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2" r:id="rId8"/>
    <p:sldId id="261"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0" autoAdjust="0"/>
    <p:restoredTop sz="94660"/>
  </p:normalViewPr>
  <p:slideViewPr>
    <p:cSldViewPr snapToGrid="0">
      <p:cViewPr varScale="1">
        <p:scale>
          <a:sx n="76" d="100"/>
          <a:sy n="76"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Butke" userId="a2485c5b25129312" providerId="LiveId" clId="{9A6FF4AA-3637-4DF1-A09B-C696E75EE759}"/>
    <pc:docChg chg="modSld">
      <pc:chgData name="Robert Butke" userId="a2485c5b25129312" providerId="LiveId" clId="{9A6FF4AA-3637-4DF1-A09B-C696E75EE759}" dt="2020-08-05T20:24:00.779" v="32" actId="20577"/>
      <pc:docMkLst>
        <pc:docMk/>
      </pc:docMkLst>
      <pc:sldChg chg="modSp mod">
        <pc:chgData name="Robert Butke" userId="a2485c5b25129312" providerId="LiveId" clId="{9A6FF4AA-3637-4DF1-A09B-C696E75EE759}" dt="2020-08-05T20:24:00.779" v="32" actId="20577"/>
        <pc:sldMkLst>
          <pc:docMk/>
          <pc:sldMk cId="1807981694" sldId="262"/>
        </pc:sldMkLst>
        <pc:spChg chg="mod">
          <ac:chgData name="Robert Butke" userId="a2485c5b25129312" providerId="LiveId" clId="{9A6FF4AA-3637-4DF1-A09B-C696E75EE759}" dt="2020-08-05T20:24:00.779" v="32" actId="20577"/>
          <ac:spMkLst>
            <pc:docMk/>
            <pc:sldMk cId="1807981694" sldId="262"/>
            <ac:spMk id="4" creationId="{26391F7B-C490-4F54-928C-FB5ABEA32B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16A-E6C4-4395-8DDC-4544340AD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87B54-8F32-408D-AD6A-7FD0F7C92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221AB-2657-4CDC-B822-F1B99168EE48}"/>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72E4D697-3F6D-43C9-8C91-5EB821292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B92F0-3DC1-4D9E-9750-63823861CDA8}"/>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43497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0885-5FA1-4C47-9BFC-31166F740C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7CD25-9CAA-4ACA-AB03-CF6F4CCB8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96F2-A1F7-4EFF-A2B8-51EB25306A22}"/>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0E851A6D-B0B9-42BE-91E0-D0EDF2372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ECE85-79FB-4FCD-AA2A-221A9C8EF778}"/>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78351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99339-6FB6-4B7F-977A-59F030304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3037D-EDA2-49F8-903B-EBB826FA2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22D29-4CFF-4DD2-A917-7B9A5BB3098F}"/>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D3D3452C-B72B-4E01-9303-6D8334E48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D33F5-88DC-41FB-A3E8-3BEE3F8AE7BB}"/>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90712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467E-D112-4A91-86A1-B7AD8238A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89EC0-0E6C-4F00-8D69-AF25FB2A4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D936-3489-4107-AE54-C78C02A48B3E}"/>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EBB0405B-DAE1-434F-AC54-366B48A79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D7071-E5DA-4513-BF50-78E603B81994}"/>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14287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949C-87EC-434B-BAB1-A2D00419E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BD487-4363-41F9-B49C-13D4B7279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D33BE-1B07-43F4-AA66-4CB40ECCEA07}"/>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74EDADED-FA54-4CEF-9F5B-271AF4D41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0EE6-F4EC-4E29-814D-CC66C1BAFB7D}"/>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26531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F791-3BA8-4F1A-BD85-D214B296F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396BD-BF23-473B-8DB7-DF871380F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EFF55-83D3-4279-AF29-0E818C81AD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303A3-CACE-4FF6-B155-046E0EEBC2A4}"/>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6" name="Footer Placeholder 5">
            <a:extLst>
              <a:ext uri="{FF2B5EF4-FFF2-40B4-BE49-F238E27FC236}">
                <a16:creationId xmlns:a16="http://schemas.microsoft.com/office/drawing/2014/main" id="{2FC07479-BB28-4161-8FBF-AA98EA70A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5BB0B-C4E5-4F13-8694-3D2CF045E8D2}"/>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58594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4DA3-8BE9-4518-892E-C6E3D0878B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2482D-1C8C-4A21-897E-24FA6D66E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31C14-3F2C-4DED-82BD-BA30D3AF8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7686B-6D61-4F3A-80EE-C3FFE2C81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43020-B6C0-4158-8ED1-BE33D26B0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17A5E-0357-4411-A697-F3E17E497EEF}"/>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8" name="Footer Placeholder 7">
            <a:extLst>
              <a:ext uri="{FF2B5EF4-FFF2-40B4-BE49-F238E27FC236}">
                <a16:creationId xmlns:a16="http://schemas.microsoft.com/office/drawing/2014/main" id="{C18878AC-41F3-466A-B378-C460A8344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78B845-AB48-4847-95FE-B52ED0D7A336}"/>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53823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D0FF-02ED-49FF-AE72-B8ADA8B9C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03054-ABC5-4538-8B63-88E11A6FF5D1}"/>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4" name="Footer Placeholder 3">
            <a:extLst>
              <a:ext uri="{FF2B5EF4-FFF2-40B4-BE49-F238E27FC236}">
                <a16:creationId xmlns:a16="http://schemas.microsoft.com/office/drawing/2014/main" id="{635BB410-D1C8-4919-B0D5-0D0DC544C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5EA311-0623-4809-BD5D-7660709AA0CC}"/>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73740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44CF3-1599-4E22-BA42-5540A8F9C913}"/>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3" name="Footer Placeholder 2">
            <a:extLst>
              <a:ext uri="{FF2B5EF4-FFF2-40B4-BE49-F238E27FC236}">
                <a16:creationId xmlns:a16="http://schemas.microsoft.com/office/drawing/2014/main" id="{C77C279E-7958-44BA-A0EB-44F5870ED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A5165-6219-4340-B7FD-56EF80D0D88A}"/>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0927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834A-4E3A-4495-B3EE-ABE2F696D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5E2F8-83A5-4BB7-B22D-3A62C7F32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1D7166-9E6A-493A-84DD-72AAADE71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C2F0C-500E-4FCB-8E2E-311F36E29E30}"/>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6" name="Footer Placeholder 5">
            <a:extLst>
              <a:ext uri="{FF2B5EF4-FFF2-40B4-BE49-F238E27FC236}">
                <a16:creationId xmlns:a16="http://schemas.microsoft.com/office/drawing/2014/main" id="{58F74C22-784E-4F0F-80F3-A1347EA44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223F3-F4FB-482D-93DD-92E6F0021EF4}"/>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321477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C0AD-5124-4840-9E7A-5365E6EC4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E0A5DF-0864-451D-8E68-3FEA4CE58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7B61C-270F-4B35-B980-674C4DFB6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B6ADA-7000-462A-AFFE-E844FF71FA2C}"/>
              </a:ext>
            </a:extLst>
          </p:cNvPr>
          <p:cNvSpPr>
            <a:spLocks noGrp="1"/>
          </p:cNvSpPr>
          <p:nvPr>
            <p:ph type="dt" sz="half" idx="10"/>
          </p:nvPr>
        </p:nvSpPr>
        <p:spPr/>
        <p:txBody>
          <a:bodyPr/>
          <a:lstStyle/>
          <a:p>
            <a:fld id="{8FC0FE8A-87DE-4106-9AB1-85C557DD0B99}" type="datetimeFigureOut">
              <a:rPr lang="en-US" smtClean="0"/>
              <a:t>8/5/2020</a:t>
            </a:fld>
            <a:endParaRPr lang="en-US"/>
          </a:p>
        </p:txBody>
      </p:sp>
      <p:sp>
        <p:nvSpPr>
          <p:cNvPr id="6" name="Footer Placeholder 5">
            <a:extLst>
              <a:ext uri="{FF2B5EF4-FFF2-40B4-BE49-F238E27FC236}">
                <a16:creationId xmlns:a16="http://schemas.microsoft.com/office/drawing/2014/main" id="{554CC3A6-6CAA-47E2-BC8B-2F509973F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01F16-C9DE-4A14-8F88-7AC9690C66E6}"/>
              </a:ext>
            </a:extLst>
          </p:cNvPr>
          <p:cNvSpPr>
            <a:spLocks noGrp="1"/>
          </p:cNvSpPr>
          <p:nvPr>
            <p:ph type="sldNum" sz="quarter" idx="12"/>
          </p:nvPr>
        </p:nvSpPr>
        <p:spPr/>
        <p:txBody>
          <a:bodyPr/>
          <a:lstStyle/>
          <a:p>
            <a:fld id="{F2BEE019-546B-423E-B921-F71493526997}" type="slidenum">
              <a:rPr lang="en-US" smtClean="0"/>
              <a:t>‹#›</a:t>
            </a:fld>
            <a:endParaRPr lang="en-US"/>
          </a:p>
        </p:txBody>
      </p:sp>
    </p:spTree>
    <p:extLst>
      <p:ext uri="{BB962C8B-B14F-4D97-AF65-F5344CB8AC3E}">
        <p14:creationId xmlns:p14="http://schemas.microsoft.com/office/powerpoint/2010/main" val="240061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C008F-43D2-4C30-80F5-54F3FF9C5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E1947-FECC-4E26-98C4-CF648279B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8C204-6BCF-454C-9045-72CC4AADD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0FE8A-87DE-4106-9AB1-85C557DD0B99}" type="datetimeFigureOut">
              <a:rPr lang="en-US" smtClean="0"/>
              <a:t>8/5/2020</a:t>
            </a:fld>
            <a:endParaRPr lang="en-US"/>
          </a:p>
        </p:txBody>
      </p:sp>
      <p:sp>
        <p:nvSpPr>
          <p:cNvPr id="5" name="Footer Placeholder 4">
            <a:extLst>
              <a:ext uri="{FF2B5EF4-FFF2-40B4-BE49-F238E27FC236}">
                <a16:creationId xmlns:a16="http://schemas.microsoft.com/office/drawing/2014/main" id="{0AC0198F-2A2D-40BD-BDD6-70485A383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F6EF6-47FA-4BC7-8041-322C23707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EE019-546B-423E-B921-F71493526997}" type="slidenum">
              <a:rPr lang="en-US" smtClean="0"/>
              <a:t>‹#›</a:t>
            </a:fld>
            <a:endParaRPr lang="en-US"/>
          </a:p>
        </p:txBody>
      </p:sp>
    </p:spTree>
    <p:extLst>
      <p:ext uri="{BB962C8B-B14F-4D97-AF65-F5344CB8AC3E}">
        <p14:creationId xmlns:p14="http://schemas.microsoft.com/office/powerpoint/2010/main" val="354185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en.wikipedia.org/wiki/Latin_American_Canadia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38BA48-E14D-4AAC-880B-3FEAE6844A81}"/>
              </a:ext>
            </a:extLst>
          </p:cNvPr>
          <p:cNvSpPr/>
          <p:nvPr/>
        </p:nvSpPr>
        <p:spPr>
          <a:xfrm>
            <a:off x="2457768" y="1917912"/>
            <a:ext cx="9573031" cy="2406543"/>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4090B-0D4E-45A7-B3E9-F10F93D77450}"/>
              </a:ext>
            </a:extLst>
          </p:cNvPr>
          <p:cNvSpPr>
            <a:spLocks noGrp="1"/>
          </p:cNvSpPr>
          <p:nvPr>
            <p:ph type="ctrTitle"/>
          </p:nvPr>
        </p:nvSpPr>
        <p:spPr>
          <a:xfrm>
            <a:off x="2539626" y="1949556"/>
            <a:ext cx="9144000" cy="971444"/>
          </a:xfrm>
        </p:spPr>
        <p:txBody>
          <a:bodyPr>
            <a:normAutofit fontScale="90000"/>
          </a:bodyPr>
          <a:lstStyle/>
          <a:p>
            <a:pPr algn="l"/>
            <a:r>
              <a:rPr lang="en-US" b="1" dirty="0">
                <a:solidFill>
                  <a:schemeClr val="bg1"/>
                </a:solidFill>
              </a:rPr>
              <a:t>Applied Data Science Capstone:</a:t>
            </a:r>
          </a:p>
        </p:txBody>
      </p:sp>
      <p:sp>
        <p:nvSpPr>
          <p:cNvPr id="3" name="Subtitle 2">
            <a:extLst>
              <a:ext uri="{FF2B5EF4-FFF2-40B4-BE49-F238E27FC236}">
                <a16:creationId xmlns:a16="http://schemas.microsoft.com/office/drawing/2014/main" id="{4112F46B-98F2-41A7-B684-77CAB932F048}"/>
              </a:ext>
            </a:extLst>
          </p:cNvPr>
          <p:cNvSpPr>
            <a:spLocks noGrp="1"/>
          </p:cNvSpPr>
          <p:nvPr>
            <p:ph type="subTitle" idx="1"/>
          </p:nvPr>
        </p:nvSpPr>
        <p:spPr>
          <a:xfrm>
            <a:off x="2703341" y="2921000"/>
            <a:ext cx="9144000" cy="1655762"/>
          </a:xfrm>
        </p:spPr>
        <p:txBody>
          <a:bodyPr/>
          <a:lstStyle/>
          <a:p>
            <a:pPr algn="l"/>
            <a:r>
              <a:rPr lang="en-US" b="1" dirty="0">
                <a:solidFill>
                  <a:schemeClr val="bg1"/>
                </a:solidFill>
              </a:rPr>
              <a:t>Battle of the Neighborhoods: </a:t>
            </a:r>
            <a:r>
              <a:rPr lang="en-US" sz="1800" b="1" dirty="0">
                <a:solidFill>
                  <a:schemeClr val="bg1"/>
                </a:solidFill>
                <a:effectLst/>
                <a:latin typeface="Calibri" panose="020F0502020204030204" pitchFamily="34" charset="0"/>
                <a:ea typeface="Calibri" panose="020F0502020204030204" pitchFamily="34" charset="0"/>
              </a:rPr>
              <a:t>Toronto Neighborhoods and its Latin American Areas</a:t>
            </a:r>
          </a:p>
          <a:p>
            <a:pPr algn="l"/>
            <a:r>
              <a:rPr lang="en-US" sz="1800" b="1" dirty="0">
                <a:solidFill>
                  <a:schemeClr val="bg1"/>
                </a:solidFill>
                <a:latin typeface="Calibri" panose="020F0502020204030204" pitchFamily="34" charset="0"/>
              </a:rPr>
              <a:t>By: Alexandra Butke</a:t>
            </a:r>
          </a:p>
          <a:p>
            <a:pPr algn="l"/>
            <a:r>
              <a:rPr lang="en-US" sz="1800" b="1" dirty="0">
                <a:solidFill>
                  <a:schemeClr val="bg1"/>
                </a:solidFill>
                <a:latin typeface="Calibri" panose="020F0502020204030204" pitchFamily="34" charset="0"/>
              </a:rPr>
              <a:t>Published: 8/5/2020</a:t>
            </a:r>
            <a:endParaRPr lang="en-US" b="1" dirty="0">
              <a:solidFill>
                <a:schemeClr val="bg1"/>
              </a:solidFill>
            </a:endParaRPr>
          </a:p>
        </p:txBody>
      </p:sp>
      <p:pic>
        <p:nvPicPr>
          <p:cNvPr id="6" name="Picture 5">
            <a:extLst>
              <a:ext uri="{FF2B5EF4-FFF2-40B4-BE49-F238E27FC236}">
                <a16:creationId xmlns:a16="http://schemas.microsoft.com/office/drawing/2014/main" id="{C5CBAF01-A90C-4595-B8F3-D73B0943B51A}"/>
              </a:ext>
            </a:extLst>
          </p:cNvPr>
          <p:cNvPicPr>
            <a:picLocks noChangeAspect="1"/>
          </p:cNvPicPr>
          <p:nvPr/>
        </p:nvPicPr>
        <p:blipFill>
          <a:blip r:embed="rId2"/>
          <a:stretch>
            <a:fillRect/>
          </a:stretch>
        </p:blipFill>
        <p:spPr>
          <a:xfrm>
            <a:off x="161201" y="1917912"/>
            <a:ext cx="2296567" cy="2406543"/>
          </a:xfrm>
          <a:prstGeom prst="rect">
            <a:avLst/>
          </a:prstGeom>
        </p:spPr>
      </p:pic>
    </p:spTree>
    <p:extLst>
      <p:ext uri="{BB962C8B-B14F-4D97-AF65-F5344CB8AC3E}">
        <p14:creationId xmlns:p14="http://schemas.microsoft.com/office/powerpoint/2010/main" val="326354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B1D9D9-CDB2-43E6-A452-DD8F76EDDE3C}"/>
              </a:ext>
            </a:extLst>
          </p:cNvPr>
          <p:cNvSpPr txBox="1"/>
          <p:nvPr/>
        </p:nvSpPr>
        <p:spPr>
          <a:xfrm>
            <a:off x="914400" y="1875921"/>
            <a:ext cx="6972300" cy="646331"/>
          </a:xfrm>
          <a:prstGeom prst="rect">
            <a:avLst/>
          </a:prstGeom>
          <a:noFill/>
        </p:spPr>
        <p:txBody>
          <a:bodyPr wrap="square" rtlCol="0">
            <a:spAutoFit/>
          </a:bodyPr>
          <a:lstStyle/>
          <a:p>
            <a:r>
              <a:rPr lang="en-US" sz="1800" dirty="0"/>
              <a:t>Cluster 5: Generated a manageable group of boroughs to compare</a:t>
            </a:r>
          </a:p>
          <a:p>
            <a:endParaRPr lang="en-US" dirty="0"/>
          </a:p>
        </p:txBody>
      </p:sp>
      <p:pic>
        <p:nvPicPr>
          <p:cNvPr id="5" name="Picture 4">
            <a:extLst>
              <a:ext uri="{FF2B5EF4-FFF2-40B4-BE49-F238E27FC236}">
                <a16:creationId xmlns:a16="http://schemas.microsoft.com/office/drawing/2014/main" id="{BFE76D2D-018D-4BC0-86D1-3403730CD144}"/>
              </a:ext>
            </a:extLst>
          </p:cNvPr>
          <p:cNvPicPr>
            <a:picLocks noChangeAspect="1"/>
          </p:cNvPicPr>
          <p:nvPr/>
        </p:nvPicPr>
        <p:blipFill>
          <a:blip r:embed="rId2"/>
          <a:stretch>
            <a:fillRect/>
          </a:stretch>
        </p:blipFill>
        <p:spPr>
          <a:xfrm>
            <a:off x="1397000" y="2199087"/>
            <a:ext cx="8486775" cy="4448175"/>
          </a:xfrm>
          <a:prstGeom prst="rect">
            <a:avLst/>
          </a:prstGeom>
        </p:spPr>
      </p:pic>
      <p:sp>
        <p:nvSpPr>
          <p:cNvPr id="9" name="Title 1">
            <a:extLst>
              <a:ext uri="{FF2B5EF4-FFF2-40B4-BE49-F238E27FC236}">
                <a16:creationId xmlns:a16="http://schemas.microsoft.com/office/drawing/2014/main" id="{4F29CE06-C036-47FB-BD26-50FC70D3FB61}"/>
              </a:ext>
            </a:extLst>
          </p:cNvPr>
          <p:cNvSpPr txBox="1">
            <a:spLocks/>
          </p:cNvSpPr>
          <p:nvPr/>
        </p:nvSpPr>
        <p:spPr>
          <a:xfrm>
            <a:off x="171450" y="365125"/>
            <a:ext cx="11696700" cy="815975"/>
          </a:xfrm>
          <a:prstGeom prst="rect">
            <a:avLst/>
          </a:prstGeom>
          <a:solidFill>
            <a:schemeClr val="accent5">
              <a:lumMod val="50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rPr>
              <a:t>Toronto Neighborhood Comparison Using K-mean and Clustering:</a:t>
            </a:r>
            <a:br>
              <a:rPr lang="en-US" sz="3600" b="1">
                <a:solidFill>
                  <a:schemeClr val="bg1"/>
                </a:solidFill>
              </a:rPr>
            </a:br>
            <a:r>
              <a:rPr lang="en-US" sz="2000" b="1">
                <a:solidFill>
                  <a:schemeClr val="bg1"/>
                </a:solidFill>
              </a:rPr>
              <a:t>A total of 5 separate cluster groups were used to compare the various neighborhoods </a:t>
            </a:r>
            <a:endParaRPr lang="en-US" sz="2000" b="1" dirty="0">
              <a:solidFill>
                <a:schemeClr val="bg1"/>
              </a:solidFill>
            </a:endParaRPr>
          </a:p>
        </p:txBody>
      </p:sp>
      <p:sp>
        <p:nvSpPr>
          <p:cNvPr id="10" name="Content Placeholder 4">
            <a:extLst>
              <a:ext uri="{FF2B5EF4-FFF2-40B4-BE49-F238E27FC236}">
                <a16:creationId xmlns:a16="http://schemas.microsoft.com/office/drawing/2014/main" id="{8DD1BE34-5976-4281-82E4-DCC6C91B4C49}"/>
              </a:ext>
            </a:extLst>
          </p:cNvPr>
          <p:cNvSpPr>
            <a:spLocks noGrp="1"/>
          </p:cNvSpPr>
          <p:nvPr>
            <p:ph idx="1"/>
          </p:nvPr>
        </p:nvSpPr>
        <p:spPr>
          <a:xfrm>
            <a:off x="301625" y="1332589"/>
            <a:ext cx="11588750" cy="543332"/>
          </a:xfrm>
        </p:spPr>
        <p:txBody>
          <a:bodyPr>
            <a:normAutofit/>
          </a:bodyPr>
          <a:lstStyle/>
          <a:p>
            <a:pPr marL="0" indent="0">
              <a:buNone/>
            </a:pPr>
            <a:r>
              <a:rPr lang="en-US" sz="1400" dirty="0"/>
              <a:t>Clusters 5 narrow down the exploration clusters to 6 boroughs .  The are pretty similar.  Most have Parks, Dog runs, Donut Shops, Restaurants and stores.  These are great location to get pretty diverse venues for an evening out!</a:t>
            </a:r>
          </a:p>
          <a:p>
            <a:endParaRPr lang="en-US" sz="1400" dirty="0"/>
          </a:p>
          <a:p>
            <a:pPr marL="0" indent="0">
              <a:buNone/>
            </a:pPr>
            <a:endParaRPr lang="en-US" sz="1400" dirty="0"/>
          </a:p>
        </p:txBody>
      </p:sp>
    </p:spTree>
    <p:extLst>
      <p:ext uri="{BB962C8B-B14F-4D97-AF65-F5344CB8AC3E}">
        <p14:creationId xmlns:p14="http://schemas.microsoft.com/office/powerpoint/2010/main" val="35877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Conclusion:</a:t>
            </a:r>
          </a:p>
        </p:txBody>
      </p:sp>
      <p:sp>
        <p:nvSpPr>
          <p:cNvPr id="6" name="Content Placeholder 2">
            <a:extLst>
              <a:ext uri="{FF2B5EF4-FFF2-40B4-BE49-F238E27FC236}">
                <a16:creationId xmlns:a16="http://schemas.microsoft.com/office/drawing/2014/main" id="{B3C04C7A-B714-4705-9332-F3F8E3347887}"/>
              </a:ext>
            </a:extLst>
          </p:cNvPr>
          <p:cNvSpPr>
            <a:spLocks noGrp="1"/>
          </p:cNvSpPr>
          <p:nvPr>
            <p:ph idx="1"/>
          </p:nvPr>
        </p:nvSpPr>
        <p:spPr>
          <a:xfrm>
            <a:off x="171450" y="1253331"/>
            <a:ext cx="10172176" cy="4351338"/>
          </a:xfrm>
        </p:spPr>
        <p:txBody>
          <a:bodyPr/>
          <a:lstStyle/>
          <a:p>
            <a:pPr>
              <a:lnSpc>
                <a:spcPct val="107000"/>
              </a:lnSpc>
              <a:spcBef>
                <a:spcPts val="93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Ontario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has the largest Latin American Population</a:t>
            </a: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93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Downtown Toronto is a hotspot for those seeking to find a variety of Latin venues</a:t>
            </a:r>
          </a:p>
          <a:p>
            <a:pPr>
              <a:lnSpc>
                <a:spcPct val="107000"/>
              </a:lnSpc>
              <a:spcBef>
                <a:spcPts val="930"/>
              </a:spcBef>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Toronto has many venues in its surrounding areas that cater to the Latin demographic</a:t>
            </a:r>
          </a:p>
          <a:p>
            <a:pPr>
              <a:lnSpc>
                <a:spcPct val="107000"/>
              </a:lnSpc>
              <a:spcBef>
                <a:spcPts val="930"/>
              </a:spcBef>
            </a:pPr>
            <a:r>
              <a:rPr lang="en-US" sz="1800" dirty="0"/>
              <a:t>Downtown, North York, Etobicoke, and Scarborough neighborhoods are very similar and have a good variety of venues to offer</a:t>
            </a:r>
            <a:endParaRPr lang="en-US" sz="1800" dirty="0">
              <a:solidFill>
                <a:srgbClr val="000000"/>
              </a:solidFill>
              <a:latin typeface="Calibri" panose="020F0502020204030204" pitchFamily="34" charset="0"/>
              <a:cs typeface="Calibri" panose="020F0502020204030204" pitchFamily="34" charset="0"/>
            </a:endParaRPr>
          </a:p>
          <a:p>
            <a:pPr lvl="1">
              <a:lnSpc>
                <a:spcPct val="107000"/>
              </a:lnSpc>
              <a:spcBef>
                <a:spcPts val="930"/>
              </a:spcBef>
            </a:pPr>
            <a:r>
              <a:rPr lang="en-US" sz="1400" dirty="0">
                <a:solidFill>
                  <a:srgbClr val="000000"/>
                </a:solidFill>
                <a:latin typeface="Calibri" panose="020F0502020204030204" pitchFamily="34" charset="0"/>
                <a:cs typeface="Calibri" panose="020F0502020204030204" pitchFamily="34" charset="0"/>
              </a:rPr>
              <a:t>Parks</a:t>
            </a:r>
          </a:p>
          <a:p>
            <a:pPr lvl="1">
              <a:lnSpc>
                <a:spcPct val="107000"/>
              </a:lnSpc>
              <a:spcBef>
                <a:spcPts val="930"/>
              </a:spcBef>
            </a:pPr>
            <a:r>
              <a:rPr lang="en-US" sz="1400" dirty="0">
                <a:solidFill>
                  <a:srgbClr val="000000"/>
                </a:solidFill>
                <a:latin typeface="Calibri" panose="020F0502020204030204" pitchFamily="34" charset="0"/>
                <a:cs typeface="Calibri" panose="020F0502020204030204" pitchFamily="34" charset="0"/>
              </a:rPr>
              <a:t>Dog Runs</a:t>
            </a:r>
          </a:p>
          <a:p>
            <a:pPr lvl="1">
              <a:lnSpc>
                <a:spcPct val="107000"/>
              </a:lnSpc>
              <a:spcBef>
                <a:spcPts val="930"/>
              </a:spcBef>
            </a:pPr>
            <a:r>
              <a:rPr lang="en-US" sz="1400" dirty="0">
                <a:solidFill>
                  <a:srgbClr val="000000"/>
                </a:solidFill>
                <a:latin typeface="Calibri" panose="020F0502020204030204" pitchFamily="34" charset="0"/>
                <a:cs typeface="Calibri" panose="020F0502020204030204" pitchFamily="34" charset="0"/>
              </a:rPr>
              <a:t>Play grounds</a:t>
            </a:r>
          </a:p>
        </p:txBody>
      </p:sp>
    </p:spTree>
    <p:extLst>
      <p:ext uri="{BB962C8B-B14F-4D97-AF65-F5344CB8AC3E}">
        <p14:creationId xmlns:p14="http://schemas.microsoft.com/office/powerpoint/2010/main" val="225535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838200" y="365125"/>
            <a:ext cx="10515600" cy="815975"/>
          </a:xfrm>
          <a:solidFill>
            <a:schemeClr val="accent5">
              <a:lumMod val="50000"/>
            </a:schemeClr>
          </a:solidFill>
        </p:spPr>
        <p:txBody>
          <a:bodyPr>
            <a:normAutofit/>
          </a:bodyPr>
          <a:lstStyle/>
          <a:p>
            <a:r>
              <a:rPr lang="en-US" sz="2000" b="1" dirty="0">
                <a:solidFill>
                  <a:schemeClr val="bg1"/>
                </a:solidFill>
              </a:rPr>
              <a:t>Canada’s Latin Overview</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5003800" y="1706562"/>
            <a:ext cx="6477000" cy="4351338"/>
          </a:xfrm>
        </p:spPr>
        <p:txBody>
          <a:bodyPr/>
          <a:lstStyle/>
          <a:p>
            <a:pPr marL="0" indent="0">
              <a:buNone/>
            </a:pPr>
            <a:r>
              <a:rPr lang="en-US" sz="1800" dirty="0">
                <a:solidFill>
                  <a:srgbClr val="000000"/>
                </a:solidFill>
                <a:effectLst/>
                <a:latin typeface="Calibri" panose="020F0502020204030204" pitchFamily="34" charset="0"/>
                <a:ea typeface="Times New Roman" panose="02020603050405020304" pitchFamily="18" charset="0"/>
              </a:rPr>
              <a:t>The Latin culture and people are a fast and growing population that brings beauty, knowledge and tradition to every country they are in. While the United States is the mecca for this community, the Canada Latin population is also rapidly growing.</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2AFEFBF3-4541-4742-932F-33C734543943}"/>
              </a:ext>
            </a:extLst>
          </p:cNvPr>
          <p:cNvPicPr>
            <a:picLocks noChangeAspect="1"/>
          </p:cNvPicPr>
          <p:nvPr/>
        </p:nvPicPr>
        <p:blipFill>
          <a:blip r:embed="rId2"/>
          <a:stretch>
            <a:fillRect/>
          </a:stretch>
        </p:blipFill>
        <p:spPr>
          <a:xfrm>
            <a:off x="1108075" y="1706562"/>
            <a:ext cx="3524250" cy="2657475"/>
          </a:xfrm>
          <a:prstGeom prst="rect">
            <a:avLst/>
          </a:prstGeom>
        </p:spPr>
      </p:pic>
    </p:spTree>
    <p:extLst>
      <p:ext uri="{BB962C8B-B14F-4D97-AF65-F5344CB8AC3E}">
        <p14:creationId xmlns:p14="http://schemas.microsoft.com/office/powerpoint/2010/main" val="352099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01600" y="365125"/>
            <a:ext cx="11925300" cy="815975"/>
          </a:xfrm>
          <a:solidFill>
            <a:schemeClr val="accent5">
              <a:lumMod val="50000"/>
            </a:schemeClr>
          </a:solidFill>
        </p:spPr>
        <p:txBody>
          <a:bodyPr>
            <a:normAutofit/>
          </a:bodyPr>
          <a:lstStyle/>
          <a:p>
            <a:r>
              <a:rPr lang="en-US" sz="2000" b="1" dirty="0">
                <a:solidFill>
                  <a:schemeClr val="bg1"/>
                </a:solidFill>
              </a:rPr>
              <a:t>Data and Resources</a:t>
            </a:r>
          </a:p>
        </p:txBody>
      </p:sp>
      <p:sp>
        <p:nvSpPr>
          <p:cNvPr id="6" name="Content Placeholder 5">
            <a:extLst>
              <a:ext uri="{FF2B5EF4-FFF2-40B4-BE49-F238E27FC236}">
                <a16:creationId xmlns:a16="http://schemas.microsoft.com/office/drawing/2014/main" id="{975D1FCF-6FB4-4046-A933-72E4FF2E2A1D}"/>
              </a:ext>
            </a:extLst>
          </p:cNvPr>
          <p:cNvSpPr>
            <a:spLocks noGrp="1"/>
          </p:cNvSpPr>
          <p:nvPr>
            <p:ph idx="1"/>
          </p:nvPr>
        </p:nvSpPr>
        <p:spPr>
          <a:xfrm>
            <a:off x="317500" y="1393825"/>
            <a:ext cx="10515600" cy="4351338"/>
          </a:xfrm>
        </p:spPr>
        <p:txBody>
          <a:bodyPr/>
          <a:lstStyle/>
          <a:p>
            <a:r>
              <a:rPr lang="en-US" dirty="0"/>
              <a:t>Canadian Latin American Population data scraped from Wikipedia page </a:t>
            </a:r>
            <a:r>
              <a:rPr lang="en-US" sz="1800" u="sng" dirty="0">
                <a:solidFill>
                  <a:srgbClr val="337AB7"/>
                </a:solidFill>
                <a:effectLst/>
                <a:latin typeface="Calibri" panose="020F0502020204030204" pitchFamily="34" charset="0"/>
                <a:ea typeface="Calibri" panose="020F0502020204030204" pitchFamily="34" charset="0"/>
                <a:cs typeface="Calibri" panose="020F0502020204030204" pitchFamily="34" charset="0"/>
                <a:hlinkClick r:id="rId2"/>
              </a:rPr>
              <a:t>https://en.wikipedia.org/wiki/Latin_American_Canadians</a:t>
            </a:r>
            <a:endParaRPr lang="en-US" sz="1800" u="sng" dirty="0">
              <a:effectLst/>
              <a:latin typeface="Calibri" panose="020F0502020204030204" pitchFamily="34" charset="0"/>
              <a:ea typeface="Calibri" panose="020F0502020204030204" pitchFamily="34" charset="0"/>
              <a:cs typeface="Calibri" panose="020F0502020204030204" pitchFamily="34" charset="0"/>
            </a:endParaRPr>
          </a:p>
          <a:p>
            <a:r>
              <a:rPr lang="en-US" dirty="0"/>
              <a:t>Canada’s Postal code data scraped from Wikipedia page </a:t>
            </a:r>
            <a:r>
              <a:rPr lang="en-US" sz="1800" u="sng" dirty="0">
                <a:solidFill>
                  <a:srgbClr val="337AB7"/>
                </a:solidFill>
                <a:effectLst/>
                <a:latin typeface="Calibri" panose="020F0502020204030204" pitchFamily="34" charset="0"/>
                <a:ea typeface="Calibri" panose="020F0502020204030204" pitchFamily="34" charset="0"/>
                <a:cs typeface="Calibri" panose="020F0502020204030204" pitchFamily="34" charset="0"/>
                <a:hlinkClick r:id="rId3"/>
              </a:rPr>
              <a:t>https://en.wikipedia.org/wiki/List_of_postal_codes_of_Canada:_M</a:t>
            </a:r>
            <a:endParaRPr lang="en-US" dirty="0"/>
          </a:p>
          <a:p>
            <a:r>
              <a:rPr lang="en-US" dirty="0"/>
              <a:t>~7000 rows of data in the Toronto venue data set</a:t>
            </a:r>
          </a:p>
          <a:p>
            <a:r>
              <a:rPr lang="en-US" dirty="0"/>
              <a:t>264 unique categories of venues</a:t>
            </a:r>
          </a:p>
          <a:p>
            <a:r>
              <a:rPr lang="en-US" dirty="0"/>
              <a:t>20+ Latin/Mexican venues found in the search</a:t>
            </a:r>
          </a:p>
          <a:p>
            <a:r>
              <a:rPr lang="en-US" dirty="0"/>
              <a:t>Downtown Toronto had the largest amount of venues catering to the Latin Demographic</a:t>
            </a:r>
          </a:p>
          <a:p>
            <a:pPr marL="0" indent="0">
              <a:buNone/>
            </a:pPr>
            <a:endParaRPr lang="en-US" dirty="0"/>
          </a:p>
        </p:txBody>
      </p:sp>
    </p:spTree>
    <p:extLst>
      <p:ext uri="{BB962C8B-B14F-4D97-AF65-F5344CB8AC3E}">
        <p14:creationId xmlns:p14="http://schemas.microsoft.com/office/powerpoint/2010/main" val="245202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Canada’s Latin  American Population</a:t>
            </a:r>
          </a:p>
        </p:txBody>
      </p:sp>
      <p:sp>
        <p:nvSpPr>
          <p:cNvPr id="3" name="Content Placeholder 2">
            <a:extLst>
              <a:ext uri="{FF2B5EF4-FFF2-40B4-BE49-F238E27FC236}">
                <a16:creationId xmlns:a16="http://schemas.microsoft.com/office/drawing/2014/main" id="{3422051B-7EF3-4CFF-A7C9-8A61572BC958}"/>
              </a:ext>
            </a:extLst>
          </p:cNvPr>
          <p:cNvSpPr>
            <a:spLocks noGrp="1"/>
          </p:cNvSpPr>
          <p:nvPr>
            <p:ph idx="1"/>
          </p:nvPr>
        </p:nvSpPr>
        <p:spPr>
          <a:xfrm>
            <a:off x="2146299" y="1494631"/>
            <a:ext cx="8709025" cy="4351338"/>
          </a:xfrm>
        </p:spPr>
        <p:txBody>
          <a:bodyPr/>
          <a:lstStyle/>
          <a:p>
            <a:pPr marL="0" indent="0">
              <a:buNone/>
            </a:pPr>
            <a:r>
              <a:rPr lang="en-US" sz="1800" b="1" dirty="0">
                <a:solidFill>
                  <a:srgbClr val="000000"/>
                </a:solidFill>
                <a:effectLst/>
                <a:latin typeface="Calibri" panose="020F0502020204030204" pitchFamily="34" charset="0"/>
                <a:ea typeface="Times New Roman" panose="02020603050405020304" pitchFamily="18" charset="0"/>
              </a:rPr>
              <a:t>Using Population Count, Ontario ranks number  1 for Latin population: </a:t>
            </a:r>
            <a:r>
              <a:rPr lang="en-US" sz="1800" b="1" dirty="0">
                <a:solidFill>
                  <a:srgbClr val="000000"/>
                </a:solidFill>
                <a:latin typeface="Calibri" panose="020F0502020204030204" pitchFamily="34" charset="0"/>
                <a:ea typeface="Times New Roman" panose="02020603050405020304" pitchFamily="18" charset="0"/>
              </a:rPr>
              <a:t>196K</a:t>
            </a:r>
          </a:p>
          <a:p>
            <a:pPr marL="0" indent="0">
              <a:buNone/>
            </a:pPr>
            <a:r>
              <a:rPr lang="en-US" sz="1800" b="1" dirty="0">
                <a:latin typeface="Calibri" panose="020F0502020204030204" pitchFamily="34" charset="0"/>
              </a:rPr>
              <a:t> </a:t>
            </a:r>
            <a:endParaRPr lang="en-US" b="1" dirty="0"/>
          </a:p>
        </p:txBody>
      </p:sp>
      <p:pic>
        <p:nvPicPr>
          <p:cNvPr id="6" name="Picture 5">
            <a:extLst>
              <a:ext uri="{FF2B5EF4-FFF2-40B4-BE49-F238E27FC236}">
                <a16:creationId xmlns:a16="http://schemas.microsoft.com/office/drawing/2014/main" id="{CEFBCC0D-3BC6-42F4-90B5-14AEA5142EBC}"/>
              </a:ext>
            </a:extLst>
          </p:cNvPr>
          <p:cNvPicPr/>
          <p:nvPr/>
        </p:nvPicPr>
        <p:blipFill>
          <a:blip r:embed="rId2"/>
          <a:stretch>
            <a:fillRect/>
          </a:stretch>
        </p:blipFill>
        <p:spPr>
          <a:xfrm>
            <a:off x="2416175" y="2243137"/>
            <a:ext cx="6419850" cy="4351338"/>
          </a:xfrm>
          <a:prstGeom prst="rect">
            <a:avLst/>
          </a:prstGeom>
        </p:spPr>
      </p:pic>
    </p:spTree>
    <p:extLst>
      <p:ext uri="{BB962C8B-B14F-4D97-AF65-F5344CB8AC3E}">
        <p14:creationId xmlns:p14="http://schemas.microsoft.com/office/powerpoint/2010/main" val="95508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Where to Find Latin Venues</a:t>
            </a:r>
          </a:p>
        </p:txBody>
      </p:sp>
      <p:sp>
        <p:nvSpPr>
          <p:cNvPr id="4" name="Rectangle 2">
            <a:extLst>
              <a:ext uri="{FF2B5EF4-FFF2-40B4-BE49-F238E27FC236}">
                <a16:creationId xmlns:a16="http://schemas.microsoft.com/office/drawing/2014/main" id="{B5A42D48-DAE8-409C-BBEC-A47ED40C641F}"/>
              </a:ext>
            </a:extLst>
          </p:cNvPr>
          <p:cNvSpPr>
            <a:spLocks noChangeArrowheads="1"/>
          </p:cNvSpPr>
          <p:nvPr/>
        </p:nvSpPr>
        <p:spPr bwMode="auto">
          <a:xfrm>
            <a:off x="927100" y="6226736"/>
            <a:ext cx="906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Latin Venues (blue circles)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Toronto Center (red circle</a:t>
            </a:r>
            <a:r>
              <a:rPr lang="en-US" altLang="en-US" sz="1200" b="1" dirty="0">
                <a:solidFill>
                  <a:srgbClr val="000000"/>
                </a:solidFill>
                <a:latin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4">
            <a:extLst>
              <a:ext uri="{FF2B5EF4-FFF2-40B4-BE49-F238E27FC236}">
                <a16:creationId xmlns:a16="http://schemas.microsoft.com/office/drawing/2014/main" id="{E5238956-A3A6-4E9C-A780-A1EBEA99E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875398"/>
            <a:ext cx="10185400" cy="43513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33EFFB70-D40A-463A-B4F0-04D30F7B2144}"/>
              </a:ext>
            </a:extLst>
          </p:cNvPr>
          <p:cNvSpPr>
            <a:spLocks noGrp="1"/>
          </p:cNvSpPr>
          <p:nvPr>
            <p:ph idx="1"/>
          </p:nvPr>
        </p:nvSpPr>
        <p:spPr>
          <a:xfrm>
            <a:off x="488950" y="1253331"/>
            <a:ext cx="11061700" cy="4351338"/>
          </a:xfrm>
        </p:spPr>
        <p:txBody>
          <a:bodyPr/>
          <a:lstStyle/>
          <a:p>
            <a:pPr marL="0" indent="0">
              <a:buNone/>
            </a:pPr>
            <a:r>
              <a:rPr lang="en-US" sz="1800" b="1" dirty="0">
                <a:solidFill>
                  <a:srgbClr val="000000"/>
                </a:solidFill>
                <a:effectLst/>
                <a:latin typeface="Calibri" panose="020F0502020204030204" pitchFamily="34" charset="0"/>
                <a:ea typeface="Times New Roman" panose="02020603050405020304" pitchFamily="18" charset="0"/>
              </a:rPr>
              <a:t>Using Foursquare search (key words Latin and Mexican) there are 25+ Venues that cater to the Latin Demographic</a:t>
            </a:r>
            <a:endParaRPr lang="en-US" sz="1800" b="1" dirty="0">
              <a:solidFill>
                <a:srgbClr val="000000"/>
              </a:solidFill>
              <a:latin typeface="Calibri" panose="020F0502020204030204" pitchFamily="34" charset="0"/>
              <a:ea typeface="Times New Roman" panose="02020603050405020304" pitchFamily="18" charset="0"/>
            </a:endParaRPr>
          </a:p>
          <a:p>
            <a:pPr marL="0" indent="0">
              <a:buNone/>
            </a:pPr>
            <a:r>
              <a:rPr lang="en-US" sz="1800" b="1" dirty="0">
                <a:latin typeface="Calibri" panose="020F0502020204030204" pitchFamily="34" charset="0"/>
              </a:rPr>
              <a:t> </a:t>
            </a:r>
            <a:endParaRPr lang="en-US" b="1" dirty="0"/>
          </a:p>
        </p:txBody>
      </p:sp>
    </p:spTree>
    <p:extLst>
      <p:ext uri="{BB962C8B-B14F-4D97-AF65-F5344CB8AC3E}">
        <p14:creationId xmlns:p14="http://schemas.microsoft.com/office/powerpoint/2010/main" val="249322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a:solidFill>
                  <a:schemeClr val="bg1"/>
                </a:solidFill>
              </a:rPr>
              <a:t>Downtown Toronto  is a hotspot for Latin Venues!</a:t>
            </a:r>
            <a:endParaRPr lang="en-US" sz="2000" b="1" dirty="0">
              <a:solidFill>
                <a:schemeClr val="bg1"/>
              </a:solidFill>
            </a:endParaRPr>
          </a:p>
        </p:txBody>
      </p:sp>
      <p:pic>
        <p:nvPicPr>
          <p:cNvPr id="6" name="Picture 5">
            <a:extLst>
              <a:ext uri="{FF2B5EF4-FFF2-40B4-BE49-F238E27FC236}">
                <a16:creationId xmlns:a16="http://schemas.microsoft.com/office/drawing/2014/main" id="{719C4FEC-3396-4D4C-9263-848EF6D14F9A}"/>
              </a:ext>
            </a:extLst>
          </p:cNvPr>
          <p:cNvPicPr/>
          <p:nvPr/>
        </p:nvPicPr>
        <p:blipFill>
          <a:blip r:embed="rId2"/>
          <a:stretch>
            <a:fillRect/>
          </a:stretch>
        </p:blipFill>
        <p:spPr>
          <a:xfrm>
            <a:off x="2323306" y="1790700"/>
            <a:ext cx="7367588" cy="4968875"/>
          </a:xfrm>
          <a:prstGeom prst="rect">
            <a:avLst/>
          </a:prstGeom>
        </p:spPr>
      </p:pic>
      <p:sp>
        <p:nvSpPr>
          <p:cNvPr id="8" name="TextBox 7">
            <a:extLst>
              <a:ext uri="{FF2B5EF4-FFF2-40B4-BE49-F238E27FC236}">
                <a16:creationId xmlns:a16="http://schemas.microsoft.com/office/drawing/2014/main" id="{33E719CE-2D7D-4096-913E-03FD2EA414DC}"/>
              </a:ext>
            </a:extLst>
          </p:cNvPr>
          <p:cNvSpPr txBox="1"/>
          <p:nvPr/>
        </p:nvSpPr>
        <p:spPr>
          <a:xfrm>
            <a:off x="431800" y="1144369"/>
            <a:ext cx="10605294" cy="369332"/>
          </a:xfrm>
          <a:prstGeom prst="rect">
            <a:avLst/>
          </a:prstGeom>
          <a:noFill/>
        </p:spPr>
        <p:txBody>
          <a:bodyPr wrap="square">
            <a:spAutoFit/>
          </a:bodyPr>
          <a:lstStyle/>
          <a:p>
            <a:pPr marL="0" indent="0">
              <a:buNone/>
            </a:pPr>
            <a:r>
              <a:rPr lang="en-US" sz="1800" b="1" dirty="0">
                <a:solidFill>
                  <a:srgbClr val="000000"/>
                </a:solidFill>
                <a:effectLst/>
                <a:latin typeface="Calibri" panose="020F0502020204030204" pitchFamily="34" charset="0"/>
                <a:ea typeface="Times New Roman" panose="02020603050405020304" pitchFamily="18" charset="0"/>
              </a:rPr>
              <a:t>Using Foursquare search (key words Latin and Mexican): Downtown Toronto has many Mexican Restaurants.</a:t>
            </a:r>
            <a:endParaRPr lang="en-US" sz="1800" b="1" dirty="0">
              <a:solidFill>
                <a:srgbClr val="000000"/>
              </a:solidFill>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60205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K-mean and Clusters Overview:</a:t>
            </a:r>
          </a:p>
        </p:txBody>
      </p:sp>
      <p:sp>
        <p:nvSpPr>
          <p:cNvPr id="4" name="Content Placeholder 2">
            <a:extLst>
              <a:ext uri="{FF2B5EF4-FFF2-40B4-BE49-F238E27FC236}">
                <a16:creationId xmlns:a16="http://schemas.microsoft.com/office/drawing/2014/main" id="{26391F7B-C490-4F54-928C-FB5ABEA32B87}"/>
              </a:ext>
            </a:extLst>
          </p:cNvPr>
          <p:cNvSpPr>
            <a:spLocks noGrp="1"/>
          </p:cNvSpPr>
          <p:nvPr>
            <p:ph idx="1"/>
          </p:nvPr>
        </p:nvSpPr>
        <p:spPr>
          <a:xfrm>
            <a:off x="171450" y="1253331"/>
            <a:ext cx="10172176" cy="4351338"/>
          </a:xfrm>
        </p:spPr>
        <p:txBody>
          <a:bodyPr/>
          <a:lstStyle/>
          <a:p>
            <a:pPr marL="0" indent="0">
              <a:lnSpc>
                <a:spcPct val="107000"/>
              </a:lnSpc>
              <a:spcBef>
                <a:spcPts val="930"/>
              </a:spcBef>
              <a:buNone/>
            </a:pPr>
            <a:r>
              <a:rPr lang="en-US" sz="1400" dirty="0">
                <a:solidFill>
                  <a:srgbClr val="000000"/>
                </a:solidFill>
                <a:latin typeface="Calibri" panose="020F0502020204030204" pitchFamily="34" charset="0"/>
                <a:cs typeface="Calibri" panose="020F0502020204030204" pitchFamily="34" charset="0"/>
              </a:rPr>
              <a:t>Cluster Method partitions dataset into groups or clusters based on how similar they are.  The analyst assigns the number of random variable clusters to utilize, I chose </a:t>
            </a:r>
            <a:r>
              <a:rPr lang="en-US" sz="1400" b="1" dirty="0">
                <a:solidFill>
                  <a:srgbClr val="000000"/>
                </a:solidFill>
                <a:latin typeface="Calibri" panose="020F0502020204030204" pitchFamily="34" charset="0"/>
                <a:cs typeface="Calibri" panose="020F0502020204030204" pitchFamily="34" charset="0"/>
              </a:rPr>
              <a:t>k = 5</a:t>
            </a:r>
            <a:r>
              <a:rPr lang="en-US" sz="1400" dirty="0">
                <a:solidFill>
                  <a:srgbClr val="000000"/>
                </a:solidFill>
                <a:latin typeface="Calibri" panose="020F0502020204030204" pitchFamily="34" charset="0"/>
                <a:cs typeface="Calibri" panose="020F0502020204030204" pitchFamily="34" charset="0"/>
              </a:rPr>
              <a:t>.  </a:t>
            </a:r>
          </a:p>
          <a:p>
            <a:pPr marL="0" indent="0">
              <a:lnSpc>
                <a:spcPct val="107000"/>
              </a:lnSpc>
              <a:spcBef>
                <a:spcPts val="930"/>
              </a:spcBef>
              <a:buNone/>
            </a:pPr>
            <a:r>
              <a:rPr lang="en-US" sz="1400" dirty="0">
                <a:solidFill>
                  <a:srgbClr val="000000"/>
                </a:solidFill>
                <a:latin typeface="Calibri" panose="020F0502020204030204" pitchFamily="34" charset="0"/>
                <a:cs typeface="Calibri" panose="020F0502020204030204" pitchFamily="34" charset="0"/>
              </a:rPr>
              <a:t>K-means is the algorithm applied to the cluster.</a:t>
            </a:r>
          </a:p>
          <a:p>
            <a:pPr marL="0" indent="0">
              <a:lnSpc>
                <a:spcPct val="107000"/>
              </a:lnSpc>
              <a:spcBef>
                <a:spcPts val="930"/>
              </a:spcBef>
              <a:buNone/>
            </a:pPr>
            <a:r>
              <a:rPr lang="en-US" sz="1400" dirty="0">
                <a:solidFill>
                  <a:srgbClr val="000000"/>
                </a:solidFill>
                <a:latin typeface="Calibri" panose="020F0502020204030204" pitchFamily="34" charset="0"/>
                <a:cs typeface="Calibri" panose="020F0502020204030204" pitchFamily="34" charset="0"/>
              </a:rPr>
              <a:t>In this analysis the clusters are used to determine the variety that each neighborhood has to offer and provide a brief comparison of the most common venues in each neighborhoods.</a:t>
            </a:r>
          </a:p>
          <a:p>
            <a:pPr marL="0" indent="0">
              <a:buNone/>
            </a:pPr>
            <a:r>
              <a:rPr lang="en-US" sz="1400" dirty="0"/>
              <a:t>Summary of findings:</a:t>
            </a:r>
          </a:p>
          <a:p>
            <a:r>
              <a:rPr lang="en-US" sz="1400" dirty="0"/>
              <a:t>Lots of diversity in restaurant selections</a:t>
            </a:r>
          </a:p>
          <a:p>
            <a:r>
              <a:rPr lang="en-US" sz="1400" dirty="0"/>
              <a:t>Cluster 2 and 4 show that Downtown, North York, Etobicoke, and Scarborough neighborhoods have similar interest in most common venues</a:t>
            </a:r>
          </a:p>
          <a:p>
            <a:r>
              <a:rPr lang="en-US" sz="1400" dirty="0"/>
              <a:t>Similar to foursquare search, Downtown has Mexican Restaurant as one of the most common venues in the explore search</a:t>
            </a:r>
          </a:p>
          <a:p>
            <a:r>
              <a:rPr lang="en-US" sz="1400" dirty="0"/>
              <a:t>Pubs was pretty appeared very few times as the most common venue</a:t>
            </a:r>
          </a:p>
          <a:p>
            <a:r>
              <a:rPr lang="en-US" sz="1400" dirty="0"/>
              <a:t>Parks, Playground and dog runs venues appeared frequently in most neighborhood, which could indicate that the population in the neighborhoods like the outdoors</a:t>
            </a:r>
          </a:p>
          <a:p>
            <a:pPr marL="0" indent="0">
              <a:lnSpc>
                <a:spcPct val="107000"/>
              </a:lnSpc>
              <a:spcBef>
                <a:spcPts val="930"/>
              </a:spcBef>
              <a:buNone/>
            </a:pPr>
            <a:endParaRPr lang="en-US" sz="1400" dirty="0">
              <a:solidFill>
                <a:srgbClr val="000000"/>
              </a:solidFill>
              <a:latin typeface="Calibri" panose="020F0502020204030204" pitchFamily="34" charset="0"/>
              <a:cs typeface="Calibri" panose="020F0502020204030204" pitchFamily="34" charset="0"/>
            </a:endParaRPr>
          </a:p>
          <a:p>
            <a:pPr marL="0" indent="0">
              <a:lnSpc>
                <a:spcPct val="107000"/>
              </a:lnSpc>
              <a:spcBef>
                <a:spcPts val="930"/>
              </a:spcBef>
              <a:buNone/>
            </a:pPr>
            <a:endParaRPr lang="en-US" sz="1400" dirty="0">
              <a:solidFill>
                <a:srgbClr val="000000"/>
              </a:solidFill>
              <a:latin typeface="Calibri" panose="020F0502020204030204" pitchFamily="34" charset="0"/>
              <a:cs typeface="Calibri" panose="020F0502020204030204" pitchFamily="34" charset="0"/>
            </a:endParaRPr>
          </a:p>
          <a:p>
            <a:pPr marL="0" indent="0">
              <a:lnSpc>
                <a:spcPct val="107000"/>
              </a:lnSpc>
              <a:spcBef>
                <a:spcPts val="930"/>
              </a:spcBef>
              <a:buNone/>
            </a:pPr>
            <a:endParaRPr lang="en-US" sz="1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98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a:bodyPr>
          <a:lstStyle/>
          <a:p>
            <a:r>
              <a:rPr lang="en-US" sz="2000" b="1" dirty="0">
                <a:solidFill>
                  <a:schemeClr val="bg1"/>
                </a:solidFill>
              </a:rPr>
              <a:t>Toronto Neighborhood Comparison Using K-mean and Clustering:</a:t>
            </a:r>
            <a:br>
              <a:rPr lang="en-US" sz="2000" b="1" dirty="0">
                <a:solidFill>
                  <a:schemeClr val="bg1"/>
                </a:solidFill>
              </a:rPr>
            </a:br>
            <a:r>
              <a:rPr lang="en-US" sz="1200" b="1" dirty="0">
                <a:solidFill>
                  <a:schemeClr val="bg1"/>
                </a:solidFill>
              </a:rPr>
              <a:t>A total of 5 separate cluster groups were used to compare the various neighborhoods</a:t>
            </a:r>
            <a:r>
              <a:rPr lang="en-US" sz="2000" b="1" dirty="0">
                <a:solidFill>
                  <a:schemeClr val="bg1"/>
                </a:solidFill>
              </a:rPr>
              <a:t>.</a:t>
            </a:r>
          </a:p>
        </p:txBody>
      </p:sp>
      <p:sp>
        <p:nvSpPr>
          <p:cNvPr id="5" name="Content Placeholder 4">
            <a:extLst>
              <a:ext uri="{FF2B5EF4-FFF2-40B4-BE49-F238E27FC236}">
                <a16:creationId xmlns:a16="http://schemas.microsoft.com/office/drawing/2014/main" id="{BF5F46D5-4841-4B5E-8D37-465FB5733ADF}"/>
              </a:ext>
            </a:extLst>
          </p:cNvPr>
          <p:cNvSpPr>
            <a:spLocks noGrp="1"/>
          </p:cNvSpPr>
          <p:nvPr>
            <p:ph idx="1"/>
          </p:nvPr>
        </p:nvSpPr>
        <p:spPr>
          <a:xfrm>
            <a:off x="279400" y="1285468"/>
            <a:ext cx="11588750" cy="543332"/>
          </a:xfrm>
        </p:spPr>
        <p:txBody>
          <a:bodyPr>
            <a:normAutofit/>
          </a:bodyPr>
          <a:lstStyle/>
          <a:p>
            <a:pPr marL="0" indent="0">
              <a:buNone/>
            </a:pPr>
            <a:r>
              <a:rPr lang="en-US" sz="1400" dirty="0"/>
              <a:t>Clusters 1, 2 and 3 were the least ideal clusters generated, which made it difficult to compare the neighborhoods.</a:t>
            </a:r>
          </a:p>
          <a:p>
            <a:pPr marL="0" indent="0">
              <a:buNone/>
            </a:pPr>
            <a:endParaRPr lang="en-US" sz="1400" dirty="0"/>
          </a:p>
          <a:p>
            <a:endParaRPr lang="en-US" sz="1400" dirty="0"/>
          </a:p>
          <a:p>
            <a:pPr marL="0" indent="0">
              <a:buNone/>
            </a:pPr>
            <a:endParaRPr lang="en-US" sz="1400" dirty="0"/>
          </a:p>
        </p:txBody>
      </p:sp>
      <p:pic>
        <p:nvPicPr>
          <p:cNvPr id="13" name="Picture 12">
            <a:extLst>
              <a:ext uri="{FF2B5EF4-FFF2-40B4-BE49-F238E27FC236}">
                <a16:creationId xmlns:a16="http://schemas.microsoft.com/office/drawing/2014/main" id="{5B1CB408-E948-4102-8A34-870ACB83485C}"/>
              </a:ext>
            </a:extLst>
          </p:cNvPr>
          <p:cNvPicPr>
            <a:picLocks noChangeAspect="1"/>
          </p:cNvPicPr>
          <p:nvPr/>
        </p:nvPicPr>
        <p:blipFill>
          <a:blip r:embed="rId2"/>
          <a:stretch>
            <a:fillRect/>
          </a:stretch>
        </p:blipFill>
        <p:spPr>
          <a:xfrm>
            <a:off x="1908175" y="4013606"/>
            <a:ext cx="8591550" cy="1390650"/>
          </a:xfrm>
          <a:prstGeom prst="rect">
            <a:avLst/>
          </a:prstGeom>
        </p:spPr>
      </p:pic>
      <p:pic>
        <p:nvPicPr>
          <p:cNvPr id="15" name="Picture 14">
            <a:extLst>
              <a:ext uri="{FF2B5EF4-FFF2-40B4-BE49-F238E27FC236}">
                <a16:creationId xmlns:a16="http://schemas.microsoft.com/office/drawing/2014/main" id="{D1971EBF-CFBF-4774-9943-B9EAB9F5D6E7}"/>
              </a:ext>
            </a:extLst>
          </p:cNvPr>
          <p:cNvPicPr>
            <a:picLocks noChangeAspect="1"/>
          </p:cNvPicPr>
          <p:nvPr/>
        </p:nvPicPr>
        <p:blipFill>
          <a:blip r:embed="rId3"/>
          <a:stretch>
            <a:fillRect/>
          </a:stretch>
        </p:blipFill>
        <p:spPr>
          <a:xfrm>
            <a:off x="1997075" y="5759449"/>
            <a:ext cx="8524875" cy="942975"/>
          </a:xfrm>
          <a:prstGeom prst="rect">
            <a:avLst/>
          </a:prstGeom>
        </p:spPr>
      </p:pic>
      <p:sp>
        <p:nvSpPr>
          <p:cNvPr id="16" name="TextBox 15">
            <a:extLst>
              <a:ext uri="{FF2B5EF4-FFF2-40B4-BE49-F238E27FC236}">
                <a16:creationId xmlns:a16="http://schemas.microsoft.com/office/drawing/2014/main" id="{FBAB1F82-07E5-4E6F-BD01-E290158F63AB}"/>
              </a:ext>
            </a:extLst>
          </p:cNvPr>
          <p:cNvSpPr txBox="1"/>
          <p:nvPr/>
        </p:nvSpPr>
        <p:spPr>
          <a:xfrm>
            <a:off x="279400" y="2250870"/>
            <a:ext cx="4559300" cy="646331"/>
          </a:xfrm>
          <a:prstGeom prst="rect">
            <a:avLst/>
          </a:prstGeom>
          <a:noFill/>
        </p:spPr>
        <p:txBody>
          <a:bodyPr wrap="square" rtlCol="0">
            <a:spAutoFit/>
          </a:bodyPr>
          <a:lstStyle/>
          <a:p>
            <a:r>
              <a:rPr lang="en-US" sz="1800" dirty="0"/>
              <a:t>Cluster 1: Generated o</a:t>
            </a:r>
            <a:r>
              <a:rPr lang="en-US" dirty="0"/>
              <a:t>ne result</a:t>
            </a:r>
            <a:endParaRPr lang="en-US" sz="1800" dirty="0"/>
          </a:p>
          <a:p>
            <a:endParaRPr lang="en-US" dirty="0"/>
          </a:p>
        </p:txBody>
      </p:sp>
      <p:sp>
        <p:nvSpPr>
          <p:cNvPr id="18" name="TextBox 17">
            <a:extLst>
              <a:ext uri="{FF2B5EF4-FFF2-40B4-BE49-F238E27FC236}">
                <a16:creationId xmlns:a16="http://schemas.microsoft.com/office/drawing/2014/main" id="{DEF3369B-849F-41E5-B633-B5EF34C4B661}"/>
              </a:ext>
            </a:extLst>
          </p:cNvPr>
          <p:cNvSpPr txBox="1"/>
          <p:nvPr/>
        </p:nvSpPr>
        <p:spPr>
          <a:xfrm>
            <a:off x="279400" y="3713225"/>
            <a:ext cx="4559300" cy="646331"/>
          </a:xfrm>
          <a:prstGeom prst="rect">
            <a:avLst/>
          </a:prstGeom>
          <a:noFill/>
        </p:spPr>
        <p:txBody>
          <a:bodyPr wrap="square" rtlCol="0">
            <a:spAutoFit/>
          </a:bodyPr>
          <a:lstStyle/>
          <a:p>
            <a:r>
              <a:rPr lang="en-US" sz="1800" dirty="0"/>
              <a:t>Cluster 2: Generated two results</a:t>
            </a:r>
          </a:p>
          <a:p>
            <a:endParaRPr lang="en-US" dirty="0"/>
          </a:p>
        </p:txBody>
      </p:sp>
      <p:sp>
        <p:nvSpPr>
          <p:cNvPr id="20" name="TextBox 19">
            <a:extLst>
              <a:ext uri="{FF2B5EF4-FFF2-40B4-BE49-F238E27FC236}">
                <a16:creationId xmlns:a16="http://schemas.microsoft.com/office/drawing/2014/main" id="{1BA0BF1E-C155-4C31-A87D-B1110E34B6FE}"/>
              </a:ext>
            </a:extLst>
          </p:cNvPr>
          <p:cNvSpPr txBox="1"/>
          <p:nvPr/>
        </p:nvSpPr>
        <p:spPr>
          <a:xfrm>
            <a:off x="279400" y="5381471"/>
            <a:ext cx="4559300" cy="646331"/>
          </a:xfrm>
          <a:prstGeom prst="rect">
            <a:avLst/>
          </a:prstGeom>
          <a:noFill/>
        </p:spPr>
        <p:txBody>
          <a:bodyPr wrap="square" rtlCol="0">
            <a:spAutoFit/>
          </a:bodyPr>
          <a:lstStyle/>
          <a:p>
            <a:r>
              <a:rPr lang="en-US" sz="1800" dirty="0"/>
              <a:t>Cluster 3: Generated one result</a:t>
            </a:r>
          </a:p>
          <a:p>
            <a:endParaRPr lang="en-US" dirty="0"/>
          </a:p>
        </p:txBody>
      </p:sp>
      <p:pic>
        <p:nvPicPr>
          <p:cNvPr id="22" name="Picture 21">
            <a:extLst>
              <a:ext uri="{FF2B5EF4-FFF2-40B4-BE49-F238E27FC236}">
                <a16:creationId xmlns:a16="http://schemas.microsoft.com/office/drawing/2014/main" id="{369D3F66-759C-42BD-B494-5C3CCCAC9F94}"/>
              </a:ext>
            </a:extLst>
          </p:cNvPr>
          <p:cNvPicPr>
            <a:picLocks noChangeAspect="1"/>
          </p:cNvPicPr>
          <p:nvPr/>
        </p:nvPicPr>
        <p:blipFill>
          <a:blip r:embed="rId4"/>
          <a:stretch>
            <a:fillRect/>
          </a:stretch>
        </p:blipFill>
        <p:spPr>
          <a:xfrm>
            <a:off x="1979612" y="2574036"/>
            <a:ext cx="8520113" cy="904875"/>
          </a:xfrm>
          <a:prstGeom prst="rect">
            <a:avLst/>
          </a:prstGeom>
        </p:spPr>
      </p:pic>
    </p:spTree>
    <p:extLst>
      <p:ext uri="{BB962C8B-B14F-4D97-AF65-F5344CB8AC3E}">
        <p14:creationId xmlns:p14="http://schemas.microsoft.com/office/powerpoint/2010/main" val="142976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515-FBFF-4884-B04A-1BBC4B50279B}"/>
              </a:ext>
            </a:extLst>
          </p:cNvPr>
          <p:cNvSpPr>
            <a:spLocks noGrp="1"/>
          </p:cNvSpPr>
          <p:nvPr>
            <p:ph type="title"/>
          </p:nvPr>
        </p:nvSpPr>
        <p:spPr>
          <a:xfrm>
            <a:off x="171450" y="365125"/>
            <a:ext cx="11696700" cy="815975"/>
          </a:xfrm>
          <a:solidFill>
            <a:schemeClr val="accent5">
              <a:lumMod val="50000"/>
            </a:schemeClr>
          </a:solidFill>
        </p:spPr>
        <p:txBody>
          <a:bodyPr>
            <a:normAutofit fontScale="90000"/>
          </a:bodyPr>
          <a:lstStyle/>
          <a:p>
            <a:r>
              <a:rPr lang="en-US" sz="3600" b="1" dirty="0">
                <a:solidFill>
                  <a:schemeClr val="bg1"/>
                </a:solidFill>
              </a:rPr>
              <a:t>Toronto Neighborhood Comparison Using K-mean and Clustering:</a:t>
            </a:r>
            <a:br>
              <a:rPr lang="en-US" sz="3600" b="1" dirty="0">
                <a:solidFill>
                  <a:schemeClr val="bg1"/>
                </a:solidFill>
              </a:rPr>
            </a:br>
            <a:r>
              <a:rPr lang="en-US" sz="2000" b="1" dirty="0">
                <a:solidFill>
                  <a:schemeClr val="bg1"/>
                </a:solidFill>
              </a:rPr>
              <a:t>A total of 5 separate cluster groups were used to compare the various neighborhoods </a:t>
            </a:r>
          </a:p>
        </p:txBody>
      </p:sp>
      <p:pic>
        <p:nvPicPr>
          <p:cNvPr id="4" name="Picture 3">
            <a:extLst>
              <a:ext uri="{FF2B5EF4-FFF2-40B4-BE49-F238E27FC236}">
                <a16:creationId xmlns:a16="http://schemas.microsoft.com/office/drawing/2014/main" id="{E749D249-7B6E-4294-9DC8-9C9FFA766AD3}"/>
              </a:ext>
            </a:extLst>
          </p:cNvPr>
          <p:cNvPicPr>
            <a:picLocks noChangeAspect="1"/>
          </p:cNvPicPr>
          <p:nvPr/>
        </p:nvPicPr>
        <p:blipFill>
          <a:blip r:embed="rId2"/>
          <a:stretch>
            <a:fillRect/>
          </a:stretch>
        </p:blipFill>
        <p:spPr>
          <a:xfrm>
            <a:off x="1919287" y="2349500"/>
            <a:ext cx="8582025" cy="4143375"/>
          </a:xfrm>
          <a:prstGeom prst="rect">
            <a:avLst/>
          </a:prstGeom>
        </p:spPr>
      </p:pic>
      <p:sp>
        <p:nvSpPr>
          <p:cNvPr id="6" name="TextBox 5">
            <a:extLst>
              <a:ext uri="{FF2B5EF4-FFF2-40B4-BE49-F238E27FC236}">
                <a16:creationId xmlns:a16="http://schemas.microsoft.com/office/drawing/2014/main" id="{A1B1D9D9-CDB2-43E6-A452-DD8F76EDDE3C}"/>
              </a:ext>
            </a:extLst>
          </p:cNvPr>
          <p:cNvSpPr txBox="1"/>
          <p:nvPr/>
        </p:nvSpPr>
        <p:spPr>
          <a:xfrm>
            <a:off x="901700" y="1857170"/>
            <a:ext cx="4559300" cy="646331"/>
          </a:xfrm>
          <a:prstGeom prst="rect">
            <a:avLst/>
          </a:prstGeom>
          <a:noFill/>
        </p:spPr>
        <p:txBody>
          <a:bodyPr wrap="square" rtlCol="0">
            <a:spAutoFit/>
          </a:bodyPr>
          <a:lstStyle/>
          <a:p>
            <a:r>
              <a:rPr lang="en-US" sz="1800" dirty="0"/>
              <a:t>Cluster 2: Generated many results</a:t>
            </a:r>
          </a:p>
          <a:p>
            <a:endParaRPr lang="en-US" dirty="0"/>
          </a:p>
        </p:txBody>
      </p:sp>
      <p:sp>
        <p:nvSpPr>
          <p:cNvPr id="9" name="Content Placeholder 4">
            <a:extLst>
              <a:ext uri="{FF2B5EF4-FFF2-40B4-BE49-F238E27FC236}">
                <a16:creationId xmlns:a16="http://schemas.microsoft.com/office/drawing/2014/main" id="{FE956D2F-D443-4187-8973-85B3DD18421E}"/>
              </a:ext>
            </a:extLst>
          </p:cNvPr>
          <p:cNvSpPr>
            <a:spLocks noGrp="1"/>
          </p:cNvSpPr>
          <p:nvPr>
            <p:ph idx="1"/>
          </p:nvPr>
        </p:nvSpPr>
        <p:spPr>
          <a:xfrm>
            <a:off x="279400" y="1285468"/>
            <a:ext cx="11588750" cy="543332"/>
          </a:xfrm>
        </p:spPr>
        <p:txBody>
          <a:bodyPr>
            <a:normAutofit/>
          </a:bodyPr>
          <a:lstStyle/>
          <a:p>
            <a:pPr marL="0" indent="0">
              <a:buNone/>
            </a:pPr>
            <a:r>
              <a:rPr lang="en-US" sz="1400" dirty="0"/>
              <a:t>Clusters 2 generated too many results so I will focus only on the ones shown below.  This cluster confirms slide 6</a:t>
            </a:r>
            <a:r>
              <a:rPr lang="en-US" sz="1400" baseline="30000" dirty="0"/>
              <a:t>th</a:t>
            </a:r>
            <a:r>
              <a:rPr lang="en-US" sz="1400" dirty="0"/>
              <a:t> findings about Latin venues.  The figure below on Downtown line 4 shows Mexican Restaurant as the 8</a:t>
            </a:r>
            <a:r>
              <a:rPr lang="en-US" sz="1400" baseline="30000" dirty="0"/>
              <a:t>th</a:t>
            </a:r>
            <a:r>
              <a:rPr lang="en-US" sz="1400" dirty="0"/>
              <a:t> most common venue.</a:t>
            </a:r>
          </a:p>
          <a:p>
            <a:endParaRPr lang="en-US" sz="1400" dirty="0"/>
          </a:p>
          <a:p>
            <a:pPr marL="0" indent="0">
              <a:buNone/>
            </a:pPr>
            <a:endParaRPr lang="en-US" sz="1400" dirty="0"/>
          </a:p>
        </p:txBody>
      </p:sp>
    </p:spTree>
    <p:extLst>
      <p:ext uri="{BB962C8B-B14F-4D97-AF65-F5344CB8AC3E}">
        <p14:creationId xmlns:p14="http://schemas.microsoft.com/office/powerpoint/2010/main" val="90565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700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Applied Data Science Capstone:</vt:lpstr>
      <vt:lpstr>Canada’s Latin Overview</vt:lpstr>
      <vt:lpstr>Data and Resources</vt:lpstr>
      <vt:lpstr>Canada’s Latin  American Population</vt:lpstr>
      <vt:lpstr>Where to Find Latin Venues</vt:lpstr>
      <vt:lpstr>Downtown Toronto  is a hotspot for Latin Venues!</vt:lpstr>
      <vt:lpstr>K-mean and Clusters Overview:</vt:lpstr>
      <vt:lpstr>Toronto Neighborhood Comparison Using K-mean and Clustering: A total of 5 separate cluster groups were used to compare the various neighborhoods.</vt:lpstr>
      <vt:lpstr>Toronto Neighborhood Comparison Using K-mean and Clustering: A total of 5 separate cluster groups were used to compare the various neighborhoods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Butke</dc:creator>
  <cp:lastModifiedBy>Robert Butke</cp:lastModifiedBy>
  <cp:revision>18</cp:revision>
  <dcterms:created xsi:type="dcterms:W3CDTF">2020-08-05T00:11:48Z</dcterms:created>
  <dcterms:modified xsi:type="dcterms:W3CDTF">2020-08-05T20:24:22Z</dcterms:modified>
</cp:coreProperties>
</file>