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JON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Hussain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JOSH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457200" rtl="0">
              <a:lnSpc>
                <a:spcPct val="200000"/>
              </a:lnSpc>
              <a:spcBef>
                <a:spcPts val="0"/>
              </a:spcBef>
              <a:buClr>
                <a:schemeClr val="dk1"/>
              </a:buClr>
              <a:buSzPct val="91666"/>
              <a:buFont typeface="Arial"/>
              <a:buNone/>
            </a:pPr>
            <a:r>
              <a:rPr b="1" lang="en" sz="1200" u="sng">
                <a:solidFill>
                  <a:schemeClr val="dk1"/>
                </a:solidFill>
                <a:latin typeface="Times New Roman"/>
                <a:ea typeface="Times New Roman"/>
                <a:cs typeface="Times New Roman"/>
                <a:sym typeface="Times New Roman"/>
              </a:rPr>
              <a:t>Abdulaziz </a:t>
            </a:r>
          </a:p>
          <a:p>
            <a:pPr indent="0" lvl="0" marL="457200" rtl="0">
              <a:lnSpc>
                <a:spcPct val="200000"/>
              </a:lnSpc>
              <a:spcBef>
                <a:spcPts val="0"/>
              </a:spcBef>
              <a:buClr>
                <a:schemeClr val="dk1"/>
              </a:buClr>
              <a:buSzPct val="91666"/>
              <a:buFont typeface="Arial"/>
              <a:buNone/>
            </a:pPr>
            <a:r>
              <a:rPr b="1" lang="en" sz="1200" u="sng">
                <a:solidFill>
                  <a:schemeClr val="dk1"/>
                </a:solidFill>
                <a:latin typeface="Times New Roman"/>
                <a:ea typeface="Times New Roman"/>
                <a:cs typeface="Times New Roman"/>
                <a:sym typeface="Times New Roman"/>
              </a:rPr>
              <a:t>our design is strong given how it is inheriting from the interfaces, our design allows for new game types to be added later on,</a:t>
            </a:r>
          </a:p>
          <a:p>
            <a:pPr indent="-304800" lvl="0" marL="457200" rtl="0">
              <a:lnSpc>
                <a:spcPct val="200000"/>
              </a:lnSpc>
              <a:spcBef>
                <a:spcPts val="0"/>
              </a:spcBef>
              <a:buClr>
                <a:schemeClr val="dk1"/>
              </a:buClr>
              <a:buSzPct val="100000"/>
              <a:buFont typeface="Times New Roman"/>
              <a:buChar char="-"/>
            </a:pPr>
            <a:r>
              <a:rPr b="1" lang="en" sz="1200" u="sng">
                <a:solidFill>
                  <a:schemeClr val="dk1"/>
                </a:solidFill>
                <a:latin typeface="Times New Roman"/>
                <a:ea typeface="Times New Roman"/>
                <a:cs typeface="Times New Roman"/>
                <a:sym typeface="Times New Roman"/>
              </a:rPr>
              <a:t>checkers can be expanded to allow for new games such as chess and othello</a:t>
            </a:r>
          </a:p>
          <a:p>
            <a:pPr indent="0" lvl="0" marL="457200" rtl="0">
              <a:lnSpc>
                <a:spcPct val="200000"/>
              </a:lnSpc>
              <a:spcBef>
                <a:spcPts val="0"/>
              </a:spcBef>
              <a:buClr>
                <a:schemeClr val="dk1"/>
              </a:buClr>
              <a:buFont typeface="Arial"/>
              <a:buNone/>
            </a:pPr>
            <a:r>
              <a:t/>
            </a:r>
            <a:endParaRPr b="1" sz="1200" u="sng">
              <a:solidFill>
                <a:schemeClr val="dk1"/>
              </a:solidFill>
              <a:latin typeface="Times New Roman"/>
              <a:ea typeface="Times New Roman"/>
              <a:cs typeface="Times New Roman"/>
              <a:sym typeface="Times New Roman"/>
            </a:endParaRPr>
          </a:p>
          <a:p>
            <a:pPr indent="0" lvl="0" marL="457200" rtl="0">
              <a:lnSpc>
                <a:spcPct val="200000"/>
              </a:lnSpc>
              <a:spcBef>
                <a:spcPts val="0"/>
              </a:spcBef>
              <a:buClr>
                <a:schemeClr val="dk1"/>
              </a:buClr>
              <a:buSzPct val="91666"/>
              <a:buFont typeface="Arial"/>
              <a:buNone/>
            </a:pPr>
            <a:r>
              <a:rPr b="1" lang="en" sz="1200" u="sng">
                <a:solidFill>
                  <a:schemeClr val="dk1"/>
                </a:solidFill>
                <a:latin typeface="Times New Roman"/>
                <a:ea typeface="Times New Roman"/>
                <a:cs typeface="Times New Roman"/>
                <a:sym typeface="Times New Roman"/>
              </a:rPr>
              <a:t>Implementation Weaknesses:</a:t>
            </a:r>
          </a:p>
          <a:p>
            <a:pPr indent="457200" lvl="0" marL="457200" rtl="0">
              <a:lnSpc>
                <a:spcPct val="20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When our team began working on refactoring the original design, the most noticeable design flaws were apparent upon running the program. These included a bug where upon starting a game of checkers, all of the pieces were hidden. Fixing this problem only required changing a few lines of code referencing the image resources for the Graphics User Interface.</a:t>
            </a:r>
          </a:p>
          <a:p>
            <a:pPr indent="457200" lvl="0" marL="457200" rtl="0">
              <a:lnSpc>
                <a:spcPct val="20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Other weaknesses included weak implementations of inheritance, specifically for the Piece classes and the Player classes. For instance, Piece, King Piece, and SinglePiece, did not share attributes describing their type. Instead, KingPiece and SinglePiece had their own individual attributes to describe their type and the abstract class Piece only described their color.</a:t>
            </a:r>
          </a:p>
          <a:p>
            <a:pPr indent="457200" lvl="0" marL="457200" rtl="0">
              <a:lnSpc>
                <a:spcPct val="20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Probably the most notable weakness is the bloated Rules class. The rules class is supposed to function as a constraint on the kinds of moves players can make during gameplay. However, because of the data structure used for the board, a one-dimensional array, and the fact that all of the rule constraints are implemented in a single class, the Rules class is very large and hard to break down for potential future refactorings.</a:t>
            </a:r>
          </a:p>
          <a:p>
            <a:pPr indent="0" lvl="0" marL="457200" rtl="0">
              <a:lnSpc>
                <a:spcPct val="200000"/>
              </a:lnSpc>
              <a:spcBef>
                <a:spcPts val="0"/>
              </a:spcBef>
              <a:buClr>
                <a:schemeClr val="dk1"/>
              </a:buClr>
              <a:buSzPct val="91666"/>
              <a:buFont typeface="Arial"/>
              <a:buNone/>
            </a:pPr>
            <a:r>
              <a:rPr b="1" lang="en" sz="1200" u="sng">
                <a:solidFill>
                  <a:schemeClr val="dk1"/>
                </a:solidFill>
                <a:latin typeface="Times New Roman"/>
                <a:ea typeface="Times New Roman"/>
                <a:cs typeface="Times New Roman"/>
                <a:sym typeface="Times New Roman"/>
              </a:rPr>
              <a:t>Implementation Strengths:</a:t>
            </a:r>
          </a:p>
          <a:p>
            <a:pPr indent="457200" lvl="0" marL="457200" rtl="0">
              <a:lnSpc>
                <a:spcPct val="20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The first thing you’ll notice when using the original design of Checkers is that the interface is rather intuitive. The steps used to set up the game are straightforward and easy to understand. There is a logical sequence of steps, starting by selecting how the players will interact to play the game, whether by local play on one machine or over the internet, and moving to setup the actual game with player names and time constraints. Beyond the initial setup, playing checkers is also very easy. You simply click the space containing the piece you would like to move and then click the space where you would like to place it.</a:t>
            </a:r>
          </a:p>
          <a:p>
            <a:pPr indent="0" lvl="0" marL="457200" rtl="0">
              <a:lnSpc>
                <a:spcPct val="20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	In regards to the internal structure, there are clear attempts to use inheritance to allow for modular changes to the software, for instance using different piece classes. However, these piece classes, KingPiece and SinglePiece do not share much functionality and the code is at times redundant.</a:t>
            </a:r>
          </a:p>
          <a:p>
            <a:pPr indent="0" lvl="0" marL="457200" rtl="0">
              <a:lnSpc>
                <a:spcPct val="200000"/>
              </a:lnSpc>
              <a:spcBef>
                <a:spcPts val="0"/>
              </a:spcBef>
              <a:buClr>
                <a:schemeClr val="dk1"/>
              </a:buClr>
              <a:buSzPct val="91666"/>
              <a:buFont typeface="Arial"/>
              <a:buNone/>
            </a:pPr>
            <a:r>
              <a:rPr b="1" lang="en" sz="1200" u="sng">
                <a:solidFill>
                  <a:schemeClr val="dk1"/>
                </a:solidFill>
                <a:latin typeface="Times New Roman"/>
                <a:ea typeface="Times New Roman"/>
                <a:cs typeface="Times New Roman"/>
                <a:sym typeface="Times New Roman"/>
              </a:rPr>
              <a:t>Design Documentation:</a:t>
            </a:r>
          </a:p>
          <a:p>
            <a:pPr indent="-304800" lvl="0" marL="914400" rtl="0">
              <a:lnSpc>
                <a:spcPct val="200000"/>
              </a:lnSpc>
              <a:spcBef>
                <a:spcPts val="0"/>
              </a:spcBef>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Weaknesses:</a:t>
            </a:r>
          </a:p>
          <a:p>
            <a:pPr indent="-304800" lvl="0" marL="1143000" rtl="0">
              <a:lnSpc>
                <a:spcPct val="200000"/>
              </a:lnSpc>
              <a:spcBef>
                <a:spcPts val="630"/>
              </a:spcBef>
              <a:buClr>
                <a:schemeClr val="dk1"/>
              </a:buClr>
              <a:buSzPct val="100000"/>
              <a:buFont typeface="Times New Roman"/>
              <a:buAutoNum type="arabicParenR"/>
            </a:pPr>
            <a:r>
              <a:rPr lang="en" sz="1200">
                <a:solidFill>
                  <a:schemeClr val="dk1"/>
                </a:solidFill>
                <a:latin typeface="Times New Roman"/>
                <a:ea typeface="Times New Roman"/>
                <a:cs typeface="Times New Roman"/>
                <a:sym typeface="Times New Roman"/>
              </a:rPr>
              <a:t>The requirement file doesn’t have a description for the requirements, such as visualization  constraints, interaction  constraints.</a:t>
            </a:r>
          </a:p>
          <a:p>
            <a:pPr indent="-304800" lvl="0" marL="1143000" rtl="0">
              <a:lnSpc>
                <a:spcPct val="200000"/>
              </a:lnSpc>
              <a:spcBef>
                <a:spcPts val="0"/>
              </a:spcBef>
              <a:buClr>
                <a:schemeClr val="dk1"/>
              </a:buClr>
              <a:buSzPct val="100000"/>
              <a:buFont typeface="Times New Roman"/>
              <a:buAutoNum type="arabicParenR"/>
            </a:pPr>
            <a:r>
              <a:rPr lang="en" sz="1200">
                <a:solidFill>
                  <a:schemeClr val="dk1"/>
                </a:solidFill>
                <a:latin typeface="Times New Roman"/>
                <a:ea typeface="Times New Roman"/>
                <a:cs typeface="Times New Roman"/>
                <a:sym typeface="Times New Roman"/>
              </a:rPr>
              <a:t>The documents don’t have any interaction diagrams, such as sequence and state diagrams.</a:t>
            </a:r>
          </a:p>
          <a:p>
            <a:pPr indent="-304800" lvl="0" marL="1143000" rtl="0">
              <a:lnSpc>
                <a:spcPct val="200000"/>
              </a:lnSpc>
              <a:spcBef>
                <a:spcPts val="0"/>
              </a:spcBef>
              <a:buClr>
                <a:schemeClr val="dk1"/>
              </a:buClr>
              <a:buSzPct val="100000"/>
              <a:buFont typeface="Times New Roman"/>
              <a:buAutoNum type="arabicParenR"/>
            </a:pPr>
            <a:r>
              <a:rPr lang="en" sz="1200">
                <a:solidFill>
                  <a:schemeClr val="dk1"/>
                </a:solidFill>
                <a:latin typeface="Times New Roman"/>
                <a:ea typeface="Times New Roman"/>
                <a:cs typeface="Times New Roman"/>
                <a:sym typeface="Times New Roman"/>
              </a:rPr>
              <a:t>Class description in the analysis class diagram file is really similar to the code’s comments.</a:t>
            </a:r>
          </a:p>
          <a:p>
            <a:pPr indent="-304800" lvl="0" marL="914400" rtl="0">
              <a:lnSpc>
                <a:spcPct val="200000"/>
              </a:lnSpc>
              <a:spcBef>
                <a:spcPts val="0"/>
              </a:spcBef>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Strengths:</a:t>
            </a:r>
          </a:p>
          <a:p>
            <a:pPr indent="-304800" lvl="0" marL="1371600" rtl="0">
              <a:lnSpc>
                <a:spcPct val="200000"/>
              </a:lnSpc>
              <a:spcBef>
                <a:spcPts val="0"/>
              </a:spcBef>
              <a:buClr>
                <a:schemeClr val="dk1"/>
              </a:buClr>
              <a:buSzPct val="100000"/>
              <a:buFont typeface="Times New Roman"/>
              <a:buAutoNum type="arabicParenR"/>
            </a:pPr>
            <a:r>
              <a:rPr lang="en" sz="1200">
                <a:solidFill>
                  <a:schemeClr val="dk1"/>
                </a:solidFill>
                <a:latin typeface="Times New Roman"/>
                <a:ea typeface="Times New Roman"/>
                <a:cs typeface="Times New Roman"/>
                <a:sym typeface="Times New Roman"/>
              </a:rPr>
              <a:t>The use cases in the requirement file are really strong. They are organized and detailed very well.</a:t>
            </a:r>
          </a:p>
          <a:p>
            <a:pPr indent="-304800" lvl="0" marL="1371600" rtl="0">
              <a:lnSpc>
                <a:spcPct val="200000"/>
              </a:lnSpc>
              <a:spcBef>
                <a:spcPts val="0"/>
              </a:spcBef>
              <a:buClr>
                <a:schemeClr val="dk1"/>
              </a:buClr>
              <a:buSzPct val="100000"/>
              <a:buFont typeface="Times New Roman"/>
              <a:buAutoNum type="arabicParenR"/>
            </a:pPr>
            <a:r>
              <a:rPr lang="en" sz="1200">
                <a:solidFill>
                  <a:schemeClr val="dk1"/>
                </a:solidFill>
                <a:latin typeface="Times New Roman"/>
                <a:ea typeface="Times New Roman"/>
                <a:cs typeface="Times New Roman"/>
                <a:sym typeface="Times New Roman"/>
              </a:rPr>
              <a:t>The UML class diagram is clear and organized very well.</a:t>
            </a:r>
          </a:p>
          <a:p>
            <a:pPr indent="-304800" lvl="0" marL="1371600" rtl="0">
              <a:lnSpc>
                <a:spcPct val="200000"/>
              </a:lnSpc>
              <a:spcBef>
                <a:spcPts val="0"/>
              </a:spcBef>
              <a:buClr>
                <a:schemeClr val="dk1"/>
              </a:buClr>
              <a:buSzPct val="100000"/>
              <a:buFont typeface="Times New Roman"/>
              <a:buAutoNum type="arabicParenR"/>
            </a:pPr>
            <a:r>
              <a:rPr lang="en" sz="1200">
                <a:solidFill>
                  <a:schemeClr val="dk1"/>
                </a:solidFill>
                <a:latin typeface="Times New Roman"/>
                <a:ea typeface="Times New Roman"/>
                <a:cs typeface="Times New Roman"/>
                <a:sym typeface="Times New Roman"/>
              </a:rPr>
              <a:t>Strong description for the non-functional requirements</a:t>
            </a:r>
          </a:p>
          <a:p>
            <a:pPr indent="-304800" lvl="0" marL="1371600">
              <a:lnSpc>
                <a:spcPct val="200000"/>
              </a:lnSpc>
              <a:spcBef>
                <a:spcPts val="0"/>
              </a:spcBef>
              <a:buClr>
                <a:schemeClr val="dk1"/>
              </a:buClr>
              <a:buSzPct val="100000"/>
              <a:buFont typeface="Times New Roman"/>
              <a:buAutoNum type="arabicParenR"/>
            </a:pPr>
            <a:r>
              <a:rPr lang="en" sz="1200">
                <a:solidFill>
                  <a:schemeClr val="dk1"/>
                </a:solidFill>
                <a:latin typeface="Times New Roman"/>
                <a:ea typeface="Times New Roman"/>
                <a:cs typeface="Times New Roman"/>
                <a:sym typeface="Times New Roman"/>
              </a:rPr>
              <a:t>based on strategy implementation, can expand checkers game into chess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Question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JON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Josh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Josh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AUSTIN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AUSTIN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AUSTIN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AUSTIN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Hussain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567342"/>
            <a:ext cx="7772400" cy="1159799"/>
          </a:xfrm>
          <a:prstGeom prst="rect">
            <a:avLst/>
          </a:prstGeom>
        </p:spPr>
        <p:txBody>
          <a:bodyPr anchorCtr="0" anchor="b" bIns="91425" lIns="91425" rIns="91425" tIns="91425">
            <a:noAutofit/>
          </a:bodyPr>
          <a:lstStyle/>
          <a:p>
            <a:pPr>
              <a:spcBef>
                <a:spcPts val="0"/>
              </a:spcBef>
              <a:buNone/>
            </a:pPr>
            <a:r>
              <a:rPr lang="en">
                <a:latin typeface="Ubuntu"/>
                <a:ea typeface="Ubuntu"/>
                <a:cs typeface="Ubuntu"/>
                <a:sym typeface="Ubuntu"/>
              </a:rPr>
              <a:t>Checkers Refactored</a:t>
            </a:r>
          </a:p>
        </p:txBody>
      </p:sp>
      <p:sp>
        <p:nvSpPr>
          <p:cNvPr id="31" name="Shape 31"/>
          <p:cNvSpPr txBox="1"/>
          <p:nvPr>
            <p:ph idx="1" type="subTitle"/>
          </p:nvPr>
        </p:nvSpPr>
        <p:spPr>
          <a:xfrm>
            <a:off x="1951950" y="2063375"/>
            <a:ext cx="5240100" cy="2355900"/>
          </a:xfrm>
          <a:prstGeom prst="rect">
            <a:avLst/>
          </a:prstGeom>
        </p:spPr>
        <p:txBody>
          <a:bodyPr anchorCtr="0" anchor="t" bIns="91425" lIns="91425" rIns="91425" tIns="91425">
            <a:noAutofit/>
          </a:bodyPr>
          <a:lstStyle/>
          <a:p>
            <a:pPr rtl="0">
              <a:spcBef>
                <a:spcPts val="0"/>
              </a:spcBef>
              <a:buNone/>
            </a:pPr>
            <a:r>
              <a:rPr b="1" lang="en" sz="2400">
                <a:solidFill>
                  <a:srgbClr val="999999"/>
                </a:solidFill>
                <a:latin typeface="Ubuntu"/>
                <a:ea typeface="Ubuntu"/>
                <a:cs typeface="Ubuntu"/>
                <a:sym typeface="Ubuntu"/>
              </a:rPr>
              <a:t>Group 2 - Victorious Bovine</a:t>
            </a:r>
          </a:p>
          <a:p>
            <a:pPr rtl="0">
              <a:spcBef>
                <a:spcPts val="0"/>
              </a:spcBef>
              <a:buNone/>
            </a:pPr>
            <a:r>
              <a:t/>
            </a:r>
            <a:endParaRPr sz="1800">
              <a:solidFill>
                <a:srgbClr val="FF0000"/>
              </a:solidFill>
              <a:latin typeface="Ubuntu"/>
              <a:ea typeface="Ubuntu"/>
              <a:cs typeface="Ubuntu"/>
              <a:sym typeface="Ubuntu"/>
            </a:endParaRPr>
          </a:p>
          <a:p>
            <a:pPr rtl="0">
              <a:spcBef>
                <a:spcPts val="0"/>
              </a:spcBef>
              <a:buNone/>
            </a:pPr>
            <a:r>
              <a:rPr b="1" lang="en" sz="2000">
                <a:solidFill>
                  <a:srgbClr val="FF0000"/>
                </a:solidFill>
                <a:latin typeface="Ubuntu"/>
                <a:ea typeface="Ubuntu"/>
                <a:cs typeface="Ubuntu"/>
                <a:sym typeface="Ubuntu"/>
              </a:rPr>
              <a:t>Austin Cowan</a:t>
            </a:r>
          </a:p>
          <a:p>
            <a:pPr rtl="0">
              <a:spcBef>
                <a:spcPts val="0"/>
              </a:spcBef>
              <a:buNone/>
            </a:pPr>
            <a:r>
              <a:rPr b="1" lang="en" sz="2000">
                <a:solidFill>
                  <a:srgbClr val="FF0000"/>
                </a:solidFill>
                <a:latin typeface="Ubuntu"/>
                <a:ea typeface="Ubuntu"/>
                <a:cs typeface="Ubuntu"/>
                <a:sym typeface="Ubuntu"/>
              </a:rPr>
              <a:t>Jon O’Brien</a:t>
            </a:r>
          </a:p>
          <a:p>
            <a:pPr rtl="0">
              <a:spcBef>
                <a:spcPts val="0"/>
              </a:spcBef>
              <a:buNone/>
            </a:pPr>
            <a:r>
              <a:rPr b="1" lang="en" sz="2000">
                <a:solidFill>
                  <a:srgbClr val="FF0000"/>
                </a:solidFill>
                <a:latin typeface="Ubuntu"/>
                <a:ea typeface="Ubuntu"/>
                <a:cs typeface="Ubuntu"/>
                <a:sym typeface="Ubuntu"/>
              </a:rPr>
              <a:t>Joshua Berk </a:t>
            </a:r>
          </a:p>
          <a:p>
            <a:pPr rtl="0">
              <a:spcBef>
                <a:spcPts val="0"/>
              </a:spcBef>
              <a:buNone/>
            </a:pPr>
            <a:r>
              <a:rPr b="1" lang="en" sz="2000">
                <a:solidFill>
                  <a:srgbClr val="FF0000"/>
                </a:solidFill>
                <a:latin typeface="Ubuntu"/>
                <a:ea typeface="Ubuntu"/>
                <a:cs typeface="Ubuntu"/>
                <a:sym typeface="Ubuntu"/>
              </a:rPr>
              <a:t>Abdulaziz Almerdasi </a:t>
            </a:r>
            <a:br>
              <a:rPr b="1" lang="en" sz="2000">
                <a:solidFill>
                  <a:srgbClr val="FF0000"/>
                </a:solidFill>
                <a:latin typeface="Ubuntu"/>
                <a:ea typeface="Ubuntu"/>
                <a:cs typeface="Ubuntu"/>
                <a:sym typeface="Ubuntu"/>
              </a:rPr>
            </a:br>
            <a:r>
              <a:rPr b="1" lang="en" sz="2000">
                <a:solidFill>
                  <a:srgbClr val="FF0000"/>
                </a:solidFill>
                <a:latin typeface="Ubuntu"/>
                <a:ea typeface="Ubuntu"/>
                <a:cs typeface="Ubuntu"/>
                <a:sym typeface="Ubuntu"/>
              </a:rPr>
              <a:t>Huseen Mahkareem </a:t>
            </a:r>
          </a:p>
          <a:p>
            <a:pPr rtl="0">
              <a:spcBef>
                <a:spcPts val="0"/>
              </a:spcBef>
              <a:buNone/>
            </a:pPr>
            <a:r>
              <a:t/>
            </a:r>
            <a:endParaRPr b="1" sz="2000">
              <a:solidFill>
                <a:srgbClr val="FF0000"/>
              </a:solidFill>
              <a:latin typeface="Ubuntu"/>
              <a:ea typeface="Ubuntu"/>
              <a:cs typeface="Ubuntu"/>
              <a:sym typeface="Ubuntu"/>
            </a:endParaRPr>
          </a:p>
          <a:p>
            <a:pPr algn="l">
              <a:spcBef>
                <a:spcPts val="0"/>
              </a:spcBef>
              <a:buNone/>
            </a:pPr>
            <a:r>
              <a:t/>
            </a:r>
            <a:endParaRPr b="1" sz="2000">
              <a:solidFill>
                <a:srgbClr val="FF0000"/>
              </a:solidFill>
              <a:latin typeface="Ubuntu"/>
              <a:ea typeface="Ubuntu"/>
              <a:cs typeface="Ubuntu"/>
              <a:sym typeface="Ubuntu"/>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latin typeface="Ubuntu"/>
                <a:ea typeface="Ubuntu"/>
                <a:cs typeface="Ubuntu"/>
                <a:sym typeface="Ubuntu"/>
              </a:rPr>
              <a:t>New Feature</a:t>
            </a:r>
          </a:p>
        </p:txBody>
      </p:sp>
      <p:sp>
        <p:nvSpPr>
          <p:cNvPr id="85" name="Shape 85"/>
          <p:cNvSpPr txBox="1"/>
          <p:nvPr>
            <p:ph idx="1" type="body"/>
          </p:nvPr>
        </p:nvSpPr>
        <p:spPr>
          <a:xfrm>
            <a:off x="1007350" y="1063375"/>
            <a:ext cx="3452700" cy="3725699"/>
          </a:xfrm>
          <a:prstGeom prst="rect">
            <a:avLst/>
          </a:prstGeom>
        </p:spPr>
        <p:txBody>
          <a:bodyPr anchorCtr="0" anchor="t" bIns="91425" lIns="91425" rIns="91425" tIns="91425">
            <a:noAutofit/>
          </a:bodyPr>
          <a:lstStyle/>
          <a:p>
            <a:pPr lvl="0" rtl="0">
              <a:spcBef>
                <a:spcPts val="0"/>
              </a:spcBef>
              <a:buNone/>
            </a:pPr>
            <a:r>
              <a:t/>
            </a:r>
            <a:endParaRPr b="1" sz="2400">
              <a:latin typeface="Ubuntu"/>
              <a:ea typeface="Ubuntu"/>
              <a:cs typeface="Ubuntu"/>
              <a:sym typeface="Ubuntu"/>
            </a:endParaRPr>
          </a:p>
          <a:p>
            <a:pPr indent="-342900" lvl="0" marL="457200" rtl="0">
              <a:spcBef>
                <a:spcPts val="0"/>
              </a:spcBef>
              <a:buClr>
                <a:srgbClr val="000000"/>
              </a:buClr>
              <a:buSzPct val="75000"/>
              <a:buFont typeface="Ubuntu"/>
              <a:buChar char="●"/>
            </a:pPr>
            <a:r>
              <a:rPr b="1" lang="en" sz="2400">
                <a:latin typeface="Ubuntu"/>
                <a:ea typeface="Ubuntu"/>
                <a:cs typeface="Ubuntu"/>
                <a:sym typeface="Ubuntu"/>
              </a:rPr>
              <a:t>Timer</a:t>
            </a:r>
          </a:p>
          <a:p>
            <a:pPr indent="-342900" lvl="1" marL="914400" rtl="0">
              <a:spcBef>
                <a:spcPts val="0"/>
              </a:spcBef>
              <a:buClr>
                <a:srgbClr val="000000"/>
              </a:buClr>
              <a:buSzPct val="100000"/>
              <a:buFont typeface="Ubuntu"/>
              <a:buChar char="○"/>
            </a:pPr>
            <a:r>
              <a:rPr lang="en" sz="1800">
                <a:latin typeface="Ubuntu"/>
                <a:ea typeface="Ubuntu"/>
                <a:cs typeface="Ubuntu"/>
                <a:sym typeface="Ubuntu"/>
              </a:rPr>
              <a:t>Shows on gui, adjusts based on player turn</a:t>
            </a:r>
          </a:p>
          <a:p>
            <a:pPr lvl="0" rtl="0">
              <a:spcBef>
                <a:spcPts val="0"/>
              </a:spcBef>
              <a:buNone/>
            </a:pPr>
            <a:r>
              <a:t/>
            </a:r>
            <a:endParaRPr>
              <a:latin typeface="Ubuntu"/>
              <a:ea typeface="Ubuntu"/>
              <a:cs typeface="Ubuntu"/>
              <a:sym typeface="Ubuntu"/>
            </a:endParaRPr>
          </a:p>
          <a:p>
            <a:pPr lvl="0">
              <a:spcBef>
                <a:spcPts val="0"/>
              </a:spcBef>
              <a:buNone/>
            </a:pPr>
            <a:r>
              <a:t/>
            </a:r>
            <a:endParaRPr>
              <a:latin typeface="Ubuntu"/>
              <a:ea typeface="Ubuntu"/>
              <a:cs typeface="Ubuntu"/>
              <a:sym typeface="Ubuntu"/>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latin typeface="Ubuntu"/>
                <a:ea typeface="Ubuntu"/>
                <a:cs typeface="Ubuntu"/>
                <a:sym typeface="Ubuntu"/>
              </a:rPr>
              <a:t>Pattern Usage</a:t>
            </a:r>
          </a:p>
        </p:txBody>
      </p:sp>
      <p:sp>
        <p:nvSpPr>
          <p:cNvPr id="91" name="Shape 91"/>
          <p:cNvSpPr txBox="1"/>
          <p:nvPr>
            <p:ph idx="1" type="body"/>
          </p:nvPr>
        </p:nvSpPr>
        <p:spPr>
          <a:xfrm>
            <a:off x="323550" y="1352550"/>
            <a:ext cx="8496899" cy="3600000"/>
          </a:xfrm>
          <a:prstGeom prst="rect">
            <a:avLst/>
          </a:prstGeom>
        </p:spPr>
        <p:txBody>
          <a:bodyPr anchorCtr="0" anchor="t" bIns="91425" lIns="91425" rIns="91425" tIns="91425">
            <a:noAutofit/>
          </a:bodyPr>
          <a:lstStyle/>
          <a:p>
            <a:pPr indent="-304800" lvl="0" marL="457200" rtl="0">
              <a:lnSpc>
                <a:spcPct val="200000"/>
              </a:lnSpc>
              <a:spcBef>
                <a:spcPts val="0"/>
              </a:spcBef>
              <a:buClr>
                <a:srgbClr val="000000"/>
              </a:buClr>
              <a:buSzPct val="75000"/>
              <a:buFont typeface="Ubuntu"/>
              <a:buChar char="●"/>
            </a:pPr>
            <a:r>
              <a:rPr b="1" lang="en" sz="1600">
                <a:latin typeface="Ubuntu"/>
                <a:ea typeface="Ubuntu"/>
                <a:cs typeface="Ubuntu"/>
                <a:sym typeface="Ubuntu"/>
              </a:rPr>
              <a:t>Facade</a:t>
            </a:r>
            <a:r>
              <a:rPr lang="en" sz="1600">
                <a:latin typeface="Ubuntu"/>
                <a:ea typeface="Ubuntu"/>
                <a:cs typeface="Ubuntu"/>
                <a:sym typeface="Ubuntu"/>
              </a:rPr>
              <a:t>: manages game interactions between subsystems</a:t>
            </a:r>
          </a:p>
          <a:p>
            <a:pPr indent="-304800" lvl="0" marL="457200" rtl="0">
              <a:lnSpc>
                <a:spcPct val="200000"/>
              </a:lnSpc>
              <a:spcBef>
                <a:spcPts val="0"/>
              </a:spcBef>
              <a:buClr>
                <a:srgbClr val="000000"/>
              </a:buClr>
              <a:buSzPct val="75000"/>
              <a:buFont typeface="Ubuntu"/>
              <a:buChar char="●"/>
            </a:pPr>
            <a:r>
              <a:rPr b="1" lang="en" sz="1600">
                <a:latin typeface="Ubuntu"/>
                <a:ea typeface="Ubuntu"/>
                <a:cs typeface="Ubuntu"/>
                <a:sym typeface="Ubuntu"/>
              </a:rPr>
              <a:t>Observer</a:t>
            </a:r>
            <a:r>
              <a:rPr lang="en" sz="1600">
                <a:latin typeface="Ubuntu"/>
                <a:ea typeface="Ubuntu"/>
                <a:cs typeface="Ubuntu"/>
                <a:sym typeface="Ubuntu"/>
              </a:rPr>
              <a:t>: observer used for GUI communication with rest of the game.</a:t>
            </a:r>
          </a:p>
          <a:p>
            <a:pPr indent="-304800" lvl="0" marL="457200" rtl="0">
              <a:lnSpc>
                <a:spcPct val="200000"/>
              </a:lnSpc>
              <a:spcBef>
                <a:spcPts val="0"/>
              </a:spcBef>
              <a:buClr>
                <a:srgbClr val="000000"/>
              </a:buClr>
              <a:buSzPct val="75000"/>
              <a:buFont typeface="Ubuntu"/>
              <a:buChar char="●"/>
            </a:pPr>
            <a:r>
              <a:rPr b="1" lang="en" sz="1600">
                <a:latin typeface="Ubuntu"/>
                <a:ea typeface="Ubuntu"/>
                <a:cs typeface="Ubuntu"/>
                <a:sym typeface="Ubuntu"/>
              </a:rPr>
              <a:t>Strategy</a:t>
            </a:r>
            <a:r>
              <a:rPr lang="en" sz="1600">
                <a:latin typeface="Ubuntu"/>
                <a:ea typeface="Ubuntu"/>
                <a:cs typeface="Ubuntu"/>
                <a:sym typeface="Ubuntu"/>
              </a:rPr>
              <a:t>: rules, makes things simpler to compute, knowing which type of piece was moved (King/Single) could lead to future move calculations being simpler</a:t>
            </a:r>
          </a:p>
          <a:p>
            <a:pPr indent="-292100" lvl="1" marL="914400" rtl="0">
              <a:lnSpc>
                <a:spcPct val="200000"/>
              </a:lnSpc>
              <a:spcBef>
                <a:spcPts val="0"/>
              </a:spcBef>
              <a:buClr>
                <a:srgbClr val="000000"/>
              </a:buClr>
              <a:buSzPct val="71428"/>
              <a:buFont typeface="Ubuntu"/>
              <a:buChar char="○"/>
            </a:pPr>
            <a:r>
              <a:rPr b="1" lang="en" sz="1400">
                <a:latin typeface="Ubuntu"/>
                <a:ea typeface="Ubuntu"/>
                <a:cs typeface="Ubuntu"/>
                <a:sym typeface="Ubuntu"/>
              </a:rPr>
              <a:t>allows for modular game type extension (chess, etc)</a:t>
            </a:r>
          </a:p>
          <a:p>
            <a:pPr indent="-304800" lvl="0" marL="457200" rtl="0">
              <a:lnSpc>
                <a:spcPct val="200000"/>
              </a:lnSpc>
              <a:spcBef>
                <a:spcPts val="0"/>
              </a:spcBef>
              <a:buClr>
                <a:schemeClr val="dk1"/>
              </a:buClr>
              <a:buSzPct val="75000"/>
              <a:buFont typeface="Ubuntu"/>
              <a:buChar char="●"/>
            </a:pPr>
            <a:r>
              <a:rPr b="1" lang="en" sz="1600">
                <a:solidFill>
                  <a:schemeClr val="dk1"/>
                </a:solidFill>
                <a:latin typeface="Ubuntu"/>
                <a:ea typeface="Ubuntu"/>
                <a:cs typeface="Ubuntu"/>
                <a:sym typeface="Ubuntu"/>
              </a:rPr>
              <a:t>State</a:t>
            </a:r>
            <a:r>
              <a:rPr lang="en" sz="1600">
                <a:solidFill>
                  <a:schemeClr val="dk1"/>
                </a:solidFill>
                <a:latin typeface="Ubuntu"/>
                <a:ea typeface="Ubuntu"/>
                <a:cs typeface="Ubuntu"/>
                <a:sym typeface="Ubuntu"/>
              </a:rPr>
              <a:t>: Handles gui events to allow for restarting the game instead of just ending the program at the completion of the game</a:t>
            </a:r>
          </a:p>
          <a:p>
            <a:pPr>
              <a:lnSpc>
                <a:spcPct val="200000"/>
              </a:lnSpc>
              <a:spcBef>
                <a:spcPts val="0"/>
              </a:spcBef>
              <a:buNone/>
            </a:pPr>
            <a:r>
              <a:t/>
            </a:r>
            <a:endParaRPr sz="1600">
              <a:latin typeface="Ubuntu"/>
              <a:ea typeface="Ubuntu"/>
              <a:cs typeface="Ubuntu"/>
              <a:sym typeface="Ubuntu"/>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latin typeface="Ubuntu"/>
                <a:ea typeface="Ubuntu"/>
                <a:cs typeface="Ubuntu"/>
                <a:sym typeface="Ubuntu"/>
              </a:rPr>
              <a:t>Design - Strengths &amp; Weaknesses</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15000"/>
              </a:lnSpc>
              <a:spcBef>
                <a:spcPts val="0"/>
              </a:spcBef>
              <a:buClr>
                <a:srgbClr val="000000"/>
              </a:buClr>
              <a:buSzPct val="58333"/>
              <a:buFont typeface="Ubuntu"/>
              <a:buChar char="●"/>
            </a:pPr>
            <a:r>
              <a:rPr b="1" lang="en" sz="2400">
                <a:latin typeface="Ubuntu"/>
                <a:ea typeface="Ubuntu"/>
                <a:cs typeface="Ubuntu"/>
                <a:sym typeface="Ubuntu"/>
              </a:rPr>
              <a:t>Strengths</a:t>
            </a:r>
          </a:p>
          <a:p>
            <a:pPr indent="-317500" lvl="1" marL="914400" rtl="0">
              <a:lnSpc>
                <a:spcPct val="115000"/>
              </a:lnSpc>
              <a:spcBef>
                <a:spcPts val="0"/>
              </a:spcBef>
              <a:buClr>
                <a:srgbClr val="000000"/>
              </a:buClr>
              <a:buSzPct val="77777"/>
              <a:buFont typeface="Ubuntu"/>
              <a:buChar char="○"/>
            </a:pPr>
            <a:r>
              <a:rPr lang="en" sz="1800">
                <a:latin typeface="Ubuntu"/>
                <a:ea typeface="Ubuntu"/>
                <a:cs typeface="Ubuntu"/>
                <a:sym typeface="Ubuntu"/>
              </a:rPr>
              <a:t>Modular design </a:t>
            </a:r>
          </a:p>
          <a:p>
            <a:pPr indent="-317500" lvl="2" marL="1371600" rtl="0">
              <a:lnSpc>
                <a:spcPct val="115000"/>
              </a:lnSpc>
              <a:spcBef>
                <a:spcPts val="0"/>
              </a:spcBef>
              <a:buClr>
                <a:srgbClr val="000000"/>
              </a:buClr>
              <a:buSzPct val="77777"/>
              <a:buFont typeface="Ubuntu"/>
              <a:buChar char="■"/>
            </a:pPr>
            <a:r>
              <a:rPr lang="en" sz="1800">
                <a:latin typeface="Ubuntu"/>
                <a:ea typeface="Ubuntu"/>
                <a:cs typeface="Ubuntu"/>
                <a:sym typeface="Ubuntu"/>
              </a:rPr>
              <a:t>implement more game types later on</a:t>
            </a:r>
          </a:p>
          <a:p>
            <a:pPr indent="-304800" lvl="3" marL="1828800" rtl="0">
              <a:lnSpc>
                <a:spcPct val="115000"/>
              </a:lnSpc>
              <a:spcBef>
                <a:spcPts val="0"/>
              </a:spcBef>
              <a:buClr>
                <a:srgbClr val="000000"/>
              </a:buClr>
              <a:buSzPct val="40000"/>
              <a:buFont typeface="Ubuntu"/>
              <a:buChar char="●"/>
            </a:pPr>
            <a:r>
              <a:rPr lang="en">
                <a:latin typeface="Ubuntu"/>
                <a:ea typeface="Ubuntu"/>
                <a:cs typeface="Ubuntu"/>
                <a:sym typeface="Ubuntu"/>
              </a:rPr>
              <a:t>checkers</a:t>
            </a:r>
          </a:p>
          <a:p>
            <a:pPr indent="-304800" lvl="3" marL="1828800" rtl="0">
              <a:lnSpc>
                <a:spcPct val="115000"/>
              </a:lnSpc>
              <a:spcBef>
                <a:spcPts val="0"/>
              </a:spcBef>
              <a:buClr>
                <a:srgbClr val="000000"/>
              </a:buClr>
              <a:buSzPct val="40000"/>
              <a:buFont typeface="Ubuntu"/>
              <a:buChar char="●"/>
            </a:pPr>
            <a:r>
              <a:rPr lang="en">
                <a:latin typeface="Ubuntu"/>
                <a:ea typeface="Ubuntu"/>
                <a:cs typeface="Ubuntu"/>
                <a:sym typeface="Ubuntu"/>
              </a:rPr>
              <a:t>chess</a:t>
            </a:r>
          </a:p>
          <a:p>
            <a:pPr indent="-304800" lvl="3" marL="1828800" rtl="0">
              <a:lnSpc>
                <a:spcPct val="115000"/>
              </a:lnSpc>
              <a:spcBef>
                <a:spcPts val="0"/>
              </a:spcBef>
              <a:buClr>
                <a:srgbClr val="000000"/>
              </a:buClr>
              <a:buSzPct val="40000"/>
              <a:buFont typeface="Ubuntu"/>
              <a:buChar char="●"/>
            </a:pPr>
            <a:r>
              <a:rPr lang="en">
                <a:latin typeface="Ubuntu"/>
                <a:ea typeface="Ubuntu"/>
                <a:cs typeface="Ubuntu"/>
                <a:sym typeface="Ubuntu"/>
              </a:rPr>
              <a:t>othello</a:t>
            </a:r>
          </a:p>
          <a:p>
            <a:pPr indent="-317500" lvl="0" marL="457200" rtl="0">
              <a:spcBef>
                <a:spcPts val="0"/>
              </a:spcBef>
              <a:buClr>
                <a:srgbClr val="000000"/>
              </a:buClr>
              <a:buSzPct val="58333"/>
              <a:buFont typeface="Ubuntu"/>
              <a:buChar char="●"/>
            </a:pPr>
            <a:r>
              <a:rPr b="1" lang="en" sz="2400">
                <a:latin typeface="Ubuntu"/>
                <a:ea typeface="Ubuntu"/>
                <a:cs typeface="Ubuntu"/>
                <a:sym typeface="Ubuntu"/>
              </a:rPr>
              <a:t>Weaknesses</a:t>
            </a:r>
          </a:p>
          <a:p>
            <a:pPr indent="-317500" lvl="1" marL="914400" rtl="0">
              <a:spcBef>
                <a:spcPts val="0"/>
              </a:spcBef>
              <a:buClr>
                <a:srgbClr val="000000"/>
              </a:buClr>
              <a:buSzPct val="77777"/>
              <a:buFont typeface="Ubuntu"/>
              <a:buChar char="○"/>
            </a:pPr>
            <a:r>
              <a:rPr lang="en" sz="1800">
                <a:latin typeface="Ubuntu"/>
                <a:ea typeface="Ubuntu"/>
                <a:cs typeface="Ubuntu"/>
                <a:sym typeface="Ubuntu"/>
              </a:rPr>
              <a:t>low cohesion of original design</a:t>
            </a:r>
          </a:p>
          <a:p>
            <a:pPr indent="-317500" lvl="2" marL="1371600" rtl="0">
              <a:spcBef>
                <a:spcPts val="0"/>
              </a:spcBef>
              <a:buClr>
                <a:srgbClr val="000000"/>
              </a:buClr>
              <a:buSzPct val="77777"/>
              <a:buFont typeface="Ubuntu"/>
              <a:buChar char="■"/>
            </a:pPr>
            <a:r>
              <a:rPr lang="en" sz="1800">
                <a:latin typeface="Ubuntu"/>
                <a:ea typeface="Ubuntu"/>
                <a:cs typeface="Ubuntu"/>
                <a:sym typeface="Ubuntu"/>
              </a:rPr>
              <a:t>restricted to high coupling of original design</a:t>
            </a:r>
          </a:p>
          <a:p>
            <a:pPr indent="-317500" lvl="1" marL="914400" rtl="0">
              <a:spcBef>
                <a:spcPts val="0"/>
              </a:spcBef>
              <a:buClr>
                <a:srgbClr val="000000"/>
              </a:buClr>
              <a:buSzPct val="77777"/>
              <a:buFont typeface="Ubuntu"/>
              <a:buChar char="○"/>
            </a:pPr>
            <a:r>
              <a:rPr lang="en" sz="1800">
                <a:latin typeface="Ubuntu"/>
                <a:ea typeface="Ubuntu"/>
                <a:cs typeface="Ubuntu"/>
                <a:sym typeface="Ubuntu"/>
              </a:rPr>
              <a:t>high coupling, lots of classes referencing each other often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nvSpPr>
        <p:spPr>
          <a:xfrm>
            <a:off x="3319200" y="1929850"/>
            <a:ext cx="2505600" cy="738299"/>
          </a:xfrm>
          <a:prstGeom prst="rect">
            <a:avLst/>
          </a:prstGeom>
          <a:noFill/>
          <a:ln>
            <a:noFill/>
          </a:ln>
        </p:spPr>
        <p:txBody>
          <a:bodyPr anchorCtr="0" anchor="t" bIns="91425" lIns="91425" rIns="91425" tIns="91425">
            <a:noAutofit/>
          </a:bodyPr>
          <a:lstStyle/>
          <a:p>
            <a:pPr>
              <a:spcBef>
                <a:spcPts val="0"/>
              </a:spcBef>
              <a:buNone/>
            </a:pPr>
            <a:r>
              <a:rPr lang="en" sz="3600">
                <a:latin typeface="Ubuntu"/>
                <a:ea typeface="Ubuntu"/>
                <a:cs typeface="Ubuntu"/>
                <a:sym typeface="Ubuntu"/>
              </a:rPr>
              <a:t>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latin typeface="Ubuntu"/>
                <a:ea typeface="Ubuntu"/>
                <a:cs typeface="Ubuntu"/>
                <a:sym typeface="Ubuntu"/>
              </a:rPr>
              <a:t>Overview</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rgbClr val="000000"/>
              </a:buClr>
              <a:buSzPct val="60000"/>
              <a:buFont typeface="Arial"/>
              <a:buChar char="●"/>
            </a:pPr>
            <a:r>
              <a:rPr lang="en">
                <a:latin typeface="Ubuntu"/>
                <a:ea typeface="Ubuntu"/>
                <a:cs typeface="Ubuntu"/>
                <a:sym typeface="Ubuntu"/>
              </a:rPr>
              <a:t>Original Design</a:t>
            </a:r>
          </a:p>
          <a:p>
            <a:pPr indent="-342900" lvl="0" marL="457200" rtl="0">
              <a:spcBef>
                <a:spcPts val="0"/>
              </a:spcBef>
              <a:buClr>
                <a:srgbClr val="000000"/>
              </a:buClr>
              <a:buSzPct val="60000"/>
              <a:buFont typeface="Arial"/>
              <a:buChar char="●"/>
            </a:pPr>
            <a:r>
              <a:rPr lang="en">
                <a:latin typeface="Ubuntu"/>
                <a:ea typeface="Ubuntu"/>
                <a:cs typeface="Ubuntu"/>
                <a:sym typeface="Ubuntu"/>
              </a:rPr>
              <a:t>New Design</a:t>
            </a:r>
          </a:p>
          <a:p>
            <a:pPr indent="-342900" lvl="0" marL="457200" rtl="0">
              <a:spcBef>
                <a:spcPts val="0"/>
              </a:spcBef>
              <a:buClr>
                <a:srgbClr val="000000"/>
              </a:buClr>
              <a:buSzPct val="60000"/>
              <a:buFont typeface="Arial"/>
              <a:buChar char="●"/>
            </a:pPr>
            <a:r>
              <a:rPr lang="en">
                <a:latin typeface="Ubuntu"/>
                <a:ea typeface="Ubuntu"/>
                <a:cs typeface="Ubuntu"/>
                <a:sym typeface="Ubuntu"/>
              </a:rPr>
              <a:t>Metrics</a:t>
            </a:r>
          </a:p>
          <a:p>
            <a:pPr indent="-342900" lvl="0" marL="457200" rtl="0">
              <a:spcBef>
                <a:spcPts val="0"/>
              </a:spcBef>
              <a:buClr>
                <a:srgbClr val="000000"/>
              </a:buClr>
              <a:buSzPct val="60000"/>
              <a:buFont typeface="Arial"/>
              <a:buChar char="●"/>
            </a:pPr>
            <a:r>
              <a:rPr lang="en">
                <a:latin typeface="Ubuntu"/>
                <a:ea typeface="Ubuntu"/>
                <a:cs typeface="Ubuntu"/>
                <a:sym typeface="Ubuntu"/>
              </a:rPr>
              <a:t>New Feature</a:t>
            </a:r>
          </a:p>
          <a:p>
            <a:pPr indent="-342900" lvl="0" marL="457200" rtl="0">
              <a:spcBef>
                <a:spcPts val="0"/>
              </a:spcBef>
              <a:buClr>
                <a:srgbClr val="000000"/>
              </a:buClr>
              <a:buSzPct val="60000"/>
              <a:buFont typeface="Arial"/>
              <a:buChar char="●"/>
            </a:pPr>
            <a:r>
              <a:rPr lang="en">
                <a:latin typeface="Ubuntu"/>
                <a:ea typeface="Ubuntu"/>
                <a:cs typeface="Ubuntu"/>
                <a:sym typeface="Ubuntu"/>
              </a:rPr>
              <a:t>Pattern Usage</a:t>
            </a:r>
          </a:p>
          <a:p>
            <a:pPr indent="-342900" lvl="0" marL="457200" rtl="0">
              <a:spcBef>
                <a:spcPts val="0"/>
              </a:spcBef>
              <a:buClr>
                <a:srgbClr val="000000"/>
              </a:buClr>
              <a:buSzPct val="60000"/>
              <a:buFont typeface="Arial"/>
              <a:buChar char="●"/>
            </a:pPr>
            <a:r>
              <a:rPr lang="en">
                <a:latin typeface="Ubuntu"/>
                <a:ea typeface="Ubuntu"/>
                <a:cs typeface="Ubuntu"/>
                <a:sym typeface="Ubuntu"/>
              </a:rPr>
              <a:t>Design Strengths/Weaknesses</a:t>
            </a:r>
          </a:p>
          <a:p>
            <a:pPr rtl="0">
              <a:spcBef>
                <a:spcPts val="0"/>
              </a:spcBef>
              <a:buNone/>
            </a:pPr>
            <a:r>
              <a:t/>
            </a:r>
            <a:endParaRPr>
              <a:latin typeface="Ubuntu"/>
              <a:ea typeface="Ubuntu"/>
              <a:cs typeface="Ubuntu"/>
              <a:sym typeface="Ubuntu"/>
            </a:endParaRPr>
          </a:p>
          <a:p>
            <a:pPr>
              <a:spcBef>
                <a:spcPts val="0"/>
              </a:spcBef>
              <a:buNone/>
            </a:pPr>
            <a:r>
              <a:t/>
            </a:r>
            <a:endParaRPr>
              <a:latin typeface="Ubuntu"/>
              <a:ea typeface="Ubuntu"/>
              <a:cs typeface="Ubuntu"/>
              <a:sym typeface="Ubuntu"/>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1" name="Shape 41"/>
        <p:cNvGrpSpPr/>
        <p:nvPr/>
      </p:nvGrpSpPr>
      <p:grpSpPr>
        <a:xfrm>
          <a:off x="0" y="0"/>
          <a:ext cx="0" cy="0"/>
          <a:chOff x="0" y="0"/>
          <a:chExt cx="0" cy="0"/>
        </a:xfrm>
      </p:grpSpPr>
      <p:pic>
        <p:nvPicPr>
          <p:cNvPr id="42" name="Shape 42"/>
          <p:cNvPicPr preferRelativeResize="0"/>
          <p:nvPr/>
        </p:nvPicPr>
        <p:blipFill>
          <a:blip r:embed="rId3">
            <a:alphaModFix/>
          </a:blip>
          <a:stretch>
            <a:fillRect/>
          </a:stretch>
        </p:blipFill>
        <p:spPr>
          <a:xfrm>
            <a:off x="873750" y="410425"/>
            <a:ext cx="7396499" cy="4660425"/>
          </a:xfrm>
          <a:prstGeom prst="rect">
            <a:avLst/>
          </a:prstGeom>
          <a:noFill/>
          <a:ln>
            <a:noFill/>
          </a:ln>
        </p:spPr>
      </p:pic>
      <p:sp>
        <p:nvSpPr>
          <p:cNvPr id="43" name="Shape 43"/>
          <p:cNvSpPr txBox="1"/>
          <p:nvPr>
            <p:ph type="title"/>
          </p:nvPr>
        </p:nvSpPr>
        <p:spPr>
          <a:xfrm>
            <a:off x="2684550" y="72625"/>
            <a:ext cx="3774899" cy="674700"/>
          </a:xfrm>
          <a:prstGeom prst="rect">
            <a:avLst/>
          </a:prstGeom>
        </p:spPr>
        <p:txBody>
          <a:bodyPr anchorCtr="0" anchor="b" bIns="91425" lIns="91425" rIns="91425" tIns="91425">
            <a:noAutofit/>
          </a:bodyPr>
          <a:lstStyle/>
          <a:p>
            <a:pPr lvl="0" rtl="0">
              <a:spcBef>
                <a:spcPts val="0"/>
              </a:spcBef>
              <a:buNone/>
            </a:pPr>
            <a:r>
              <a:rPr lang="en">
                <a:latin typeface="Ubuntu"/>
                <a:ea typeface="Ubuntu"/>
                <a:cs typeface="Ubuntu"/>
                <a:sym typeface="Ubuntu"/>
              </a:rPr>
              <a:t>Original Design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6063600" y="4272300"/>
            <a:ext cx="3080400" cy="871199"/>
          </a:xfrm>
          <a:prstGeom prst="rect">
            <a:avLst/>
          </a:prstGeom>
        </p:spPr>
        <p:txBody>
          <a:bodyPr anchorCtr="0" anchor="b" bIns="91425" lIns="91425" rIns="91425" tIns="91425">
            <a:noAutofit/>
          </a:bodyPr>
          <a:lstStyle/>
          <a:p>
            <a:pPr algn="ctr">
              <a:spcBef>
                <a:spcPts val="0"/>
              </a:spcBef>
              <a:buNone/>
            </a:pPr>
            <a:r>
              <a:rPr lang="en">
                <a:latin typeface="Ubuntu"/>
                <a:ea typeface="Ubuntu"/>
                <a:cs typeface="Ubuntu"/>
                <a:sym typeface="Ubuntu"/>
              </a:rPr>
              <a:t>New Design</a:t>
            </a:r>
          </a:p>
        </p:txBody>
      </p:sp>
      <p:pic>
        <p:nvPicPr>
          <p:cNvPr id="49" name="Shape 49"/>
          <p:cNvPicPr preferRelativeResize="0"/>
          <p:nvPr/>
        </p:nvPicPr>
        <p:blipFill>
          <a:blip r:embed="rId3">
            <a:alphaModFix/>
          </a:blip>
          <a:stretch>
            <a:fillRect/>
          </a:stretch>
        </p:blipFill>
        <p:spPr>
          <a:xfrm>
            <a:off x="768475" y="-80337"/>
            <a:ext cx="7885549" cy="5304173"/>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1257875" y="4386150"/>
            <a:ext cx="6729899" cy="536400"/>
          </a:xfrm>
          <a:prstGeom prst="rect">
            <a:avLst/>
          </a:prstGeom>
        </p:spPr>
        <p:txBody>
          <a:bodyPr anchorCtr="0" anchor="b" bIns="91425" lIns="91425" rIns="91425" tIns="91425">
            <a:noAutofit/>
          </a:bodyPr>
          <a:lstStyle/>
          <a:p>
            <a:pPr lvl="0" rtl="0">
              <a:spcBef>
                <a:spcPts val="0"/>
              </a:spcBef>
              <a:buNone/>
            </a:pPr>
            <a:r>
              <a:rPr lang="en" sz="2400">
                <a:latin typeface="Ubuntu"/>
                <a:ea typeface="Ubuntu"/>
                <a:cs typeface="Ubuntu"/>
                <a:sym typeface="Ubuntu"/>
              </a:rPr>
              <a:t>Setting up local game </a:t>
            </a:r>
            <a:r>
              <a:rPr lang="en" sz="2400" u="sng">
                <a:solidFill>
                  <a:srgbClr val="FF0000"/>
                </a:solidFill>
                <a:latin typeface="Ubuntu"/>
                <a:ea typeface="Ubuntu"/>
                <a:cs typeface="Ubuntu"/>
                <a:sym typeface="Ubuntu"/>
              </a:rPr>
              <a:t>old</a:t>
            </a:r>
            <a:r>
              <a:rPr lang="en" sz="2400">
                <a:solidFill>
                  <a:srgbClr val="FF0000"/>
                </a:solidFill>
                <a:latin typeface="Ubuntu"/>
                <a:ea typeface="Ubuntu"/>
                <a:cs typeface="Ubuntu"/>
                <a:sym typeface="Ubuntu"/>
              </a:rPr>
              <a:t> </a:t>
            </a:r>
            <a:r>
              <a:rPr lang="en" sz="2400">
                <a:latin typeface="Ubuntu"/>
                <a:ea typeface="Ubuntu"/>
                <a:cs typeface="Ubuntu"/>
                <a:sym typeface="Ubuntu"/>
              </a:rPr>
              <a:t>sequence diagram</a:t>
            </a:r>
          </a:p>
        </p:txBody>
      </p:sp>
      <p:pic>
        <p:nvPicPr>
          <p:cNvPr id="55" name="Shape 55"/>
          <p:cNvPicPr preferRelativeResize="0"/>
          <p:nvPr/>
        </p:nvPicPr>
        <p:blipFill>
          <a:blip r:embed="rId3">
            <a:alphaModFix/>
          </a:blip>
          <a:stretch>
            <a:fillRect/>
          </a:stretch>
        </p:blipFill>
        <p:spPr>
          <a:xfrm>
            <a:off x="694749" y="-85300"/>
            <a:ext cx="7856149" cy="48043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1257875" y="4386150"/>
            <a:ext cx="6729899" cy="536400"/>
          </a:xfrm>
          <a:prstGeom prst="rect">
            <a:avLst/>
          </a:prstGeom>
        </p:spPr>
        <p:txBody>
          <a:bodyPr anchorCtr="0" anchor="b" bIns="91425" lIns="91425" rIns="91425" tIns="91425">
            <a:noAutofit/>
          </a:bodyPr>
          <a:lstStyle/>
          <a:p>
            <a:pPr lvl="0" rtl="0">
              <a:spcBef>
                <a:spcPts val="0"/>
              </a:spcBef>
              <a:buNone/>
            </a:pPr>
            <a:r>
              <a:rPr lang="en" sz="2400">
                <a:latin typeface="Ubuntu"/>
                <a:ea typeface="Ubuntu"/>
                <a:cs typeface="Ubuntu"/>
                <a:sym typeface="Ubuntu"/>
              </a:rPr>
              <a:t>Setting up local game </a:t>
            </a:r>
            <a:r>
              <a:rPr lang="en" sz="2400" u="sng">
                <a:solidFill>
                  <a:srgbClr val="FF0000"/>
                </a:solidFill>
                <a:latin typeface="Ubuntu"/>
                <a:ea typeface="Ubuntu"/>
                <a:cs typeface="Ubuntu"/>
                <a:sym typeface="Ubuntu"/>
              </a:rPr>
              <a:t>new</a:t>
            </a:r>
            <a:r>
              <a:rPr lang="en" sz="2400">
                <a:latin typeface="Ubuntu"/>
                <a:ea typeface="Ubuntu"/>
                <a:cs typeface="Ubuntu"/>
                <a:sym typeface="Ubuntu"/>
              </a:rPr>
              <a:t> sequence diagram</a:t>
            </a:r>
          </a:p>
        </p:txBody>
      </p:sp>
      <p:pic>
        <p:nvPicPr>
          <p:cNvPr id="61" name="Shape 61"/>
          <p:cNvPicPr preferRelativeResize="0"/>
          <p:nvPr/>
        </p:nvPicPr>
        <p:blipFill>
          <a:blip r:embed="rId3">
            <a:alphaModFix/>
          </a:blip>
          <a:stretch>
            <a:fillRect/>
          </a:stretch>
        </p:blipFill>
        <p:spPr>
          <a:xfrm>
            <a:off x="752532" y="-220950"/>
            <a:ext cx="7271585" cy="51435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1616400" y="4601700"/>
            <a:ext cx="6232199" cy="541800"/>
          </a:xfrm>
          <a:prstGeom prst="rect">
            <a:avLst/>
          </a:prstGeom>
        </p:spPr>
        <p:txBody>
          <a:bodyPr anchorCtr="0" anchor="b" bIns="91425" lIns="91425" rIns="91425" tIns="91425">
            <a:noAutofit/>
          </a:bodyPr>
          <a:lstStyle/>
          <a:p>
            <a:pPr lvl="0" rtl="0">
              <a:spcBef>
                <a:spcPts val="0"/>
              </a:spcBef>
              <a:buNone/>
            </a:pPr>
            <a:r>
              <a:rPr lang="en" sz="2400">
                <a:latin typeface="Ubuntu"/>
                <a:ea typeface="Ubuntu"/>
                <a:cs typeface="Ubuntu"/>
                <a:sym typeface="Ubuntu"/>
              </a:rPr>
              <a:t>makeValidMove() </a:t>
            </a:r>
            <a:r>
              <a:rPr lang="en" sz="2400" u="sng">
                <a:solidFill>
                  <a:srgbClr val="FF0000"/>
                </a:solidFill>
                <a:latin typeface="Ubuntu"/>
                <a:ea typeface="Ubuntu"/>
                <a:cs typeface="Ubuntu"/>
                <a:sym typeface="Ubuntu"/>
              </a:rPr>
              <a:t>old</a:t>
            </a:r>
            <a:r>
              <a:rPr lang="en" sz="2400">
                <a:solidFill>
                  <a:srgbClr val="FF0000"/>
                </a:solidFill>
                <a:latin typeface="Ubuntu"/>
                <a:ea typeface="Ubuntu"/>
                <a:cs typeface="Ubuntu"/>
                <a:sym typeface="Ubuntu"/>
              </a:rPr>
              <a:t> </a:t>
            </a:r>
            <a:r>
              <a:rPr lang="en" sz="2400">
                <a:latin typeface="Ubuntu"/>
                <a:ea typeface="Ubuntu"/>
                <a:cs typeface="Ubuntu"/>
                <a:sym typeface="Ubuntu"/>
              </a:rPr>
              <a:t>sequence diagram</a:t>
            </a:r>
          </a:p>
        </p:txBody>
      </p:sp>
      <p:pic>
        <p:nvPicPr>
          <p:cNvPr id="67" name="Shape 67"/>
          <p:cNvPicPr preferRelativeResize="0"/>
          <p:nvPr/>
        </p:nvPicPr>
        <p:blipFill rotWithShape="1">
          <a:blip r:embed="rId3">
            <a:alphaModFix/>
          </a:blip>
          <a:srcRect b="0" l="0" r="0" t="17776"/>
          <a:stretch/>
        </p:blipFill>
        <p:spPr>
          <a:xfrm>
            <a:off x="484900" y="97750"/>
            <a:ext cx="7804276" cy="46747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0" y="0"/>
            <a:ext cx="9144000" cy="4962050"/>
          </a:xfrm>
          <a:prstGeom prst="rect">
            <a:avLst/>
          </a:prstGeom>
          <a:noFill/>
          <a:ln>
            <a:noFill/>
          </a:ln>
        </p:spPr>
      </p:pic>
      <p:sp>
        <p:nvSpPr>
          <p:cNvPr id="73" name="Shape 73"/>
          <p:cNvSpPr txBox="1"/>
          <p:nvPr>
            <p:ph type="title"/>
          </p:nvPr>
        </p:nvSpPr>
        <p:spPr>
          <a:xfrm>
            <a:off x="1557150" y="4601700"/>
            <a:ext cx="6232199" cy="541800"/>
          </a:xfrm>
          <a:prstGeom prst="rect">
            <a:avLst/>
          </a:prstGeom>
        </p:spPr>
        <p:txBody>
          <a:bodyPr anchorCtr="0" anchor="b" bIns="91425" lIns="91425" rIns="91425" tIns="91425">
            <a:noAutofit/>
          </a:bodyPr>
          <a:lstStyle/>
          <a:p>
            <a:pPr lvl="0" rtl="0">
              <a:spcBef>
                <a:spcPts val="0"/>
              </a:spcBef>
              <a:buNone/>
            </a:pPr>
            <a:r>
              <a:rPr lang="en" sz="2400">
                <a:latin typeface="Ubuntu"/>
                <a:ea typeface="Ubuntu"/>
                <a:cs typeface="Ubuntu"/>
                <a:sym typeface="Ubuntu"/>
              </a:rPr>
              <a:t>makeValidMove() </a:t>
            </a:r>
            <a:r>
              <a:rPr lang="en" sz="2400" u="sng">
                <a:solidFill>
                  <a:srgbClr val="FF0000"/>
                </a:solidFill>
                <a:latin typeface="Ubuntu"/>
                <a:ea typeface="Ubuntu"/>
                <a:cs typeface="Ubuntu"/>
                <a:sym typeface="Ubuntu"/>
              </a:rPr>
              <a:t>new</a:t>
            </a:r>
            <a:r>
              <a:rPr lang="en" sz="2400">
                <a:solidFill>
                  <a:srgbClr val="FF0000"/>
                </a:solidFill>
                <a:latin typeface="Ubuntu"/>
                <a:ea typeface="Ubuntu"/>
                <a:cs typeface="Ubuntu"/>
                <a:sym typeface="Ubuntu"/>
              </a:rPr>
              <a:t> </a:t>
            </a:r>
            <a:r>
              <a:rPr lang="en" sz="2400">
                <a:latin typeface="Ubuntu"/>
                <a:ea typeface="Ubuntu"/>
                <a:cs typeface="Ubuntu"/>
                <a:sym typeface="Ubuntu"/>
              </a:rPr>
              <a:t>sequence diagram</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latin typeface="Ubuntu"/>
                <a:ea typeface="Ubuntu"/>
                <a:cs typeface="Ubuntu"/>
                <a:sym typeface="Ubuntu"/>
              </a:rPr>
              <a:t>Metrics</a:t>
            </a:r>
          </a:p>
        </p:txBody>
      </p:sp>
      <p:sp>
        <p:nvSpPr>
          <p:cNvPr id="79" name="Shape 79"/>
          <p:cNvSpPr txBox="1"/>
          <p:nvPr>
            <p:ph idx="1" type="body"/>
          </p:nvPr>
        </p:nvSpPr>
        <p:spPr>
          <a:xfrm>
            <a:off x="457200" y="1200150"/>
            <a:ext cx="3649200" cy="3725699"/>
          </a:xfrm>
          <a:prstGeom prst="rect">
            <a:avLst/>
          </a:prstGeom>
        </p:spPr>
        <p:txBody>
          <a:bodyPr anchorCtr="0" anchor="t" bIns="91425" lIns="91425" rIns="91425" tIns="91425">
            <a:noAutofit/>
          </a:bodyPr>
          <a:lstStyle/>
          <a:p>
            <a:pPr rtl="0">
              <a:spcBef>
                <a:spcPts val="0"/>
              </a:spcBef>
              <a:buNone/>
            </a:pPr>
            <a:r>
              <a:rPr lang="en">
                <a:latin typeface="Ubuntu"/>
                <a:ea typeface="Ubuntu"/>
                <a:cs typeface="Ubuntu"/>
                <a:sym typeface="Ubuntu"/>
              </a:rPr>
              <a:t>CheckerGUI</a:t>
            </a:r>
          </a:p>
          <a:p>
            <a:pPr indent="-342900" lvl="0" marL="457200" rtl="0">
              <a:spcBef>
                <a:spcPts val="0"/>
              </a:spcBef>
              <a:buClr>
                <a:srgbClr val="000000"/>
              </a:buClr>
              <a:buSzPct val="60000"/>
              <a:buFont typeface="Ubuntu"/>
              <a:buChar char="●"/>
            </a:pPr>
            <a:r>
              <a:rPr lang="en">
                <a:latin typeface="Ubuntu"/>
                <a:ea typeface="Ubuntu"/>
                <a:cs typeface="Ubuntu"/>
                <a:sym typeface="Ubuntu"/>
              </a:rPr>
              <a:t>Old</a:t>
            </a:r>
          </a:p>
          <a:p>
            <a:pPr indent="-342900" lvl="1" marL="914400" rtl="0">
              <a:spcBef>
                <a:spcPts val="0"/>
              </a:spcBef>
              <a:buClr>
                <a:srgbClr val="000000"/>
              </a:buClr>
              <a:buSzPct val="60000"/>
              <a:buFont typeface="Ubuntu"/>
              <a:buChar char="○"/>
            </a:pPr>
            <a:r>
              <a:rPr lang="en">
                <a:latin typeface="Ubuntu"/>
                <a:ea typeface="Ubuntu"/>
                <a:cs typeface="Ubuntu"/>
                <a:sym typeface="Ubuntu"/>
              </a:rPr>
              <a:t>LOC = 1433</a:t>
            </a:r>
          </a:p>
          <a:p>
            <a:pPr indent="-342900" lvl="0" marL="457200" rtl="0">
              <a:spcBef>
                <a:spcPts val="0"/>
              </a:spcBef>
              <a:buClr>
                <a:srgbClr val="000000"/>
              </a:buClr>
              <a:buSzPct val="60000"/>
              <a:buFont typeface="Ubuntu"/>
              <a:buChar char="●"/>
            </a:pPr>
            <a:r>
              <a:rPr lang="en">
                <a:latin typeface="Ubuntu"/>
                <a:ea typeface="Ubuntu"/>
                <a:cs typeface="Ubuntu"/>
                <a:sym typeface="Ubuntu"/>
              </a:rPr>
              <a:t>New</a:t>
            </a:r>
          </a:p>
          <a:p>
            <a:pPr indent="-342900" lvl="1" marL="914400" rtl="0">
              <a:spcBef>
                <a:spcPts val="0"/>
              </a:spcBef>
              <a:buClr>
                <a:srgbClr val="000000"/>
              </a:buClr>
              <a:buSzPct val="60000"/>
              <a:buFont typeface="Ubuntu"/>
              <a:buChar char="○"/>
            </a:pPr>
            <a:r>
              <a:rPr lang="en">
                <a:latin typeface="Ubuntu"/>
                <a:ea typeface="Ubuntu"/>
                <a:cs typeface="Ubuntu"/>
                <a:sym typeface="Ubuntu"/>
              </a:rPr>
              <a:t>LOC = 628</a:t>
            </a:r>
          </a:p>
          <a:p>
            <a:pPr indent="0" lvl="0" marL="0" rtl="0">
              <a:spcBef>
                <a:spcPts val="0"/>
              </a:spcBef>
              <a:buNone/>
            </a:pPr>
            <a:r>
              <a:t/>
            </a:r>
            <a:endParaRPr>
              <a:latin typeface="Ubuntu"/>
              <a:ea typeface="Ubuntu"/>
              <a:cs typeface="Ubuntu"/>
              <a:sym typeface="Ubuntu"/>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