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8.xml" ContentType="application/vnd.openxmlformats-officedocument.presentationml.notesSlide+xml"/>
  <Override PartName="/ppt/embeddings/oleObject22.bin" ContentType="application/vnd.openxmlformats-officedocument.oleObject"/>
  <Override PartName="/ppt/notesSlides/notesSlide9.xml" ContentType="application/vnd.openxmlformats-officedocument.presentationml.notesSlide+xml"/>
  <Override PartName="/ppt/embeddings/oleObject23.bin" ContentType="application/vnd.openxmlformats-officedocument.oleObject"/>
  <Override PartName="/ppt/notesSlides/notesSlide10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9" r:id="rId1"/>
  </p:sldMasterIdLst>
  <p:notesMasterIdLst>
    <p:notesMasterId r:id="rId33"/>
  </p:notesMasterIdLst>
  <p:handoutMasterIdLst>
    <p:handoutMasterId r:id="rId34"/>
  </p:handoutMasterIdLst>
  <p:sldIdLst>
    <p:sldId id="256" r:id="rId2"/>
    <p:sldId id="677" r:id="rId3"/>
    <p:sldId id="678" r:id="rId4"/>
    <p:sldId id="679" r:id="rId5"/>
    <p:sldId id="680" r:id="rId6"/>
    <p:sldId id="682" r:id="rId7"/>
    <p:sldId id="683" r:id="rId8"/>
    <p:sldId id="684" r:id="rId9"/>
    <p:sldId id="685" r:id="rId10"/>
    <p:sldId id="686" r:id="rId11"/>
    <p:sldId id="693" r:id="rId12"/>
    <p:sldId id="681" r:id="rId13"/>
    <p:sldId id="687" r:id="rId14"/>
    <p:sldId id="689" r:id="rId15"/>
    <p:sldId id="688" r:id="rId16"/>
    <p:sldId id="690" r:id="rId17"/>
    <p:sldId id="691" r:id="rId18"/>
    <p:sldId id="692" r:id="rId19"/>
    <p:sldId id="694" r:id="rId20"/>
    <p:sldId id="695" r:id="rId21"/>
    <p:sldId id="696" r:id="rId22"/>
    <p:sldId id="697" r:id="rId23"/>
    <p:sldId id="698" r:id="rId24"/>
    <p:sldId id="699" r:id="rId25"/>
    <p:sldId id="700" r:id="rId26"/>
    <p:sldId id="701" r:id="rId27"/>
    <p:sldId id="702" r:id="rId28"/>
    <p:sldId id="703" r:id="rId29"/>
    <p:sldId id="704" r:id="rId30"/>
    <p:sldId id="705" r:id="rId31"/>
    <p:sldId id="70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E5EA392-5CB1-7D41-AFDE-E2490FC6FCAD}">
          <p14:sldIdLst>
            <p14:sldId id="256"/>
            <p14:sldId id="677"/>
            <p14:sldId id="678"/>
            <p14:sldId id="679"/>
            <p14:sldId id="680"/>
            <p14:sldId id="682"/>
            <p14:sldId id="683"/>
            <p14:sldId id="684"/>
            <p14:sldId id="685"/>
            <p14:sldId id="686"/>
            <p14:sldId id="693"/>
            <p14:sldId id="681"/>
            <p14:sldId id="687"/>
            <p14:sldId id="689"/>
            <p14:sldId id="688"/>
            <p14:sldId id="690"/>
            <p14:sldId id="691"/>
            <p14:sldId id="692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60"/>
    <a:srgbClr val="E9EDF4"/>
    <a:srgbClr val="094A2D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0" autoAdjust="0"/>
    <p:restoredTop sz="87884" autoAdjust="0"/>
  </p:normalViewPr>
  <p:slideViewPr>
    <p:cSldViewPr snapToGrid="0">
      <p:cViewPr varScale="1">
        <p:scale>
          <a:sx n="90" d="100"/>
          <a:sy n="90" d="100"/>
        </p:scale>
        <p:origin x="-1536" y="-112"/>
      </p:cViewPr>
      <p:guideLst>
        <p:guide orient="horz" pos="501"/>
        <p:guide pos="52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image" Target="../media/image6.emf"/><Relationship Id="rId2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C30E164-47B1-0F4F-8AE5-E1ED3D967081}" type="datetime1">
              <a:rPr lang="en-US"/>
              <a:pPr/>
              <a:t>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BE2B870-7C25-1747-B8CF-6422EE54ED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304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2E4E46B-73D4-B14D-9716-B8AFCFDC4807}" type="datetime1">
              <a:rPr lang="en-US"/>
              <a:pPr/>
              <a:t>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45309A4-4E3F-2143-B97D-A5494E62D4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740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</a:t>
            </a:r>
            <a:r>
              <a:rPr lang="en-US" baseline="0" dirty="0" smtClean="0"/>
              <a:t> an inference about the population that the sample was drawn from is the fundamental idea behind classical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309A4-4E3F-2143-B97D-A5494E62D4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89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Plotting residuals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predicted reveals a second (potentially) meaningful effect.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309A4-4E3F-2143-B97D-A5494E62D4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73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simulations we can pull n =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random samples out of a hat containing all possible values, and compare those samples to another random draw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309A4-4E3F-2143-B97D-A5494E62D4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1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sigma is test variability, less understanding of true population</a:t>
            </a:r>
            <a:r>
              <a:rPr lang="en-US" baseline="0" dirty="0" smtClean="0"/>
              <a:t> 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309A4-4E3F-2143-B97D-A5494E62D4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51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false</a:t>
            </a:r>
            <a:r>
              <a:rPr lang="en-US" baseline="0" dirty="0" smtClean="0"/>
              <a:t> discovery rate converges on alpha with a large number of simulations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remember these</a:t>
            </a:r>
            <a:r>
              <a:rPr lang="en-US" baseline="0" dirty="0" smtClean="0"/>
              <a:t> are random draws from identical populations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exactly what a p value tells you – probability of seeing an effect this size by random chance (does not account for sampling bias, test error,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309A4-4E3F-2143-B97D-A5494E62D4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6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kind of converse example, an actual difference in this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309A4-4E3F-2143-B97D-A5494E62D4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31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more precise estimates of population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309A4-4E3F-2143-B97D-A5494E62D4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75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309A4-4E3F-2143-B97D-A5494E62D4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Initially appears to be a great fit, case closed</a:t>
            </a:r>
            <a:r>
              <a:rPr lang="en-US" baseline="0" dirty="0" smtClean="0"/>
              <a:t> right?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309A4-4E3F-2143-B97D-A5494E62D4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67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model</a:t>
            </a:r>
            <a:r>
              <a:rPr lang="en-US" baseline="0" dirty="0" smtClean="0"/>
              <a:t> fit parameters look good.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309A4-4E3F-2143-B97D-A5494E62D4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5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39738" y="989013"/>
            <a:ext cx="8243887" cy="15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261100" y="6438900"/>
            <a:ext cx="15700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7F7F7F"/>
                </a:solidFill>
              </a:rPr>
              <a:t>EnerG2 Confidential</a:t>
            </a:r>
          </a:p>
          <a:p>
            <a:pPr eaLnBrk="1" hangingPunct="1"/>
            <a:endParaRPr lang="en-US" sz="1200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32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94A2D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3368"/>
            <a:ext cx="8229600" cy="4842796"/>
          </a:xfrm>
          <a:prstGeom prst="rect">
            <a:avLst/>
          </a:prstGeom>
        </p:spPr>
        <p:txBody>
          <a:bodyPr/>
          <a:lstStyle>
            <a:lvl1pPr>
              <a:defRPr sz="2800" b="0" i="0">
                <a:latin typeface="Arial"/>
                <a:cs typeface="Arial"/>
              </a:defRPr>
            </a:lvl1pPr>
            <a:lvl2pPr>
              <a:defRPr sz="2400" b="0" i="0">
                <a:latin typeface="Arial"/>
                <a:cs typeface="Arial"/>
              </a:defRPr>
            </a:lvl2pPr>
            <a:lvl3pPr>
              <a:defRPr sz="2000" b="0" i="0">
                <a:latin typeface="Arial"/>
                <a:cs typeface="Arial"/>
              </a:defRPr>
            </a:lvl3pPr>
            <a:lvl4pPr>
              <a:defRPr sz="1800" b="0" i="0">
                <a:latin typeface="Arial"/>
                <a:cs typeface="Arial"/>
              </a:defRPr>
            </a:lvl4pPr>
            <a:lvl5pPr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7DE8544-5690-BD46-9514-68F2445BEC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8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556" y="2540255"/>
            <a:ext cx="5383265" cy="1836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6339" y="4666339"/>
            <a:ext cx="5108060" cy="135902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5E5E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Screen shot 2011-09-06 at 2.12.47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5059" y="2526171"/>
            <a:ext cx="2797750" cy="10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7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39738" y="989013"/>
            <a:ext cx="8243887" cy="15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261100" y="6438900"/>
            <a:ext cx="15700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7F7F7F"/>
                </a:solidFill>
              </a:rPr>
              <a:t>EnerG2 Confidential</a:t>
            </a:r>
          </a:p>
          <a:p>
            <a:pPr eaLnBrk="1" hangingPunct="1"/>
            <a:endParaRPr lang="en-US" sz="1200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32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94A2D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3368"/>
            <a:ext cx="8229600" cy="484279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/>
                <a:cs typeface="Arial"/>
              </a:defRPr>
            </a:lvl1pPr>
            <a:lvl2pPr>
              <a:defRPr b="0" i="0">
                <a:latin typeface="Arial"/>
                <a:cs typeface="Arial"/>
              </a:defRPr>
            </a:lvl2pPr>
            <a:lvl3pPr>
              <a:defRPr b="0" i="0">
                <a:latin typeface="Arial"/>
                <a:cs typeface="Arial"/>
              </a:defRPr>
            </a:lvl3pPr>
            <a:lvl4pPr>
              <a:defRPr b="0" i="0">
                <a:latin typeface="Arial"/>
                <a:cs typeface="Arial"/>
              </a:defRPr>
            </a:lvl4pPr>
            <a:lvl5pPr>
              <a:defRPr b="0" i="0"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6971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7DE8544-5690-BD46-9514-68F2445BEC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5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261100" y="6438900"/>
            <a:ext cx="15700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7F7F7F"/>
                </a:solidFill>
              </a:rPr>
              <a:t>EnerG2 Confidential</a:t>
            </a:r>
          </a:p>
          <a:p>
            <a:pPr eaLnBrk="1" hangingPunct="1"/>
            <a:endParaRPr lang="en-US" sz="1200">
              <a:solidFill>
                <a:srgbClr val="7F7F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25CFA8-846F-3441-A862-27F04AE0F76B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9738" y="989013"/>
            <a:ext cx="8243887" cy="15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32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94A2D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0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AE35F4-435D-3F48-900D-46FED27FDD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9738" y="989013"/>
            <a:ext cx="8243887" cy="15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32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94A2D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4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39738" y="989013"/>
            <a:ext cx="8243887" cy="15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261100" y="6438900"/>
            <a:ext cx="15700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7F7F7F"/>
                </a:solidFill>
              </a:rPr>
              <a:t>EnerG2 Confidential</a:t>
            </a:r>
          </a:p>
          <a:p>
            <a:pPr eaLnBrk="1" hangingPunct="1"/>
            <a:endParaRPr lang="en-US" sz="1200">
              <a:solidFill>
                <a:srgbClr val="7F7F7F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90F233-2297-C649-9AF2-8443BE942E44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9738" y="989013"/>
            <a:ext cx="8243887" cy="15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32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94A2D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E8FA3-2B68-EF4F-9C74-DA41A03396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4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382"/>
            <a:ext cx="3008313" cy="71320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912F2-C3CE-E940-9D0E-9C78382D0D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7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C2AA9C-04C7-5949-AF24-886C2D828D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F412A277-9EC2-A447-9C5C-E5DDA6D6E2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61100" y="6438900"/>
            <a:ext cx="15700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7F7F7F"/>
                </a:solidFill>
              </a:rPr>
              <a:t>EnerG2 Confidential</a:t>
            </a:r>
          </a:p>
          <a:p>
            <a:pPr eaLnBrk="1" hangingPunct="1"/>
            <a:endParaRPr lang="en-US" sz="1200">
              <a:solidFill>
                <a:srgbClr val="7F7F7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9738" y="989013"/>
            <a:ext cx="8243887" cy="15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18" r:id="rId2"/>
    <p:sldLayoutId id="2147484019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i="0" kern="1200">
          <a:solidFill>
            <a:srgbClr val="094A2D"/>
          </a:solidFill>
          <a:latin typeface="Arial Bold"/>
          <a:ea typeface="ＭＳ Ｐゴシック" charset="-128"/>
          <a:cs typeface="Arial 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008000"/>
          </a:solidFill>
          <a:latin typeface="Arial" charset="0"/>
          <a:ea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008000"/>
          </a:solidFill>
          <a:latin typeface="Arial" charset="0"/>
          <a:ea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008000"/>
          </a:solidFill>
          <a:latin typeface="Arial" charset="0"/>
          <a:ea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008000"/>
          </a:solidFill>
          <a:latin typeface="Arial" charset="0"/>
          <a:ea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008000"/>
          </a:solidFill>
          <a:latin typeface="Arial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008000"/>
          </a:solidFill>
          <a:latin typeface="Arial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008000"/>
          </a:solidFill>
          <a:latin typeface="Arial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008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5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image" Target="../media/image11.e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6.emf"/><Relationship Id="rId5" Type="http://schemas.openxmlformats.org/officeDocument/2006/relationships/image" Target="../media/image14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6.emf"/><Relationship Id="rId5" Type="http://schemas.openxmlformats.org/officeDocument/2006/relationships/image" Target="../media/image18.png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6.emf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6.emf"/><Relationship Id="rId6" Type="http://schemas.openxmlformats.org/officeDocument/2006/relationships/image" Target="../media/image2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6.emf"/><Relationship Id="rId6" Type="http://schemas.openxmlformats.org/officeDocument/2006/relationships/image" Target="../media/image21.emf"/><Relationship Id="rId7" Type="http://schemas.openxmlformats.org/officeDocument/2006/relationships/image" Target="../media/image22.tif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6.emf"/><Relationship Id="rId6" Type="http://schemas.openxmlformats.org/officeDocument/2006/relationships/image" Target="../media/image2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6.emf"/><Relationship Id="rId5" Type="http://schemas.openxmlformats.org/officeDocument/2006/relationships/image" Target="../media/image24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6.emf"/><Relationship Id="rId5" Type="http://schemas.openxmlformats.org/officeDocument/2006/relationships/image" Target="../media/image25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6.emf"/><Relationship Id="rId5" Type="http://schemas.openxmlformats.org/officeDocument/2006/relationships/image" Target="../media/image26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6.emf"/><Relationship Id="rId5" Type="http://schemas.openxmlformats.org/officeDocument/2006/relationships/image" Target="../media/image27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28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01245" y="5217095"/>
            <a:ext cx="3529013" cy="1091309"/>
          </a:xfrm>
        </p:spPr>
        <p:txBody>
          <a:bodyPr rtlCol="0">
            <a:noAutofit/>
          </a:bodyPr>
          <a:lstStyle/>
          <a:p>
            <a:pPr algn="r">
              <a:defRPr/>
            </a:pPr>
            <a:r>
              <a:rPr lang="en-US" sz="1600" dirty="0" smtClean="0"/>
              <a:t>Aaron McAdie</a:t>
            </a:r>
          </a:p>
          <a:p>
            <a:pPr algn="r">
              <a:defRPr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0BAAE1-8FC3-6A4B-AA1E-85A6EE72DD50}" type="slidenum">
              <a:rPr lang="en-US" sz="1200">
                <a:solidFill>
                  <a:srgbClr val="898989"/>
                </a:solidFill>
              </a:rPr>
              <a:pPr/>
              <a:t>1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 Sample Comparison and Bivariate Regression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52444" y="6237111"/>
            <a:ext cx="1834445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83111" y="2497667"/>
            <a:ext cx="2906889" cy="1453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Sample Size and Power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659" y="1040796"/>
            <a:ext cx="3668201" cy="4842795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Power is a function of µ</a:t>
            </a:r>
            <a:r>
              <a:rPr lang="en-US" baseline="-25000" dirty="0" smtClean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-µ</a:t>
            </a:r>
            <a:r>
              <a:rPr lang="en-US" baseline="-25000" dirty="0" smtClean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, </a:t>
            </a:r>
            <a:r>
              <a:rPr lang="en-US" dirty="0" err="1" smtClean="0">
                <a:latin typeface="Helvetica"/>
                <a:cs typeface="Helvetica"/>
              </a:rPr>
              <a:t>σ</a:t>
            </a:r>
            <a:r>
              <a:rPr lang="en-US" dirty="0" smtClean="0">
                <a:latin typeface="Helvetica"/>
                <a:cs typeface="Helvetica"/>
              </a:rPr>
              <a:t>, n, α</a:t>
            </a:r>
          </a:p>
          <a:p>
            <a:r>
              <a:rPr lang="en-US" dirty="0" smtClean="0">
                <a:latin typeface="Helvetica"/>
                <a:cs typeface="Helvetica"/>
              </a:rPr>
              <a:t>table at right applies for µ</a:t>
            </a:r>
            <a:r>
              <a:rPr lang="en-US" baseline="-25000" dirty="0" smtClean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=0.997, µ</a:t>
            </a:r>
            <a:r>
              <a:rPr lang="en-US" baseline="-25000" dirty="0" smtClean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=0.998</a:t>
            </a:r>
            <a:r>
              <a:rPr lang="en-US" dirty="0">
                <a:latin typeface="Helvetica"/>
                <a:cs typeface="Helvetica"/>
              </a:rPr>
              <a:t>, </a:t>
            </a:r>
            <a:r>
              <a:rPr lang="en-US" dirty="0" err="1" smtClean="0">
                <a:latin typeface="Helvetica"/>
                <a:cs typeface="Helvetica"/>
              </a:rPr>
              <a:t>σ</a:t>
            </a:r>
            <a:r>
              <a:rPr lang="en-US" dirty="0" smtClean="0">
                <a:latin typeface="Helvetica"/>
                <a:cs typeface="Helvetica"/>
              </a:rPr>
              <a:t>=0.001, α=0.05</a:t>
            </a: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574009"/>
              </p:ext>
            </p:extLst>
          </p:nvPr>
        </p:nvGraphicFramePr>
        <p:xfrm>
          <a:off x="5394706" y="1231720"/>
          <a:ext cx="3294812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47406"/>
                <a:gridCol w="16474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0.281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8817" y="4201569"/>
            <a:ext cx="78718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Helvetica"/>
                <a:cs typeface="Helvetica"/>
              </a:rPr>
              <a:t>simulations use data pulled from normal distributions and with common variance.  Methods exist for unequal variances and non-parametric data. </a:t>
            </a:r>
            <a:endParaRPr lang="en-US" sz="2800" dirty="0"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52444" y="6237111"/>
            <a:ext cx="1834445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3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Linear Least Squares Regression</a:t>
            </a:r>
            <a:endParaRPr lang="en-US" dirty="0">
              <a:latin typeface="Helvetica"/>
              <a:cs typeface="Helvetica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768489"/>
              </p:ext>
            </p:extLst>
          </p:nvPr>
        </p:nvGraphicFramePr>
        <p:xfrm>
          <a:off x="4558340" y="3346449"/>
          <a:ext cx="2008813" cy="290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8340" y="3346449"/>
                        <a:ext cx="2008813" cy="290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300" y="1625600"/>
            <a:ext cx="5359400" cy="3594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52444" y="6237111"/>
            <a:ext cx="1834445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54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Linear Least Squares Regression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659" y="1040796"/>
            <a:ext cx="8229600" cy="4842795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The line that minimizes the sum of the squared distances between each observation and the line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Estimate of slope term -&gt;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Estimate of intercept term -&gt;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Regression Model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473397"/>
              </p:ext>
            </p:extLst>
          </p:nvPr>
        </p:nvGraphicFramePr>
        <p:xfrm>
          <a:off x="4558340" y="3346449"/>
          <a:ext cx="2008813" cy="290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8340" y="3346449"/>
                        <a:ext cx="2008813" cy="290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164756"/>
              </p:ext>
            </p:extLst>
          </p:nvPr>
        </p:nvGraphicFramePr>
        <p:xfrm>
          <a:off x="1462871" y="1974112"/>
          <a:ext cx="2764140" cy="539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Equation" r:id="rId5" imgW="1625600" imgH="317500" progId="Equation.3">
                  <p:embed/>
                </p:oleObj>
              </mc:Choice>
              <mc:Fallback>
                <p:oleObj name="Equation" r:id="rId5" imgW="1625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62871" y="1974112"/>
                        <a:ext cx="2764140" cy="539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491526"/>
              </p:ext>
            </p:extLst>
          </p:nvPr>
        </p:nvGraphicFramePr>
        <p:xfrm>
          <a:off x="5115212" y="2456781"/>
          <a:ext cx="220186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" name="Equation" r:id="rId7" imgW="1295400" imgH="419100" progId="Equation.3">
                  <p:embed/>
                </p:oleObj>
              </mc:Choice>
              <mc:Fallback>
                <p:oleObj name="Equation" r:id="rId7" imgW="12954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5212" y="2456781"/>
                        <a:ext cx="2201862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307933"/>
              </p:ext>
            </p:extLst>
          </p:nvPr>
        </p:nvGraphicFramePr>
        <p:xfrm>
          <a:off x="5519100" y="3579146"/>
          <a:ext cx="1381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" name="Equation" r:id="rId9" imgW="812800" imgH="254000" progId="Equation.3">
                  <p:embed/>
                </p:oleObj>
              </mc:Choice>
              <mc:Fallback>
                <p:oleObj name="Equation" r:id="rId9" imgW="8128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19100" y="3579146"/>
                        <a:ext cx="138112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610516"/>
              </p:ext>
            </p:extLst>
          </p:nvPr>
        </p:nvGraphicFramePr>
        <p:xfrm>
          <a:off x="1164459" y="5206901"/>
          <a:ext cx="16843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" name="Equation" r:id="rId11" imgW="990600" imgH="254000" progId="Equation.3">
                  <p:embed/>
                </p:oleObj>
              </mc:Choice>
              <mc:Fallback>
                <p:oleObj name="Equation" r:id="rId11" imgW="9906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64459" y="5206901"/>
                        <a:ext cx="1684337" cy="43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119379"/>
              </p:ext>
            </p:extLst>
          </p:nvPr>
        </p:nvGraphicFramePr>
        <p:xfrm>
          <a:off x="3214688" y="5227638"/>
          <a:ext cx="13382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" name="Equation" r:id="rId13" imgW="787400" imgH="228600" progId="Equation.3">
                  <p:embed/>
                </p:oleObj>
              </mc:Choice>
              <mc:Fallback>
                <p:oleObj name="Equation" r:id="rId13" imgW="787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14688" y="5227638"/>
                        <a:ext cx="1338262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6152444" y="6237111"/>
            <a:ext cx="1834445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6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R</a:t>
            </a:r>
            <a:r>
              <a:rPr lang="en-US" baseline="30000" dirty="0" smtClean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 and Beyond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659" y="1040796"/>
            <a:ext cx="8229600" cy="4842795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R</a:t>
            </a:r>
            <a:r>
              <a:rPr lang="en-US" baseline="30000" dirty="0" smtClean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 is the percentage of variability in Y explained by the regression model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R</a:t>
            </a:r>
            <a:r>
              <a:rPr lang="en-US" baseline="30000" dirty="0" smtClean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 provides useful information but can be a misleading statistic</a:t>
            </a:r>
          </a:p>
          <a:p>
            <a:r>
              <a:rPr lang="en-US" dirty="0" smtClean="0">
                <a:latin typeface="Helvetica"/>
                <a:cs typeface="Helvetica"/>
              </a:rPr>
              <a:t>it is part of the story, but not the whole story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407026"/>
              </p:ext>
            </p:extLst>
          </p:nvPr>
        </p:nvGraphicFramePr>
        <p:xfrm>
          <a:off x="4514849" y="3346449"/>
          <a:ext cx="2008813" cy="290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49" y="3346449"/>
                        <a:ext cx="2008813" cy="290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461718"/>
              </p:ext>
            </p:extLst>
          </p:nvPr>
        </p:nvGraphicFramePr>
        <p:xfrm>
          <a:off x="1260396" y="2067511"/>
          <a:ext cx="1824037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5" imgW="1181100" imgH="609600" progId="Equation.3">
                  <p:embed/>
                </p:oleObj>
              </mc:Choice>
              <mc:Fallback>
                <p:oleObj name="Equation" r:id="rId5" imgW="11811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0396" y="2067511"/>
                        <a:ext cx="1824037" cy="941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152444" y="6237111"/>
            <a:ext cx="1834445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58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R</a:t>
            </a:r>
            <a:r>
              <a:rPr lang="en-US" baseline="30000" dirty="0" smtClean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 and Beyond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659" y="1040796"/>
            <a:ext cx="8229600" cy="484279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R</a:t>
            </a:r>
            <a:r>
              <a:rPr lang="en-US" baseline="30000" dirty="0" smtClean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 can be a misleading statistic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618218"/>
              </p:ext>
            </p:extLst>
          </p:nvPr>
        </p:nvGraphicFramePr>
        <p:xfrm>
          <a:off x="4514849" y="3346449"/>
          <a:ext cx="2008813" cy="290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49" y="3346449"/>
                        <a:ext cx="2008813" cy="290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anscomb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263" y="1693108"/>
            <a:ext cx="6021844" cy="45163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262" y="6065280"/>
            <a:ext cx="7954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Helvetica"/>
                <a:cs typeface="Helvetica"/>
              </a:rPr>
              <a:t>source: http://</a:t>
            </a:r>
            <a:r>
              <a:rPr lang="en-US" sz="1600" i="1" dirty="0" err="1">
                <a:latin typeface="Helvetica"/>
                <a:cs typeface="Helvetica"/>
              </a:rPr>
              <a:t>informatique-python.readthedocs.org</a:t>
            </a:r>
            <a:r>
              <a:rPr lang="en-US" sz="1600" i="1" dirty="0">
                <a:latin typeface="Helvetica"/>
                <a:cs typeface="Helvetica"/>
              </a:rPr>
              <a:t>/</a:t>
            </a:r>
            <a:r>
              <a:rPr lang="en-US" sz="1600" i="1" dirty="0" err="1">
                <a:latin typeface="Helvetica"/>
                <a:cs typeface="Helvetica"/>
              </a:rPr>
              <a:t>fr</a:t>
            </a:r>
            <a:r>
              <a:rPr lang="en-US" sz="1600" i="1" dirty="0">
                <a:latin typeface="Helvetica"/>
                <a:cs typeface="Helvetica"/>
              </a:rPr>
              <a:t>/latest/</a:t>
            </a:r>
            <a:r>
              <a:rPr lang="en-US" sz="1600" i="1" dirty="0" err="1">
                <a:latin typeface="Helvetica"/>
                <a:cs typeface="Helvetica"/>
              </a:rPr>
              <a:t>Exercices</a:t>
            </a:r>
            <a:r>
              <a:rPr lang="en-US" sz="1600" i="1" dirty="0">
                <a:latin typeface="Helvetica"/>
                <a:cs typeface="Helvetica"/>
              </a:rPr>
              <a:t>/</a:t>
            </a:r>
            <a:r>
              <a:rPr lang="en-US" sz="1600" i="1" dirty="0" err="1">
                <a:latin typeface="Helvetica"/>
                <a:cs typeface="Helvetica"/>
              </a:rPr>
              <a:t>anscombe.html</a:t>
            </a:r>
            <a:endParaRPr lang="en-US" sz="1600" i="1" dirty="0">
              <a:latin typeface="Helvetica"/>
              <a:cs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52444" y="6462889"/>
            <a:ext cx="1834445" cy="395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06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R</a:t>
            </a:r>
            <a:r>
              <a:rPr lang="en-US" baseline="30000" dirty="0" smtClean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 and Beyond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659" y="1040796"/>
            <a:ext cx="8229600" cy="4842795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T</a:t>
            </a:r>
            <a:r>
              <a:rPr lang="en-US" dirty="0" smtClean="0">
                <a:latin typeface="Helvetica"/>
                <a:cs typeface="Helvetica"/>
              </a:rPr>
              <a:t>ools to assess uncertainty and model fit</a:t>
            </a: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lvl="1"/>
            <a:r>
              <a:rPr lang="en-US" dirty="0" smtClean="0">
                <a:latin typeface="Helvetica"/>
                <a:cs typeface="Helvetica"/>
              </a:rPr>
              <a:t>standard error of estimates</a:t>
            </a:r>
          </a:p>
          <a:p>
            <a:pPr marL="457200" lvl="1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lvl="1"/>
            <a:r>
              <a:rPr lang="en-US" dirty="0" smtClean="0">
                <a:latin typeface="Helvetica"/>
                <a:cs typeface="Helvetica"/>
              </a:rPr>
              <a:t>confidence intervals</a:t>
            </a:r>
          </a:p>
          <a:p>
            <a:pPr marL="457200" lvl="1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lvl="1"/>
            <a:r>
              <a:rPr lang="en-US" dirty="0" smtClean="0">
                <a:latin typeface="Helvetica"/>
                <a:cs typeface="Helvetica"/>
              </a:rPr>
              <a:t>residual diagnostics</a:t>
            </a: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777879"/>
              </p:ext>
            </p:extLst>
          </p:nvPr>
        </p:nvGraphicFramePr>
        <p:xfrm>
          <a:off x="4514849" y="3346449"/>
          <a:ext cx="2008813" cy="290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49" y="3346449"/>
                        <a:ext cx="2008813" cy="290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152444" y="6237111"/>
            <a:ext cx="1834445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7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Uncertainty of Parameter Estimates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659" y="1040796"/>
            <a:ext cx="8229600" cy="4842795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Standard error is a measure of estimate precision.  It is the standard deviation of the </a:t>
            </a:r>
            <a:r>
              <a:rPr lang="en-US" i="1" dirty="0" smtClean="0">
                <a:latin typeface="Helvetica"/>
                <a:cs typeface="Helvetica"/>
              </a:rPr>
              <a:t>sampling distribution</a:t>
            </a:r>
            <a:endParaRPr lang="en-US" b="1" i="1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standard error of regression slope: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 smtClean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allows for determination of practical significance </a:t>
            </a:r>
            <a:r>
              <a:rPr lang="en-US" dirty="0" err="1" smtClean="0">
                <a:latin typeface="Helvetica"/>
                <a:cs typeface="Helvetica"/>
              </a:rPr>
              <a:t>vs</a:t>
            </a:r>
            <a:r>
              <a:rPr lang="en-US" dirty="0" smtClean="0">
                <a:latin typeface="Helvetica"/>
                <a:cs typeface="Helvetica"/>
              </a:rPr>
              <a:t> statistical significance</a:t>
            </a:r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b="1" i="1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b="1" i="1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478852"/>
              </p:ext>
            </p:extLst>
          </p:nvPr>
        </p:nvGraphicFramePr>
        <p:xfrm>
          <a:off x="4514849" y="3346449"/>
          <a:ext cx="2008813" cy="290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49" y="3346449"/>
                        <a:ext cx="2008813" cy="290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387613"/>
              </p:ext>
            </p:extLst>
          </p:nvPr>
        </p:nvGraphicFramePr>
        <p:xfrm>
          <a:off x="2496785" y="3032745"/>
          <a:ext cx="2740025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5" imgW="1612900" imgH="723900" progId="Equation.3">
                  <p:embed/>
                </p:oleObj>
              </mc:Choice>
              <mc:Fallback>
                <p:oleObj name="Equation" r:id="rId5" imgW="1612900" imgH="723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6785" y="3032745"/>
                        <a:ext cx="2740025" cy="1230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6152444" y="6237111"/>
            <a:ext cx="1834445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2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Confidence and Prediction Intervals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659" y="1040796"/>
            <a:ext cx="8229600" cy="4842795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 confidence interval around a fitted line represents uncertainty in model fit (parameter estimation)</a:t>
            </a:r>
          </a:p>
          <a:p>
            <a:r>
              <a:rPr lang="en-US" dirty="0" smtClean="0">
                <a:latin typeface="Helvetica"/>
                <a:cs typeface="Helvetica"/>
              </a:rPr>
              <a:t>A prediction interval around a fitted line represents uncertainty in predicting a new </a:t>
            </a:r>
            <a:r>
              <a:rPr lang="en-US" dirty="0" err="1" smtClean="0">
                <a:latin typeface="Helvetica"/>
                <a:cs typeface="Helvetica"/>
              </a:rPr>
              <a:t>y</a:t>
            </a:r>
            <a:r>
              <a:rPr lang="en-US" baseline="-25000" dirty="0" err="1">
                <a:latin typeface="Helvetica"/>
                <a:cs typeface="Helvetica"/>
              </a:rPr>
              <a:t>i</a:t>
            </a:r>
            <a:r>
              <a:rPr lang="en-US" dirty="0" smtClean="0">
                <a:latin typeface="Helvetica"/>
                <a:cs typeface="Helvetica"/>
              </a:rPr>
              <a:t> given x</a:t>
            </a:r>
            <a:r>
              <a:rPr lang="en-US" baseline="-25000" dirty="0" smtClean="0">
                <a:latin typeface="Helvetica"/>
                <a:cs typeface="Helvetica"/>
              </a:rPr>
              <a:t>i</a:t>
            </a:r>
          </a:p>
          <a:p>
            <a:r>
              <a:rPr lang="en-US" dirty="0" smtClean="0">
                <a:latin typeface="Helvetica"/>
                <a:cs typeface="Helvetica"/>
              </a:rPr>
              <a:t>Both confidence and prediction intervals are the smallest in the center of the data</a:t>
            </a:r>
          </a:p>
          <a:p>
            <a:r>
              <a:rPr lang="en-US" dirty="0" smtClean="0">
                <a:latin typeface="Helvetica"/>
                <a:cs typeface="Helvetica"/>
              </a:rPr>
              <a:t>Prediction intervals are always wider than confidence intervals</a:t>
            </a:r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b="1" i="1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b="1" i="1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775447"/>
              </p:ext>
            </p:extLst>
          </p:nvPr>
        </p:nvGraphicFramePr>
        <p:xfrm>
          <a:off x="4514849" y="3346449"/>
          <a:ext cx="2008813" cy="290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49" y="3346449"/>
                        <a:ext cx="2008813" cy="290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152444" y="6237111"/>
            <a:ext cx="1834445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6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Confidence and Prediction Intervals</a:t>
            </a:r>
            <a:endParaRPr lang="en-US" dirty="0">
              <a:latin typeface="Helvetica"/>
              <a:cs typeface="Helvetica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333182"/>
              </p:ext>
            </p:extLst>
          </p:nvPr>
        </p:nvGraphicFramePr>
        <p:xfrm>
          <a:off x="4514849" y="3346449"/>
          <a:ext cx="2008813" cy="290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49" y="3346449"/>
                        <a:ext cx="2008813" cy="290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2080" b="9573"/>
          <a:stretch/>
        </p:blipFill>
        <p:spPr>
          <a:xfrm>
            <a:off x="210391" y="1035636"/>
            <a:ext cx="5548068" cy="5387768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650847"/>
              </p:ext>
            </p:extLst>
          </p:nvPr>
        </p:nvGraphicFramePr>
        <p:xfrm>
          <a:off x="5835650" y="1671638"/>
          <a:ext cx="30416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Equation" r:id="rId6" imgW="1790700" imgH="571500" progId="Equation.3">
                  <p:embed/>
                </p:oleObj>
              </mc:Choice>
              <mc:Fallback>
                <p:oleObj name="Equation" r:id="rId6" imgW="17907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35650" y="1671638"/>
                        <a:ext cx="3041650" cy="96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421192"/>
              </p:ext>
            </p:extLst>
          </p:nvPr>
        </p:nvGraphicFramePr>
        <p:xfrm>
          <a:off x="5613400" y="3130550"/>
          <a:ext cx="347186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8" imgW="2044700" imgH="571500" progId="Equation.3">
                  <p:embed/>
                </p:oleObj>
              </mc:Choice>
              <mc:Fallback>
                <p:oleObj name="Equation" r:id="rId8" imgW="20447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13400" y="3130550"/>
                        <a:ext cx="3471863" cy="969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152444" y="6237111"/>
            <a:ext cx="1834445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3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Residual Diagnostics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4681" y="2705210"/>
            <a:ext cx="8229600" cy="1720897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Residual diagnostics are an important part of model validation</a:t>
            </a:r>
          </a:p>
          <a:p>
            <a:r>
              <a:rPr lang="en-US" dirty="0" smtClean="0">
                <a:latin typeface="Helvetica"/>
                <a:cs typeface="Helvetica"/>
              </a:rPr>
              <a:t>Check to see that residuals are more or less normally distributed and look for patterns across your modeling space</a:t>
            </a:r>
          </a:p>
          <a:p>
            <a:pPr marL="0" indent="0">
              <a:buNone/>
            </a:pPr>
            <a:endParaRPr lang="en-US" b="1" i="1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b="1" i="1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75181"/>
              </p:ext>
            </p:extLst>
          </p:nvPr>
        </p:nvGraphicFramePr>
        <p:xfrm>
          <a:off x="4514849" y="3346449"/>
          <a:ext cx="2008813" cy="290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49" y="3346449"/>
                        <a:ext cx="2008813" cy="290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891638"/>
              </p:ext>
            </p:extLst>
          </p:nvPr>
        </p:nvGraphicFramePr>
        <p:xfrm>
          <a:off x="2397426" y="1458888"/>
          <a:ext cx="1981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5" imgW="990600" imgH="254000" progId="Equation.3">
                  <p:embed/>
                </p:oleObj>
              </mc:Choice>
              <mc:Fallback>
                <p:oleObj name="Equation" r:id="rId5" imgW="9906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7426" y="1458888"/>
                        <a:ext cx="1981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56654"/>
              </p:ext>
            </p:extLst>
          </p:nvPr>
        </p:nvGraphicFramePr>
        <p:xfrm>
          <a:off x="4731246" y="1491953"/>
          <a:ext cx="157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Equation" r:id="rId7" imgW="787400" imgH="228600" progId="Equation.3">
                  <p:embed/>
                </p:oleObj>
              </mc:Choice>
              <mc:Fallback>
                <p:oleObj name="Equation" r:id="rId7" imgW="787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31246" y="1491953"/>
                        <a:ext cx="1574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142773" y="1454821"/>
            <a:ext cx="2182354" cy="4808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52444" y="6237111"/>
            <a:ext cx="1834445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2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Topics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659" y="1040796"/>
            <a:ext cx="8229600" cy="4842795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Replicates </a:t>
            </a:r>
            <a:r>
              <a:rPr lang="en-US" dirty="0" err="1" smtClean="0">
                <a:latin typeface="Helvetica"/>
                <a:cs typeface="Helvetica"/>
              </a:rPr>
              <a:t>vs</a:t>
            </a:r>
            <a:r>
              <a:rPr lang="en-US" dirty="0" smtClean="0">
                <a:latin typeface="Helvetica"/>
                <a:cs typeface="Helvetica"/>
              </a:rPr>
              <a:t> Repeated Measures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2 Sample Comparisons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simulation examples of S/N, α, power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Bivariate Linear Fits	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statistical underpinnings 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model evaluation (R</a:t>
            </a:r>
            <a:r>
              <a:rPr lang="en-US" baseline="30000" dirty="0" smtClean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, residuals, confidence intervals)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explanation </a:t>
            </a:r>
            <a:r>
              <a:rPr lang="en-US" dirty="0" err="1" smtClean="0">
                <a:latin typeface="Helvetica"/>
                <a:cs typeface="Helvetica"/>
              </a:rPr>
              <a:t>vs</a:t>
            </a:r>
            <a:r>
              <a:rPr lang="en-US" dirty="0" smtClean="0">
                <a:latin typeface="Helvetica"/>
                <a:cs typeface="Helvetica"/>
              </a:rPr>
              <a:t> prediction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52444" y="6237111"/>
            <a:ext cx="1834445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50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Residual Diagnostics</a:t>
            </a:r>
            <a:endParaRPr lang="en-US" dirty="0">
              <a:latin typeface="Helvetica"/>
              <a:cs typeface="Helvetica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379658"/>
              </p:ext>
            </p:extLst>
          </p:nvPr>
        </p:nvGraphicFramePr>
        <p:xfrm>
          <a:off x="4514849" y="3346449"/>
          <a:ext cx="2008813" cy="290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49" y="3346449"/>
                        <a:ext cx="2008813" cy="290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48" y="1269885"/>
            <a:ext cx="3788213" cy="28910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3613" y="2404152"/>
            <a:ext cx="4345008" cy="40068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52444" y="6237111"/>
            <a:ext cx="1834445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7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Residual Diagnostics</a:t>
            </a:r>
            <a:endParaRPr lang="en-US" dirty="0">
              <a:latin typeface="Helvetica"/>
              <a:cs typeface="Helvetica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756078"/>
              </p:ext>
            </p:extLst>
          </p:nvPr>
        </p:nvGraphicFramePr>
        <p:xfrm>
          <a:off x="4514849" y="3346449"/>
          <a:ext cx="2008813" cy="290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49" y="3346449"/>
                        <a:ext cx="2008813" cy="290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lm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3" y="1106013"/>
            <a:ext cx="7315200" cy="457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52444" y="6237111"/>
            <a:ext cx="1834445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Residual Diagnostics</a:t>
            </a:r>
            <a:endParaRPr lang="en-US" dirty="0">
              <a:latin typeface="Helvetica"/>
              <a:cs typeface="Helvetica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071836"/>
              </p:ext>
            </p:extLst>
          </p:nvPr>
        </p:nvGraphicFramePr>
        <p:xfrm>
          <a:off x="4514849" y="3346449"/>
          <a:ext cx="2008813" cy="290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49" y="3346449"/>
                        <a:ext cx="2008813" cy="290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lm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3" y="1106013"/>
            <a:ext cx="7315200" cy="4572000"/>
          </a:xfrm>
          <a:prstGeom prst="rect">
            <a:avLst/>
          </a:prstGeom>
        </p:spPr>
      </p:pic>
      <p:pic>
        <p:nvPicPr>
          <p:cNvPr id="6" name="Picture 5" descr="summary(lm1)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06" y="3230194"/>
            <a:ext cx="4431697" cy="17630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52444" y="6237111"/>
            <a:ext cx="1834445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45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Residual Diagnostics</a:t>
            </a:r>
            <a:endParaRPr lang="en-US" dirty="0">
              <a:latin typeface="Helvetica"/>
              <a:cs typeface="Helvetica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936453"/>
              </p:ext>
            </p:extLst>
          </p:nvPr>
        </p:nvGraphicFramePr>
        <p:xfrm>
          <a:off x="4514849" y="3346449"/>
          <a:ext cx="2008813" cy="290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49" y="3346449"/>
                        <a:ext cx="2008813" cy="290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lm1 resid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315200" cy="457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52444" y="6237111"/>
            <a:ext cx="1834445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83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Follow-Up Questions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659" y="1040796"/>
            <a:ext cx="8229600" cy="4842795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What does it look like if p-values are overlaid on simulation boxplots</a:t>
            </a:r>
            <a:r>
              <a:rPr lang="en-US" dirty="0" smtClean="0">
                <a:latin typeface="Helvetica"/>
                <a:cs typeface="Helvetica"/>
              </a:rPr>
              <a:t>?</a:t>
            </a:r>
          </a:p>
          <a:p>
            <a:r>
              <a:rPr lang="en-US" dirty="0" smtClean="0">
                <a:latin typeface="Helvetica"/>
                <a:cs typeface="Helvetica"/>
              </a:rPr>
              <a:t>Does decreasing test error affect statistical power more than increasing sample size?</a:t>
            </a:r>
          </a:p>
          <a:p>
            <a:r>
              <a:rPr lang="en-US" dirty="0" smtClean="0">
                <a:latin typeface="Helvetica"/>
                <a:cs typeface="Helvetica"/>
              </a:rPr>
              <a:t>Is it better to run n=2 in 4 tests or n=8 in one test?</a:t>
            </a:r>
          </a:p>
          <a:p>
            <a:r>
              <a:rPr lang="en-US" dirty="0" smtClean="0">
                <a:latin typeface="Helvetica"/>
                <a:cs typeface="Helvetica"/>
              </a:rPr>
              <a:t>What is the interpretation of prediction intervals?  If the y</a:t>
            </a:r>
            <a:r>
              <a:rPr lang="en-US" baseline="-25000" dirty="0" smtClean="0">
                <a:latin typeface="Helvetica"/>
                <a:cs typeface="Helvetica"/>
              </a:rPr>
              <a:t>i+1</a:t>
            </a:r>
            <a:r>
              <a:rPr lang="en-US" dirty="0" smtClean="0">
                <a:latin typeface="Helvetica"/>
                <a:cs typeface="Helvetica"/>
              </a:rPr>
              <a:t> observation falls within the prediction interval, does that mean the regression model is correct?</a:t>
            </a:r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b="1" i="1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b="1" i="1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772243"/>
              </p:ext>
            </p:extLst>
          </p:nvPr>
        </p:nvGraphicFramePr>
        <p:xfrm>
          <a:off x="4514849" y="3346449"/>
          <a:ext cx="2008813" cy="290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49" y="3346449"/>
                        <a:ext cx="2008813" cy="290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152444" y="6237111"/>
            <a:ext cx="1834445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Equal Means Simulation with P-values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659" y="1040796"/>
            <a:ext cx="8229600" cy="4842795"/>
          </a:xfrm>
        </p:spPr>
        <p:txBody>
          <a:bodyPr/>
          <a:lstStyle/>
          <a:p>
            <a:pPr marL="0" indent="0">
              <a:buNone/>
            </a:pPr>
            <a:endParaRPr lang="en-US" b="1" i="1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b="1" i="1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176295"/>
              </p:ext>
            </p:extLst>
          </p:nvPr>
        </p:nvGraphicFramePr>
        <p:xfrm>
          <a:off x="4514849" y="3346449"/>
          <a:ext cx="2008813" cy="290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49" y="3346449"/>
                        <a:ext cx="2008813" cy="290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5"/>
          <p:cNvSpPr txBox="1">
            <a:spLocks/>
          </p:cNvSpPr>
          <p:nvPr/>
        </p:nvSpPr>
        <p:spPr>
          <a:xfrm>
            <a:off x="581059" y="967420"/>
            <a:ext cx="8229600" cy="48427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0" i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0" i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b="0" i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b="0" i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b="0" i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 smtClean="0">
                <a:latin typeface="Helvetica"/>
                <a:cs typeface="Helvetica"/>
              </a:rPr>
              <a:t>Simulation 4 (µ</a:t>
            </a:r>
            <a:r>
              <a:rPr lang="en-US" baseline="-25000" dirty="0" smtClean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=0.997, µ</a:t>
            </a:r>
            <a:r>
              <a:rPr lang="en-US" baseline="-25000" dirty="0" smtClean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=0.997, </a:t>
            </a:r>
            <a:r>
              <a:rPr lang="en-US" dirty="0" err="1" smtClean="0">
                <a:latin typeface="Helvetica"/>
                <a:cs typeface="Helvetica"/>
              </a:rPr>
              <a:t>σ</a:t>
            </a:r>
            <a:r>
              <a:rPr lang="en-US" dirty="0" smtClean="0">
                <a:latin typeface="Helvetica"/>
                <a:cs typeface="Helvetica"/>
              </a:rPr>
              <a:t>=0.001, n=5)</a:t>
            </a:r>
          </a:p>
          <a:p>
            <a:pPr marL="0" indent="0">
              <a:buFont typeface="Arial" charset="0"/>
              <a:buNone/>
            </a:pPr>
            <a:r>
              <a:rPr lang="en-US" dirty="0" smtClean="0">
                <a:latin typeface="Helvetica"/>
                <a:cs typeface="Helvetica"/>
              </a:rPr>
              <a:t>-proportion of p&lt;0.05 = 0.044</a:t>
            </a:r>
          </a:p>
        </p:txBody>
      </p:sp>
      <p:pic>
        <p:nvPicPr>
          <p:cNvPr id="5" name="Picture 4" descr="mean.997sd.001n5wpval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22" y="2046110"/>
            <a:ext cx="6949440" cy="4343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52444" y="6533444"/>
            <a:ext cx="1834445" cy="324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52444" y="6237111"/>
            <a:ext cx="1834445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8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Population Variability, Sample Size, and Power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659" y="1040796"/>
            <a:ext cx="8229600" cy="4842795"/>
          </a:xfrm>
        </p:spPr>
        <p:txBody>
          <a:bodyPr/>
          <a:lstStyle/>
          <a:p>
            <a:pPr marL="0" indent="0">
              <a:buNone/>
            </a:pPr>
            <a:endParaRPr lang="en-US" b="1" i="1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b="1" i="1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375681"/>
              </p:ext>
            </p:extLst>
          </p:nvPr>
        </p:nvGraphicFramePr>
        <p:xfrm>
          <a:off x="4514849" y="3346449"/>
          <a:ext cx="2008813" cy="290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49" y="3346449"/>
                        <a:ext cx="2008813" cy="290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5"/>
          <p:cNvSpPr txBox="1">
            <a:spLocks/>
          </p:cNvSpPr>
          <p:nvPr/>
        </p:nvSpPr>
        <p:spPr>
          <a:xfrm>
            <a:off x="581059" y="967420"/>
            <a:ext cx="8229600" cy="48427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0" i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0" i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b="0" i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b="0" i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b="0" i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 smtClean="0">
                <a:latin typeface="Helvetica"/>
                <a:cs typeface="Helvetica"/>
              </a:rPr>
              <a:t>Simulation 4 (µ</a:t>
            </a:r>
            <a:r>
              <a:rPr lang="en-US" baseline="-25000" dirty="0" smtClean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=0.997, µ</a:t>
            </a:r>
            <a:r>
              <a:rPr lang="en-US" baseline="-25000" dirty="0" smtClean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=0.998, </a:t>
            </a:r>
            <a:r>
              <a:rPr lang="en-US" dirty="0" err="1" smtClean="0">
                <a:latin typeface="Helvetica"/>
                <a:cs typeface="Helvetica"/>
              </a:rPr>
              <a:t>σ</a:t>
            </a:r>
            <a:r>
              <a:rPr lang="en-US" dirty="0" smtClean="0">
                <a:latin typeface="Helvetica"/>
                <a:cs typeface="Helvetica"/>
              </a:rPr>
              <a:t>=0.001, n=5)</a:t>
            </a:r>
          </a:p>
          <a:p>
            <a:pPr marL="0" indent="0">
              <a:buFont typeface="Arial" charset="0"/>
              <a:buNone/>
            </a:pPr>
            <a:r>
              <a:rPr lang="en-US" dirty="0" smtClean="0">
                <a:latin typeface="Helvetica"/>
                <a:cs typeface="Helvetica"/>
              </a:rPr>
              <a:t>-proportion of p&lt;0.05 = 0.287</a:t>
            </a:r>
          </a:p>
        </p:txBody>
      </p:sp>
      <p:pic>
        <p:nvPicPr>
          <p:cNvPr id="9" name="Picture 8" descr="mean.997.998sd.001n5wpval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44" y="2032000"/>
            <a:ext cx="6949440" cy="4343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52444" y="6477000"/>
            <a:ext cx="1834445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52444" y="6505222"/>
            <a:ext cx="1834445" cy="35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0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Population Variability, Sample Size, and Power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659" y="1040796"/>
            <a:ext cx="8229600" cy="4842795"/>
          </a:xfrm>
        </p:spPr>
        <p:txBody>
          <a:bodyPr/>
          <a:lstStyle/>
          <a:p>
            <a:pPr marL="0" indent="0">
              <a:buNone/>
            </a:pPr>
            <a:endParaRPr lang="en-US" b="1" i="1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b="1" i="1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375681"/>
              </p:ext>
            </p:extLst>
          </p:nvPr>
        </p:nvGraphicFramePr>
        <p:xfrm>
          <a:off x="4514849" y="3346449"/>
          <a:ext cx="2008813" cy="290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49" y="3346449"/>
                        <a:ext cx="2008813" cy="290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5"/>
          <p:cNvSpPr txBox="1">
            <a:spLocks/>
          </p:cNvSpPr>
          <p:nvPr/>
        </p:nvSpPr>
        <p:spPr>
          <a:xfrm>
            <a:off x="581059" y="967420"/>
            <a:ext cx="8229600" cy="48427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0" i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0" i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b="0" i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b="0" i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b="0" i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 smtClean="0">
                <a:latin typeface="Helvetica"/>
                <a:cs typeface="Helvetica"/>
              </a:rPr>
              <a:t>Simulation 5 (µ</a:t>
            </a:r>
            <a:r>
              <a:rPr lang="en-US" baseline="-25000" dirty="0" smtClean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=0.997, µ</a:t>
            </a:r>
            <a:r>
              <a:rPr lang="en-US" baseline="-25000" dirty="0" smtClean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=0.998, </a:t>
            </a:r>
            <a:r>
              <a:rPr lang="en-US" dirty="0" err="1" smtClean="0">
                <a:latin typeface="Helvetica"/>
                <a:cs typeface="Helvetica"/>
              </a:rPr>
              <a:t>σ</a:t>
            </a:r>
            <a:r>
              <a:rPr lang="en-US" dirty="0" smtClean="0">
                <a:latin typeface="Helvetica"/>
                <a:cs typeface="Helvetica"/>
              </a:rPr>
              <a:t>=0.001, n=10)</a:t>
            </a:r>
          </a:p>
          <a:p>
            <a:pPr marL="0" indent="0">
              <a:buFont typeface="Arial" charset="0"/>
              <a:buNone/>
            </a:pPr>
            <a:r>
              <a:rPr lang="en-US" dirty="0" smtClean="0">
                <a:latin typeface="Helvetica"/>
                <a:cs typeface="Helvetica"/>
              </a:rPr>
              <a:t>-proportion of p&lt;0.05 = 0.56</a:t>
            </a:r>
          </a:p>
        </p:txBody>
      </p:sp>
      <p:pic>
        <p:nvPicPr>
          <p:cNvPr id="8" name="Picture 7" descr="mean.997.998sd.001n10wpval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3" y="2003778"/>
            <a:ext cx="6949440" cy="4343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52444" y="6420556"/>
            <a:ext cx="1834445" cy="437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0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Population Variability, Sample Size, and Power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659" y="1040796"/>
            <a:ext cx="8229600" cy="4842795"/>
          </a:xfrm>
        </p:spPr>
        <p:txBody>
          <a:bodyPr/>
          <a:lstStyle/>
          <a:p>
            <a:pPr marL="0" indent="0">
              <a:buNone/>
            </a:pPr>
            <a:endParaRPr lang="en-US" b="1" i="1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b="1" i="1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678896"/>
              </p:ext>
            </p:extLst>
          </p:nvPr>
        </p:nvGraphicFramePr>
        <p:xfrm>
          <a:off x="4514849" y="3346449"/>
          <a:ext cx="2008813" cy="290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49" y="3346449"/>
                        <a:ext cx="2008813" cy="290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5"/>
          <p:cNvSpPr txBox="1">
            <a:spLocks/>
          </p:cNvSpPr>
          <p:nvPr/>
        </p:nvSpPr>
        <p:spPr>
          <a:xfrm>
            <a:off x="581059" y="967420"/>
            <a:ext cx="8229600" cy="48427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0" i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0" i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b="0" i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b="0" i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b="0" i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 smtClean="0">
                <a:latin typeface="Helvetica"/>
                <a:cs typeface="Helvetica"/>
              </a:rPr>
              <a:t>Simulation 5 (µ</a:t>
            </a:r>
            <a:r>
              <a:rPr lang="en-US" baseline="-25000" dirty="0" smtClean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=0.997, µ</a:t>
            </a:r>
            <a:r>
              <a:rPr lang="en-US" baseline="-25000" dirty="0" smtClean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=0.998, </a:t>
            </a:r>
            <a:r>
              <a:rPr lang="en-US" dirty="0" err="1" smtClean="0">
                <a:latin typeface="Helvetica"/>
                <a:cs typeface="Helvetica"/>
              </a:rPr>
              <a:t>σ</a:t>
            </a:r>
            <a:r>
              <a:rPr lang="en-US" dirty="0" smtClean="0">
                <a:latin typeface="Helvetica"/>
                <a:cs typeface="Helvetica"/>
              </a:rPr>
              <a:t>=0.0005, n=5)</a:t>
            </a:r>
          </a:p>
          <a:p>
            <a:pPr marL="0" indent="0">
              <a:buFont typeface="Arial" charset="0"/>
              <a:buNone/>
            </a:pPr>
            <a:r>
              <a:rPr lang="en-US" dirty="0" smtClean="0">
                <a:latin typeface="Helvetica"/>
                <a:cs typeface="Helvetica"/>
              </a:rPr>
              <a:t>-proportion of p&lt;0.05 = 0.784</a:t>
            </a:r>
          </a:p>
        </p:txBody>
      </p:sp>
      <p:pic>
        <p:nvPicPr>
          <p:cNvPr id="5" name="Picture 4" descr="mean.997.998sd.0005n5wpval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78" y="2003778"/>
            <a:ext cx="6949440" cy="4343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52444" y="6477000"/>
            <a:ext cx="1834445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0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Population Variability, Sample Size, and Power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659" y="1040796"/>
            <a:ext cx="8229600" cy="4842795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Halving variability has a larger effect on power than doubling sample size</a:t>
            </a:r>
          </a:p>
          <a:p>
            <a:r>
              <a:rPr lang="en-US" dirty="0" smtClean="0">
                <a:latin typeface="Helvetica"/>
                <a:cs typeface="Helvetica"/>
              </a:rPr>
              <a:t>Power is the probability of rejecting a null hypothesis (H</a:t>
            </a:r>
            <a:r>
              <a:rPr lang="en-US" baseline="-25000" dirty="0" smtClean="0">
                <a:latin typeface="Helvetica"/>
                <a:cs typeface="Helvetica"/>
              </a:rPr>
              <a:t>o</a:t>
            </a:r>
            <a:r>
              <a:rPr lang="en-US" dirty="0" smtClean="0">
                <a:latin typeface="Helvetica"/>
                <a:cs typeface="Helvetica"/>
              </a:rPr>
              <a:t>: µ</a:t>
            </a:r>
            <a:r>
              <a:rPr lang="en-US" baseline="-25000" dirty="0" smtClean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 = µ</a:t>
            </a:r>
            <a:r>
              <a:rPr lang="en-US" baseline="-25000" dirty="0" smtClean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) when it is false</a:t>
            </a:r>
          </a:p>
          <a:p>
            <a:endParaRPr lang="en-US" dirty="0">
              <a:latin typeface="Helvetica"/>
              <a:cs typeface="Helvetica"/>
            </a:endParaRPr>
          </a:p>
          <a:p>
            <a:pPr marL="457200" lvl="1" indent="0">
              <a:buNone/>
            </a:pPr>
            <a:r>
              <a:rPr lang="en-US" dirty="0" smtClean="0">
                <a:latin typeface="Helvetica"/>
                <a:cs typeface="Helvetica"/>
              </a:rPr>
              <a:t>								</a:t>
            </a:r>
            <a:r>
              <a:rPr lang="en-US" sz="1800" dirty="0" smtClean="0">
                <a:latin typeface="Helvetica"/>
                <a:cs typeface="Helvetica"/>
              </a:rPr>
              <a:t>*assuming pooled variance and n</a:t>
            </a:r>
            <a:r>
              <a:rPr lang="en-US" sz="1800" baseline="-25000" dirty="0" smtClean="0">
                <a:latin typeface="Helvetica"/>
                <a:cs typeface="Helvetica"/>
              </a:rPr>
              <a:t>1</a:t>
            </a:r>
            <a:r>
              <a:rPr lang="en-US" sz="1800" dirty="0" smtClean="0">
                <a:latin typeface="Helvetica"/>
                <a:cs typeface="Helvetica"/>
              </a:rPr>
              <a:t>=n</a:t>
            </a:r>
            <a:r>
              <a:rPr lang="en-US" sz="1800" baseline="-25000" dirty="0" smtClean="0">
                <a:latin typeface="Helvetica"/>
                <a:cs typeface="Helvetica"/>
              </a:rPr>
              <a:t>2</a:t>
            </a:r>
            <a:endParaRPr lang="en-US" sz="1800" dirty="0" smtClean="0">
              <a:latin typeface="Helvetica"/>
              <a:cs typeface="Helvetica"/>
            </a:endParaRPr>
          </a:p>
          <a:p>
            <a:pPr marL="1371600" lvl="3" indent="0">
              <a:buNone/>
            </a:pPr>
            <a:r>
              <a:rPr lang="en-US" dirty="0" smtClean="0">
                <a:latin typeface="Helvetica"/>
                <a:cs typeface="Helvetica"/>
              </a:rPr>
              <a:t>		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Power is proportional to 1/</a:t>
            </a:r>
            <a:r>
              <a:rPr lang="en-US" dirty="0" err="1" smtClean="0">
                <a:latin typeface="Helvetica"/>
                <a:cs typeface="Helvetica"/>
              </a:rPr>
              <a:t>σ</a:t>
            </a:r>
            <a:r>
              <a:rPr lang="en-US" dirty="0" smtClean="0">
                <a:latin typeface="Helvetica"/>
                <a:cs typeface="Helvetica"/>
              </a:rPr>
              <a:t> and ~n</a:t>
            </a:r>
            <a:r>
              <a:rPr lang="en-US" baseline="30000" dirty="0" smtClean="0">
                <a:latin typeface="Helvetica"/>
                <a:cs typeface="Helvetica"/>
              </a:rPr>
              <a:t>1/2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not directly proportional to n</a:t>
            </a:r>
            <a:r>
              <a:rPr lang="en-US" baseline="30000" dirty="0" smtClean="0">
                <a:latin typeface="Helvetica"/>
                <a:cs typeface="Helvetica"/>
              </a:rPr>
              <a:t>1/2</a:t>
            </a:r>
            <a:r>
              <a:rPr lang="en-US" dirty="0" smtClean="0">
                <a:latin typeface="Helvetica"/>
                <a:cs typeface="Helvetica"/>
              </a:rPr>
              <a:t> because the critical t value also changes with n, although not much</a:t>
            </a:r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b="1" i="1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b="1" i="1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527986"/>
              </p:ext>
            </p:extLst>
          </p:nvPr>
        </p:nvGraphicFramePr>
        <p:xfrm>
          <a:off x="4514849" y="3346449"/>
          <a:ext cx="2008813" cy="290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49" y="3346449"/>
                        <a:ext cx="2008813" cy="290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362340"/>
              </p:ext>
            </p:extLst>
          </p:nvPr>
        </p:nvGraphicFramePr>
        <p:xfrm>
          <a:off x="1519238" y="3162300"/>
          <a:ext cx="286861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5" imgW="1689100" imgH="495300" progId="Equation.3">
                  <p:embed/>
                </p:oleObj>
              </mc:Choice>
              <mc:Fallback>
                <p:oleObj name="Equation" r:id="rId5" imgW="1689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9238" y="3162300"/>
                        <a:ext cx="2868612" cy="83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6152444" y="6237111"/>
            <a:ext cx="1834445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Replication </a:t>
            </a:r>
            <a:r>
              <a:rPr lang="en-US" dirty="0" err="1" smtClean="0">
                <a:latin typeface="Helvetica"/>
                <a:cs typeface="Helvetica"/>
              </a:rPr>
              <a:t>vs</a:t>
            </a:r>
            <a:r>
              <a:rPr lang="en-US" dirty="0" smtClean="0">
                <a:latin typeface="Helvetica"/>
                <a:cs typeface="Helvetica"/>
              </a:rPr>
              <a:t> Repeated Measures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659" y="1040796"/>
            <a:ext cx="8229600" cy="4842795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Replication – completely duplicating measurement with new samples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i.e. measuring 5 random people’s height</a:t>
            </a:r>
          </a:p>
          <a:p>
            <a:r>
              <a:rPr lang="en-US" dirty="0" smtClean="0">
                <a:latin typeface="Helvetica"/>
                <a:cs typeface="Helvetica"/>
              </a:rPr>
              <a:t>Repeated measures – measuring the same sample multiple times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i.e. measuring one person’s height 5 times</a:t>
            </a:r>
          </a:p>
          <a:p>
            <a:r>
              <a:rPr lang="en-US" dirty="0" smtClean="0">
                <a:latin typeface="Helvetica"/>
                <a:cs typeface="Helvetica"/>
              </a:rPr>
              <a:t>Replication captures sample variability and allows inference about a population, repeated measures capture test variability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52444" y="6237111"/>
            <a:ext cx="1834445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76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Spreading Samples Across Multiple Tests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659" y="1040796"/>
            <a:ext cx="8229600" cy="4842795"/>
          </a:xfrm>
        </p:spPr>
        <p:txBody>
          <a:bodyPr/>
          <a:lstStyle/>
          <a:p>
            <a:r>
              <a:rPr lang="en-US" b="1" dirty="0">
                <a:latin typeface="Helvetica"/>
                <a:cs typeface="Helvetica"/>
              </a:rPr>
              <a:t>Is it better to run n=2 in 4 </a:t>
            </a:r>
            <a:r>
              <a:rPr lang="en-US" b="1" dirty="0" smtClean="0">
                <a:latin typeface="Helvetica"/>
                <a:cs typeface="Helvetica"/>
              </a:rPr>
              <a:t>similar tests </a:t>
            </a:r>
            <a:r>
              <a:rPr lang="en-US" b="1" dirty="0">
                <a:latin typeface="Helvetica"/>
                <a:cs typeface="Helvetica"/>
              </a:rPr>
              <a:t>or n=8 in one test</a:t>
            </a:r>
            <a:r>
              <a:rPr lang="en-US" b="1" dirty="0" smtClean="0">
                <a:latin typeface="Helvetica"/>
                <a:cs typeface="Helvetica"/>
              </a:rPr>
              <a:t>?</a:t>
            </a:r>
          </a:p>
          <a:p>
            <a:r>
              <a:rPr lang="en-US" dirty="0" smtClean="0">
                <a:latin typeface="Helvetica"/>
                <a:cs typeface="Helvetica"/>
              </a:rPr>
              <a:t>Statistically speaking running 4 tests with n=2 would quadruple the risk of a false discovery, and also give lower power for each individual test, so it might result in 8 samples of inconclusive or misleading data</a:t>
            </a:r>
          </a:p>
          <a:p>
            <a:r>
              <a:rPr lang="en-US" dirty="0" smtClean="0">
                <a:latin typeface="Helvetica"/>
                <a:cs typeface="Helvetica"/>
              </a:rPr>
              <a:t>If tests were different enough to justify, it could be possible to create a combined metric using weighting factors and then do a non-parametric test such as a Wilcoxon Rank Sum, however I’ve never seen this done so it might not be valid</a:t>
            </a:r>
          </a:p>
          <a:p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b="1" i="1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b="1" i="1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778502"/>
              </p:ext>
            </p:extLst>
          </p:nvPr>
        </p:nvGraphicFramePr>
        <p:xfrm>
          <a:off x="4514849" y="3346449"/>
          <a:ext cx="2008813" cy="290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49" y="3346449"/>
                        <a:ext cx="2008813" cy="290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152444" y="6350000"/>
            <a:ext cx="1834445" cy="35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8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Prediction Interval Interpretations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659" y="1040796"/>
            <a:ext cx="8229600" cy="4842795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Prediction intervals, like confidence intervals have a somewhat tricky interpretation</a:t>
            </a:r>
          </a:p>
          <a:p>
            <a:r>
              <a:rPr lang="en-US" dirty="0"/>
              <a:t>if you collect n</a:t>
            </a:r>
            <a:r>
              <a:rPr lang="en-US" dirty="0" smtClean="0"/>
              <a:t> </a:t>
            </a:r>
            <a:r>
              <a:rPr lang="en-US" dirty="0" err="1"/>
              <a:t>xy</a:t>
            </a:r>
            <a:r>
              <a:rPr lang="en-US" dirty="0"/>
              <a:t> pairs from a population, construct a regression line and a 95% prediction interval, then collect </a:t>
            </a:r>
            <a:r>
              <a:rPr lang="en-US" dirty="0" smtClean="0"/>
              <a:t>an observation n+1, </a:t>
            </a:r>
            <a:r>
              <a:rPr lang="en-US" dirty="0"/>
              <a:t>and do that over and over, that </a:t>
            </a:r>
            <a:r>
              <a:rPr lang="en-US" dirty="0" smtClean="0"/>
              <a:t>n+1 </a:t>
            </a:r>
            <a:r>
              <a:rPr lang="en-US" dirty="0"/>
              <a:t>observation will fall within the prediction interval 95% of the time, on </a:t>
            </a:r>
            <a:r>
              <a:rPr lang="en-US" dirty="0" smtClean="0"/>
              <a:t>average</a:t>
            </a:r>
          </a:p>
          <a:p>
            <a:r>
              <a:rPr lang="en-US" i="1" dirty="0" smtClean="0">
                <a:latin typeface="Helvetica"/>
                <a:cs typeface="Helvetica"/>
              </a:rPr>
              <a:t>not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 smtClean="0">
                <a:latin typeface="Helvetica"/>
                <a:cs typeface="Helvetica"/>
              </a:rPr>
              <a:t>representative of the distribution of future observations at a given x value</a:t>
            </a:r>
          </a:p>
          <a:p>
            <a:r>
              <a:rPr lang="en-US" dirty="0" smtClean="0">
                <a:latin typeface="Helvetica"/>
                <a:cs typeface="Helvetica"/>
              </a:rPr>
              <a:t>Prediction intervals are the safest when considered a plausible range for new data</a:t>
            </a:r>
          </a:p>
          <a:p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b="1" i="1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b="1" i="1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52444" y="6477000"/>
            <a:ext cx="1834445" cy="225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3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Two Sample Comparisons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659" y="1040796"/>
            <a:ext cx="8229600" cy="4842795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Even with multiple data points it is easy to draw incorrect conclusions about whether or not samples are the same/similar</a:t>
            </a:r>
          </a:p>
          <a:p>
            <a:r>
              <a:rPr lang="en-US" dirty="0" smtClean="0">
                <a:latin typeface="Helvetica"/>
                <a:cs typeface="Helvetica"/>
              </a:rPr>
              <a:t>t-tests can protect against Type I error (false discovery</a:t>
            </a:r>
            <a:r>
              <a:rPr lang="en-US" dirty="0" smtClean="0">
                <a:latin typeface="Helvetica"/>
                <a:cs typeface="Helvetica"/>
              </a:rPr>
              <a:t>) to a degree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increasing sample size decreases Type II error rate (failing to find an effect that is present)</a:t>
            </a:r>
          </a:p>
          <a:p>
            <a:r>
              <a:rPr lang="en-US" dirty="0" smtClean="0">
                <a:latin typeface="Helvetica"/>
                <a:cs typeface="Helvetica"/>
              </a:rPr>
              <a:t>simulations where underlying population parameters are known help to illustrate these concepts</a:t>
            </a:r>
          </a:p>
          <a:p>
            <a:endParaRPr lang="en-US" dirty="0" smtClean="0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52444" y="6237111"/>
            <a:ext cx="1834445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6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Two Sample Comparisons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659" y="1040796"/>
            <a:ext cx="8229600" cy="4842795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Simulation 1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5 random samples drawn from two populations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population 1 ~ N(µ = 0.997, </a:t>
            </a:r>
            <a:r>
              <a:rPr lang="en-US" dirty="0" err="1" smtClean="0">
                <a:latin typeface="Helvetica"/>
                <a:cs typeface="Helvetica"/>
              </a:rPr>
              <a:t>σ</a:t>
            </a:r>
            <a:r>
              <a:rPr lang="en-US" dirty="0" smtClean="0">
                <a:latin typeface="Helvetica"/>
                <a:cs typeface="Helvetica"/>
              </a:rPr>
              <a:t> = 0.001, σ</a:t>
            </a:r>
            <a:r>
              <a:rPr lang="en-US" baseline="30000" dirty="0" smtClean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 = 1e-6)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population 2 ~ N(0.997, 1e-6)</a:t>
            </a:r>
          </a:p>
          <a:p>
            <a:r>
              <a:rPr lang="en-US" dirty="0" smtClean="0">
                <a:latin typeface="Helvetica"/>
                <a:cs typeface="Helvetica"/>
              </a:rPr>
              <a:t>t test is performed on two samples, </a:t>
            </a:r>
            <a:r>
              <a:rPr lang="en-US" dirty="0" err="1" smtClean="0">
                <a:latin typeface="Helvetica"/>
                <a:cs typeface="Helvetica"/>
              </a:rPr>
              <a:t>pvals</a:t>
            </a:r>
            <a:r>
              <a:rPr lang="en-US" dirty="0" smtClean="0">
                <a:latin typeface="Helvetica"/>
                <a:cs typeface="Helvetica"/>
              </a:rPr>
              <a:t> recorded</a:t>
            </a:r>
          </a:p>
          <a:p>
            <a:r>
              <a:rPr lang="en-US" dirty="0" smtClean="0">
                <a:latin typeface="Helvetica"/>
                <a:cs typeface="Helvetica"/>
              </a:rPr>
              <a:t>new set of random draws is generated, </a:t>
            </a:r>
            <a:r>
              <a:rPr lang="en-US" dirty="0" err="1" smtClean="0">
                <a:latin typeface="Helvetica"/>
                <a:cs typeface="Helvetica"/>
              </a:rPr>
              <a:t>pvals</a:t>
            </a:r>
            <a:r>
              <a:rPr lang="en-US" dirty="0" smtClean="0">
                <a:latin typeface="Helvetica"/>
                <a:cs typeface="Helvetica"/>
              </a:rPr>
              <a:t> recorded</a:t>
            </a:r>
          </a:p>
          <a:p>
            <a:r>
              <a:rPr lang="en-US" dirty="0" smtClean="0">
                <a:latin typeface="Helvetica"/>
                <a:cs typeface="Helvetica"/>
              </a:rPr>
              <a:t>simulation run 1000 times</a:t>
            </a:r>
          </a:p>
          <a:p>
            <a:r>
              <a:rPr lang="en-US" dirty="0" smtClean="0">
                <a:latin typeface="Helvetica"/>
                <a:cs typeface="Helvetica"/>
              </a:rPr>
              <a:t>proportion of p&lt;0.05 calculated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152444" y="6237111"/>
            <a:ext cx="1834445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7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Two Sample Comparisons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659" y="1040796"/>
            <a:ext cx="8229600" cy="484279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Simulation 1 (equal means, n=5)</a:t>
            </a:r>
          </a:p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-proportion of p&lt;0.05 = 0.051</a:t>
            </a:r>
          </a:p>
        </p:txBody>
      </p:sp>
      <p:pic>
        <p:nvPicPr>
          <p:cNvPr id="2" name="Picture 1" descr="mean.997sd.001n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95" y="2076349"/>
            <a:ext cx="6977057" cy="43606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52444" y="6392333"/>
            <a:ext cx="1834445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1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Two Sample Comparisons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659" y="1040796"/>
            <a:ext cx="8229600" cy="4842795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Simulation 2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5 random samples drawn from two populations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population 1 ~ N(0.997, 1e-6)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population 2 ~ N(0.998, 1e-6)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52444" y="6237111"/>
            <a:ext cx="1834445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3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Two Sample Comparisons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659" y="1040796"/>
            <a:ext cx="8229600" cy="484279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Simulation 2 (unequal means, n=5)</a:t>
            </a:r>
          </a:p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-proportion of p&lt;0.05 = 0.281</a:t>
            </a:r>
          </a:p>
        </p:txBody>
      </p:sp>
      <p:pic>
        <p:nvPicPr>
          <p:cNvPr id="7" name="Picture 6" descr="mean.997.998sd.001n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05" y="2056385"/>
            <a:ext cx="6949440" cy="4343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52444" y="6392333"/>
            <a:ext cx="1834445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3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544-5690-BD46-9514-68F2445BEC6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Two Sample Comparisons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659" y="1040796"/>
            <a:ext cx="8229600" cy="484279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Simulation 3 (unequal means, n=10)</a:t>
            </a:r>
          </a:p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-proportion of p&lt;0.05 = 0.554</a:t>
            </a:r>
          </a:p>
        </p:txBody>
      </p:sp>
      <p:pic>
        <p:nvPicPr>
          <p:cNvPr id="5" name="Picture 4" descr="mean.997.998sd.001n1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02" y="2073784"/>
            <a:ext cx="6949440" cy="4343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52444" y="6392333"/>
            <a:ext cx="1834445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2555"/>
      </p:ext>
    </p:extLst>
  </p:cSld>
  <p:clrMapOvr>
    <a:masterClrMapping/>
  </p:clrMapOvr>
</p:sld>
</file>

<file path=ppt/theme/theme1.xml><?xml version="1.0" encoding="utf-8"?>
<a:theme xmlns:a="http://schemas.openxmlformats.org/drawingml/2006/main" name="New EnerG2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EnerG2 Master.potx</Template>
  <TotalTime>101936</TotalTime>
  <Words>1317</Words>
  <Application>Microsoft Macintosh PowerPoint</Application>
  <PresentationFormat>On-screen Show (4:3)</PresentationFormat>
  <Paragraphs>209</Paragraphs>
  <Slides>31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New EnerG2 Master</vt:lpstr>
      <vt:lpstr>Equation</vt:lpstr>
      <vt:lpstr>Two Sample Comparison and Bivariate Regression</vt:lpstr>
      <vt:lpstr>Topics</vt:lpstr>
      <vt:lpstr>Replication vs Repeated Measures</vt:lpstr>
      <vt:lpstr>Two Sample Comparisons</vt:lpstr>
      <vt:lpstr>Two Sample Comparisons</vt:lpstr>
      <vt:lpstr>Two Sample Comparisons</vt:lpstr>
      <vt:lpstr>Two Sample Comparisons</vt:lpstr>
      <vt:lpstr>Two Sample Comparisons</vt:lpstr>
      <vt:lpstr>Two Sample Comparisons</vt:lpstr>
      <vt:lpstr>Sample Size and Power</vt:lpstr>
      <vt:lpstr>Linear Least Squares Regression</vt:lpstr>
      <vt:lpstr>Linear Least Squares Regression</vt:lpstr>
      <vt:lpstr>R2 and Beyond</vt:lpstr>
      <vt:lpstr>R2 and Beyond</vt:lpstr>
      <vt:lpstr>R2 and Beyond</vt:lpstr>
      <vt:lpstr>Uncertainty of Parameter Estimates</vt:lpstr>
      <vt:lpstr>Confidence and Prediction Intervals</vt:lpstr>
      <vt:lpstr>Confidence and Prediction Intervals</vt:lpstr>
      <vt:lpstr>Residual Diagnostics</vt:lpstr>
      <vt:lpstr>Residual Diagnostics</vt:lpstr>
      <vt:lpstr>Residual Diagnostics</vt:lpstr>
      <vt:lpstr>Residual Diagnostics</vt:lpstr>
      <vt:lpstr>Residual Diagnostics</vt:lpstr>
      <vt:lpstr>Follow-Up Questions</vt:lpstr>
      <vt:lpstr>Equal Means Simulation with P-values</vt:lpstr>
      <vt:lpstr>Population Variability, Sample Size, and Power</vt:lpstr>
      <vt:lpstr>Population Variability, Sample Size, and Power</vt:lpstr>
      <vt:lpstr>Population Variability, Sample Size, and Power</vt:lpstr>
      <vt:lpstr>Population Variability, Sample Size, and Power</vt:lpstr>
      <vt:lpstr>Spreading Samples Across Multiple Tests</vt:lpstr>
      <vt:lpstr>Prediction Interval Interpretations</vt:lpstr>
    </vt:vector>
  </TitlesOfParts>
  <Manager/>
  <Company>EnerG2,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subject/>
  <dc:creator/>
  <cp:keywords/>
  <dc:description/>
  <cp:lastModifiedBy>Aaron McAdie</cp:lastModifiedBy>
  <cp:revision>681</cp:revision>
  <dcterms:created xsi:type="dcterms:W3CDTF">2012-01-12T23:41:15Z</dcterms:created>
  <dcterms:modified xsi:type="dcterms:W3CDTF">2016-01-15T06:25:56Z</dcterms:modified>
  <cp:category/>
</cp:coreProperties>
</file>