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3619500" y="8635632"/>
            <a:ext cx="17145000" cy="37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60" sz="3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quarter" idx="13"/>
          </p:nvPr>
        </p:nvSpPr>
        <p:spPr>
          <a:xfrm>
            <a:off x="12193061" y="0"/>
            <a:ext cx="9144001" cy="68401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quarter" idx="14"/>
          </p:nvPr>
        </p:nvSpPr>
        <p:spPr>
          <a:xfrm>
            <a:off x="12192000" y="6893718"/>
            <a:ext cx="9144000" cy="68401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sz="half" idx="15"/>
          </p:nvPr>
        </p:nvSpPr>
        <p:spPr>
          <a:xfrm>
            <a:off x="3048000" y="0"/>
            <a:ext cx="9096376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4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60" sz="3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sz="half" idx="14"/>
          </p:nvPr>
        </p:nvSpPr>
        <p:spPr>
          <a:xfrm>
            <a:off x="3048000" y="0"/>
            <a:ext cx="771525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2937">
              <a:spcBef>
                <a:spcPts val="0"/>
              </a:spcBef>
              <a:buClrTx/>
              <a:buSzTx/>
              <a:buFontTx/>
              <a:buNone/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3619500" y="8635632"/>
            <a:ext cx="17145000" cy="370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3619500" y="8635632"/>
            <a:ext cx="17145000" cy="37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20177110" y="589359"/>
            <a:ext cx="545704" cy="6127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11334750" y="8635798"/>
            <a:ext cx="9429750" cy="204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sz="half" idx="13"/>
          </p:nvPr>
        </p:nvSpPr>
        <p:spPr>
          <a:xfrm>
            <a:off x="3048000" y="0"/>
            <a:ext cx="771525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60" sz="3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60" sz="3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60" sz="3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60" sz="3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13049250" y="2160984"/>
            <a:ext cx="7715250" cy="109656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/>
          <a:lstStyle>
            <a:lvl1pPr marL="603250" indent="-603250">
              <a:buClr>
                <a:schemeClr val="accent1"/>
              </a:buClr>
              <a:buChar char="▸"/>
              <a:defRPr sz="3800"/>
            </a:lvl1pPr>
            <a:lvl2pPr marL="1047750" indent="-603250">
              <a:buClr>
                <a:schemeClr val="accent1"/>
              </a:buClr>
              <a:buChar char="▸"/>
              <a:defRPr sz="3800"/>
            </a:lvl2pPr>
            <a:lvl3pPr marL="1492250" indent="-603250">
              <a:buClr>
                <a:schemeClr val="accent1"/>
              </a:buClr>
              <a:buChar char="▸"/>
              <a:defRPr sz="3800"/>
            </a:lvl3pPr>
            <a:lvl4pPr marL="1936750" indent="-603250">
              <a:buClr>
                <a:schemeClr val="accent1"/>
              </a:buClr>
              <a:buChar char="▸"/>
              <a:defRPr sz="3800"/>
            </a:lvl4pPr>
            <a:lvl5pPr marL="2381250" indent="-603250">
              <a:buClr>
                <a:schemeClr val="accent1"/>
              </a:buClr>
              <a:buChar char="▸"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01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6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045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6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490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6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934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6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379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6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823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6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268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6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712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6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157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6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6752256" y="10280"/>
            <a:ext cx="9193797" cy="9193796"/>
          </a:xfrm>
          <a:prstGeom prst="ellipse">
            <a:avLst/>
          </a:prstGeom>
          <a:solidFill>
            <a:schemeClr val="accent5">
              <a:alpha val="4985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8975579" y="4511924"/>
            <a:ext cx="9193796" cy="919379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12816506" y="1639528"/>
            <a:ext cx="9193797" cy="9193797"/>
          </a:xfrm>
          <a:prstGeom prst="ellipse">
            <a:avLst/>
          </a:prstGeom>
          <a:solidFill>
            <a:schemeClr val="accent3">
              <a:alpha val="4999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7613538" y="11664663"/>
            <a:ext cx="2321789" cy="19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600" u="sng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Accurate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does it work</a:t>
            </a:r>
            <a:br/>
            <a:r>
              <a:t>the way we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think it does?</a:t>
            </a:r>
          </a:p>
        </p:txBody>
      </p:sp>
      <p:sp>
        <p:nvSpPr>
          <p:cNvPr id="170" name="Shape 170"/>
          <p:cNvSpPr/>
          <p:nvPr/>
        </p:nvSpPr>
        <p:spPr>
          <a:xfrm>
            <a:off x="4080270" y="1081719"/>
            <a:ext cx="2593824" cy="19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usefuL</a:t>
            </a:r>
            <a:br/>
            <a:r>
              <a:t>does it solve</a:t>
            </a:r>
            <a:br/>
            <a:r>
              <a:t>a real problem</a:t>
            </a:r>
            <a:br/>
            <a:r>
              <a:t>effectively?</a:t>
            </a:r>
          </a:p>
        </p:txBody>
      </p:sp>
      <p:sp>
        <p:nvSpPr>
          <p:cNvPr id="171" name="Shape 171"/>
          <p:cNvSpPr/>
          <p:nvPr/>
        </p:nvSpPr>
        <p:spPr>
          <a:xfrm>
            <a:off x="20895433" y="854136"/>
            <a:ext cx="2830653" cy="2418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600" u="sng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Sustainable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can we keep</a:t>
            </a:r>
            <a:br/>
            <a:r>
              <a:t>building without</a:t>
            </a:r>
            <a:br/>
            <a:r>
              <a:t>unnecessary</a:t>
            </a:r>
            <a:br/>
            <a:r>
              <a:t>obstacles?</a:t>
            </a:r>
          </a:p>
        </p:txBody>
      </p:sp>
      <p:sp>
        <p:nvSpPr>
          <p:cNvPr id="172" name="Shape 172"/>
          <p:cNvSpPr/>
          <p:nvPr/>
        </p:nvSpPr>
        <p:spPr>
          <a:xfrm>
            <a:off x="5982211" y="8271748"/>
            <a:ext cx="2599768" cy="1507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does it work</a:t>
            </a:r>
            <a:br/>
            <a:r>
              <a:t>for our users</a:t>
            </a:r>
            <a:br/>
            <a:r>
              <a:t>as they expect?</a:t>
            </a:r>
          </a:p>
        </p:txBody>
      </p:sp>
      <p:sp>
        <p:nvSpPr>
          <p:cNvPr id="173" name="Shape 173"/>
          <p:cNvSpPr/>
          <p:nvPr/>
        </p:nvSpPr>
        <p:spPr>
          <a:xfrm>
            <a:off x="17636433" y="11025051"/>
            <a:ext cx="3633497" cy="19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can we keep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building our system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without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breaking our system?</a:t>
            </a:r>
          </a:p>
        </p:txBody>
      </p:sp>
      <p:sp>
        <p:nvSpPr>
          <p:cNvPr id="174" name="Shape 174"/>
          <p:cNvSpPr/>
          <p:nvPr/>
        </p:nvSpPr>
        <p:spPr>
          <a:xfrm>
            <a:off x="14780134" y="101298"/>
            <a:ext cx="3310256" cy="1507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Are there</a:t>
            </a:r>
            <a:br/>
            <a:r>
              <a:t>obstacles to</a:t>
            </a:r>
            <a:br/>
            <a:r>
              <a:t>future usefulness?</a:t>
            </a:r>
          </a:p>
        </p:txBody>
      </p:sp>
      <p:sp>
        <p:nvSpPr>
          <p:cNvPr id="175" name="Shape 175"/>
          <p:cNvSpPr/>
          <p:nvPr/>
        </p:nvSpPr>
        <p:spPr>
          <a:xfrm>
            <a:off x="746778" y="5262561"/>
            <a:ext cx="3884296" cy="319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8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is it</a:t>
            </a:r>
            <a:br/>
            <a:r>
              <a:t>quality</a:t>
            </a:r>
            <a:br/>
            <a:r>
              <a:t>software?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