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f3xl9F3LnC0bBOZaNod/ZEvXW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8" Type="http://customschemas.google.com/relationships/presentationmetadata" Target="meta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Hi welcome to the final presentation for data science programming. My name is aaron &amp; my partner is clair.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an additional </a:t>
            </a:r>
            <a:r>
              <a:rPr lang="en"/>
              <a:t>validation</a:t>
            </a:r>
            <a:r>
              <a:rPr lang="en"/>
              <a:t> step, to see if the ratio of “yes” to “no” of the deposit </a:t>
            </a:r>
            <a:r>
              <a:rPr lang="en"/>
              <a:t>variable</a:t>
            </a:r>
            <a:r>
              <a:rPr lang="en"/>
              <a:t> in the full cleaned dataset had an impact on the model’s </a:t>
            </a:r>
            <a:r>
              <a:rPr lang="en"/>
              <a:t>predictability</a:t>
            </a:r>
            <a:r>
              <a:rPr lang="en"/>
              <a:t>, we created a subset to increase the ratio of “yes” values from ~12% to 40%. In the end, performance was actually lower as seen by accuracy and AUC decreases relative to model 7.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Our analyses had both </a:t>
            </a:r>
            <a:r>
              <a:rPr lang="en"/>
              <a:t>strengths</a:t>
            </a:r>
            <a:r>
              <a:rPr lang="en"/>
              <a:t> and limitations. </a:t>
            </a:r>
            <a:r>
              <a:rPr lang="en"/>
              <a:t>Strengths</a:t>
            </a:r>
            <a:r>
              <a:rPr lang="en"/>
              <a:t> </a:t>
            </a:r>
            <a:r>
              <a:rPr lang="en"/>
              <a:t>include</a:t>
            </a:r>
            <a:r>
              <a:rPr lang="en"/>
              <a:t> having a large dataset to train our models, all well as integration of both Python and R applications to leverage their individuals </a:t>
            </a:r>
            <a:r>
              <a:rPr lang="en"/>
              <a:t>strengths</a:t>
            </a:r>
            <a:r>
              <a:rPr lang="en"/>
              <a:t>, such as efficient data processing in Python and robust statistical analysis in 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Limitations included the </a:t>
            </a:r>
            <a:r>
              <a:rPr lang="en"/>
              <a:t>makeup</a:t>
            </a:r>
            <a:r>
              <a:rPr lang="en"/>
              <a:t> of the data itself, including ratios of categorical values within variables (as described for model 7b), as well as a large number of categorical variables that had to be discretized resulting in more than 70 features to choose from to develop the best model.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058af840d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058af840d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so much for </a:t>
            </a:r>
            <a:r>
              <a:rPr lang="en"/>
              <a:t>watching</a:t>
            </a:r>
            <a:r>
              <a:rPr lang="en"/>
              <a:t> our presentation for ADS500B, data science programming.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58af840dc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1058af840d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lang="en"/>
              <a:t>began</a:t>
            </a:r>
            <a:r>
              <a:rPr lang="en"/>
              <a:t> our analysis of the bank marketing dataset by loading the csv file into a Python pandas dataframe. We then displayed the dataframe with all features and a sample of records, followed by a presentation of descriptive statistics for the numerical variables.</a:t>
            </a:r>
            <a:endParaRPr/>
          </a:p>
        </p:txBody>
      </p:sp>
      <p:sp>
        <p:nvSpPr>
          <p:cNvPr id="281" name="Google Shape;281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On the left we have Python data types of the variables and on the right we have a tally of all variables and their null value count, to be used as a reference for further processing and cleaning.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58af840d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58af840d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then visualized numerical </a:t>
            </a:r>
            <a:r>
              <a:rPr lang="en"/>
              <a:t>variables</a:t>
            </a:r>
            <a:r>
              <a:rPr lang="en"/>
              <a:t> in full dataset using boxplots, which provide displays of the IQR (including median), as well as variance and outliers.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plots have outliers and are skewed right to various degrees. For age, there is a sizable variance within the IQR, whereas for balance the data is much more condensed about the mean.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part of the actual cleaning, we filled in missing data based on </a:t>
            </a:r>
            <a:r>
              <a:rPr lang="en"/>
              <a:t>aggregation</a:t>
            </a:r>
            <a:r>
              <a:rPr lang="en"/>
              <a:t> and mean substitution. Some columns not needed for analysis were removed. New features were added, including “previous_contact” which is imputed from pdays = -1 (or no previous contact). Categorical variables also needed to be discretized by creating dummy variables. An example of a boxplot in the final dataset is the one for age on the right.</a:t>
            </a:r>
            <a:endParaRPr/>
          </a:p>
        </p:txBody>
      </p:sp>
      <p:sp>
        <p:nvSpPr>
          <p:cNvPr id="310" name="Google Shape;310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includes a snippet of code. On the top is function defined to </a:t>
            </a:r>
            <a:r>
              <a:rPr lang="en"/>
              <a:t>aggregate</a:t>
            </a:r>
            <a:r>
              <a:rPr lang="en"/>
              <a:t> and fill in missing data for a numerical variable. Below is the execution of the </a:t>
            </a:r>
            <a:r>
              <a:rPr lang="en"/>
              <a:t>function, as well as the additional code steps to perform additional cleaning and transformations steps.</a:t>
            </a:r>
            <a:endParaRPr/>
          </a:p>
        </p:txBody>
      </p:sp>
      <p:sp>
        <p:nvSpPr>
          <p:cNvPr id="317" name="Google Shape;317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58af840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58af840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processing, a final review was done to look at the </a:t>
            </a:r>
            <a:r>
              <a:rPr lang="en"/>
              <a:t>updated</a:t>
            </a:r>
            <a:r>
              <a:rPr lang="en"/>
              <a:t> descriptive statistics. Also a </a:t>
            </a:r>
            <a:r>
              <a:rPr lang="en"/>
              <a:t>correlation</a:t>
            </a:r>
            <a:r>
              <a:rPr lang="en"/>
              <a:t> matrix was generated, whereby you can see the greatest correlation is only .1 between </a:t>
            </a:r>
            <a:r>
              <a:rPr lang="en"/>
              <a:t>campaign</a:t>
            </a:r>
            <a:r>
              <a:rPr lang="en"/>
              <a:t> and day.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58af840d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058af840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7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17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17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7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7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17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7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17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17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7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7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7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17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17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7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7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7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17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17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7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17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17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7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7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17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17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1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17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7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7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7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7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7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6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26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2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6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2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6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26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2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26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2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6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26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6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6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6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26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26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6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6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6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26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26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6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26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26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6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6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6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6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26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26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6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6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26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26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6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6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26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26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6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26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26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6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6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6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26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26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6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6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6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26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6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6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6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6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26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26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6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6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26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6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6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6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26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6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26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26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6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6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6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6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26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26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26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26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6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26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26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26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6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6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26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26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6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6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6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26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6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6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26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26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6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26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26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9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19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19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9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19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19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9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9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19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1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9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9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9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19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19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19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9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9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19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9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9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19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9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9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9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9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19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9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9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9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1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2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2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3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14" name="Google Shape;114;p23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15" name="Google Shape;115;p2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3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23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23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23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23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2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4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24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5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2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earchengineland.com/heres-how-i-used-python-to-build-a-regression-model-using-an-e-commerce-dataset-326493" TargetMode="External"/><Relationship Id="rId4" Type="http://schemas.openxmlformats.org/officeDocument/2006/relationships/hyperlink" Target="https://realpython.com/linear-regression-in-python/" TargetMode="External"/><Relationship Id="rId5" Type="http://schemas.openxmlformats.org/officeDocument/2006/relationships/hyperlink" Target="https://realpython.com/logistic-regression-python/" TargetMode="External"/><Relationship Id="rId6" Type="http://schemas.openxmlformats.org/officeDocument/2006/relationships/hyperlink" Target="https://stackoverflow.com/questions/15222754/groupby-pandas-dataframe-and-select-most-common-value" TargetMode="External"/><Relationship Id="rId7" Type="http://schemas.openxmlformats.org/officeDocument/2006/relationships/hyperlink" Target="https://stats.idre.ucla.edu/sas/modules/sas-learning-moduleintroduction-to-the-features-of-sas/" TargetMode="External"/><Relationship Id="rId8" Type="http://schemas.openxmlformats.org/officeDocument/2006/relationships/hyperlink" Target="https://stats.idre.ucla.edu/sas/modules/sas-learning-moduleintroduction-to-the-features-of-sas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ADS 500B-02-FA21 Final Project: Bank Marketing </a:t>
            </a:r>
            <a:endParaRPr/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Aaron Carr &amp; Claire Phibbs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Model 4: Deposit~age+72 other predictor variables (Full Model)</a:t>
            </a:r>
            <a:endParaRPr/>
          </a:p>
        </p:txBody>
      </p:sp>
      <p:pic>
        <p:nvPicPr>
          <p:cNvPr id="356" name="Google Shape;3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9900" y="2161200"/>
            <a:ext cx="3163649" cy="28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9"/>
          <p:cNvSpPr txBox="1"/>
          <p:nvPr/>
        </p:nvSpPr>
        <p:spPr>
          <a:xfrm>
            <a:off x="728150" y="1537550"/>
            <a:ext cx="42837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List of Perfectly Linearly Dependent Variables: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Job_housemaid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Marital_divorced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Education_unknown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Default_no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Housing_no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Loan_yes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Day_31 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Month_sep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These variables did not output any coefficients due to their “perfect” linear dependence. They have been removed in the next model.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*Models Predictive Ability→ moderate due to high number of predictors but not accounting for linear dependence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p9"/>
          <p:cNvSpPr txBox="1"/>
          <p:nvPr/>
        </p:nvSpPr>
        <p:spPr>
          <a:xfrm>
            <a:off x="5942625" y="1679425"/>
            <a:ext cx="16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Accuracy=0.8815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9"/>
          <p:cNvSpPr txBox="1"/>
          <p:nvPr/>
        </p:nvSpPr>
        <p:spPr>
          <a:xfrm>
            <a:off x="7405400" y="1279225"/>
            <a:ext cx="13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AUC=0.7458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60" name="Google Shape;360;p9"/>
          <p:cNvCxnSpPr>
            <a:stCxn id="359" idx="2"/>
          </p:cNvCxnSpPr>
          <p:nvPr/>
        </p:nvCxnSpPr>
        <p:spPr>
          <a:xfrm flipH="1">
            <a:off x="7924550" y="1679425"/>
            <a:ext cx="150900" cy="892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Model 5: Deposit~age+64 other predictor variables (Trimmed Model)</a:t>
            </a:r>
            <a:endParaRPr/>
          </a:p>
        </p:txBody>
      </p:sp>
      <p:pic>
        <p:nvPicPr>
          <p:cNvPr id="366" name="Google Shape;3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0125" y="1804500"/>
            <a:ext cx="3627037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0"/>
          <p:cNvSpPr txBox="1"/>
          <p:nvPr/>
        </p:nvSpPr>
        <p:spPr>
          <a:xfrm>
            <a:off x="782375" y="1758400"/>
            <a:ext cx="3789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VIFs calculated to check linear dependence of predictors → many predictors with VIF&gt;2.5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*Models Predictive Ability→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relatively weak</a:t>
            </a: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due to the larger number of predictors used but some of them still exhibiting high degree of linear dependence.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8" name="Google Shape;368;p10"/>
          <p:cNvSpPr txBox="1"/>
          <p:nvPr/>
        </p:nvSpPr>
        <p:spPr>
          <a:xfrm>
            <a:off x="5778675" y="1358200"/>
            <a:ext cx="16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Accuracy=0.8815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9" name="Google Shape;369;p10"/>
          <p:cNvSpPr txBox="1"/>
          <p:nvPr/>
        </p:nvSpPr>
        <p:spPr>
          <a:xfrm>
            <a:off x="7599050" y="1099975"/>
            <a:ext cx="14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AUC=0.5458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70" name="Google Shape;370;p10"/>
          <p:cNvCxnSpPr/>
          <p:nvPr/>
        </p:nvCxnSpPr>
        <p:spPr>
          <a:xfrm flipH="1">
            <a:off x="7637775" y="1433075"/>
            <a:ext cx="519000" cy="9684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2"/>
          <p:cNvSpPr txBox="1"/>
          <p:nvPr>
            <p:ph type="title"/>
          </p:nvPr>
        </p:nvSpPr>
        <p:spPr>
          <a:xfrm>
            <a:off x="1227600" y="149400"/>
            <a:ext cx="7788900" cy="17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Model 7: Deposit~age+balance+campaign+previous_contact+job_entrepreneur+housing_yes+loan_no+month_dec+month_mar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376" name="Google Shape;3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650" y="1904150"/>
            <a:ext cx="3728449" cy="255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8662" y="2163875"/>
            <a:ext cx="3111563" cy="2842724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2"/>
          <p:cNvSpPr txBox="1"/>
          <p:nvPr/>
        </p:nvSpPr>
        <p:spPr>
          <a:xfrm>
            <a:off x="5840650" y="1763675"/>
            <a:ext cx="16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Accuracy=0.8805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9" name="Google Shape;379;p12"/>
          <p:cNvSpPr txBox="1"/>
          <p:nvPr/>
        </p:nvSpPr>
        <p:spPr>
          <a:xfrm>
            <a:off x="7451950" y="1595775"/>
            <a:ext cx="14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AUC=0.7150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80" name="Google Shape;380;p12"/>
          <p:cNvCxnSpPr/>
          <p:nvPr/>
        </p:nvCxnSpPr>
        <p:spPr>
          <a:xfrm flipH="1">
            <a:off x="7676550" y="1918525"/>
            <a:ext cx="209100" cy="715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1" name="Google Shape;381;p12"/>
          <p:cNvSpPr txBox="1"/>
          <p:nvPr/>
        </p:nvSpPr>
        <p:spPr>
          <a:xfrm>
            <a:off x="281883" y="4538366"/>
            <a:ext cx="4771381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*Models Predictive Ability→ moderate due to predictors used &amp; significance of predictors</a:t>
            </a:r>
            <a:endParaRPr b="0" i="0" sz="12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Model 7b: Final Model on Subset Where “yes” ~40% of the Sample</a:t>
            </a:r>
            <a:endParaRPr/>
          </a:p>
        </p:txBody>
      </p:sp>
      <p:pic>
        <p:nvPicPr>
          <p:cNvPr id="387" name="Google Shape;3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300" y="1665050"/>
            <a:ext cx="3759451" cy="25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0126" y="1711550"/>
            <a:ext cx="3512281" cy="3240827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13"/>
          <p:cNvSpPr txBox="1"/>
          <p:nvPr/>
        </p:nvSpPr>
        <p:spPr>
          <a:xfrm>
            <a:off x="5515325" y="1311350"/>
            <a:ext cx="16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Accuracy=0.6814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0" name="Google Shape;390;p13"/>
          <p:cNvSpPr txBox="1"/>
          <p:nvPr/>
        </p:nvSpPr>
        <p:spPr>
          <a:xfrm>
            <a:off x="7281475" y="1092250"/>
            <a:ext cx="13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AUC=0.6935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91" name="Google Shape;391;p13"/>
          <p:cNvCxnSpPr/>
          <p:nvPr/>
        </p:nvCxnSpPr>
        <p:spPr>
          <a:xfrm flipH="1">
            <a:off x="7591475" y="1495025"/>
            <a:ext cx="193500" cy="7824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2" name="Google Shape;392;p13"/>
          <p:cNvSpPr txBox="1"/>
          <p:nvPr/>
        </p:nvSpPr>
        <p:spPr>
          <a:xfrm>
            <a:off x="54225" y="4306900"/>
            <a:ext cx="539130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*Models Predictive Ability→ Similar to model 7, but the AUC and accuracy actually decreased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Concluding Thoughts</a:t>
            </a:r>
            <a:endParaRPr/>
          </a:p>
        </p:txBody>
      </p:sp>
      <p:sp>
        <p:nvSpPr>
          <p:cNvPr id="398" name="Google Shape;398;p15"/>
          <p:cNvSpPr txBox="1"/>
          <p:nvPr>
            <p:ph idx="1" type="body"/>
          </p:nvPr>
        </p:nvSpPr>
        <p:spPr>
          <a:xfrm>
            <a:off x="1061700" y="1662625"/>
            <a:ext cx="7272600" cy="2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Based on full EDA and logistic regression, trimmed Model 7 predicts deposit status the best compared to the other models provided.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Study strengths included a large dataset and integration of Python &amp; R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Limitations due to data make up, e.g., ratios of values &amp; large number of categorical variables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58af840dc_0_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04" name="Google Shape;404;g1058af840dc_0_35"/>
          <p:cNvSpPr txBox="1"/>
          <p:nvPr>
            <p:ph idx="1" type="body"/>
          </p:nvPr>
        </p:nvSpPr>
        <p:spPr>
          <a:xfrm>
            <a:off x="1012300" y="1423950"/>
            <a:ext cx="7322100" cy="31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Coban, H. (2019). Here's how I used Python to build a regression model using an e-commerce dataset.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https://searchengineland.com/heres-how-i-used-python-to-build-a-regression-model-using-an-e-commerce-dataset-326493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Devore, J. L. (2016). </a:t>
            </a:r>
            <a:r>
              <a:rPr i="1" lang="en"/>
              <a:t>Probability and statistics</a:t>
            </a:r>
            <a:r>
              <a:rPr lang="en"/>
              <a:t>. (9th ed.). Cengage Learning.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Mukala, M. M. (2012). A guide to appropriate use of correlation coefficient in </a:t>
            </a:r>
            <a:r>
              <a:rPr lang="en"/>
              <a:t>medical</a:t>
            </a:r>
            <a:r>
              <a:rPr lang="en"/>
              <a:t> research. Malawi Medical Journal, </a:t>
            </a:r>
            <a:r>
              <a:rPr i="1" lang="en"/>
              <a:t>24</a:t>
            </a:r>
            <a:r>
              <a:rPr lang="en"/>
              <a:t>(3), 69-71.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Real Python. (n.d.). Linear regression in python.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https://realpython.com/linear-regression-in-python/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Real Python. (n.d.). Logistic regression in python.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https://realpython.com/logistic-regression-python/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Shah, C. (2020). </a:t>
            </a:r>
            <a:r>
              <a:rPr i="1" lang="en"/>
              <a:t>A hands-on introduction to data science</a:t>
            </a:r>
            <a:r>
              <a:rPr lang="en"/>
              <a:t>. Cambridge University Press.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Stack Overflow. (n.d.). GroupBy pandas dataFrame and select most common value.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https://stackoverflow.com/questions/15222754/groupby-pandas-dataframe-and-select-most-common-value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UCLA: Statistical Consulting Group. Introduction to SAS. </a:t>
            </a:r>
            <a:r>
              <a:rPr lang="en" u="sng">
                <a:solidFill>
                  <a:schemeClr val="hlink"/>
                </a:solidFill>
                <a:hlinkClick r:id="rId7"/>
              </a:rPr>
              <a:t>h</a:t>
            </a:r>
            <a:r>
              <a:rPr lang="en" u="sng">
                <a:solidFill>
                  <a:schemeClr val="hlink"/>
                </a:solidFill>
                <a:hlinkClick r:id="rId8"/>
              </a:rPr>
              <a:t>ttps://stats.idre.ucla.edu/sas/modules/sas-learning-moduleintroduction-to-the-features-of-sas/</a:t>
            </a:r>
            <a:r>
              <a:rPr lang="en"/>
              <a:t> (accessed December 12, 2021).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58af840dc_0_3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ADS 500B-02-FA21 Final Project: Bank Marketing </a:t>
            </a:r>
            <a:endParaRPr/>
          </a:p>
        </p:txBody>
      </p:sp>
      <p:sp>
        <p:nvSpPr>
          <p:cNvPr id="410" name="Google Shape;410;g1058af840dc_0_3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Aaron Carr &amp; Claire Phibbs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Initial Review of Data &amp; Measures</a:t>
            </a:r>
            <a:endParaRPr/>
          </a:p>
        </p:txBody>
      </p:sp>
      <p:sp>
        <p:nvSpPr>
          <p:cNvPr id="284" name="Google Shape;284;p2"/>
          <p:cNvSpPr txBox="1"/>
          <p:nvPr>
            <p:ph idx="1" type="body"/>
          </p:nvPr>
        </p:nvSpPr>
        <p:spPr>
          <a:xfrm>
            <a:off x="423050" y="1310700"/>
            <a:ext cx="51573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6702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915"/>
              <a:buChar char="●"/>
            </a:pPr>
            <a:r>
              <a:rPr lang="en" sz="914"/>
              <a:t>Data loaded into Python pandas dataframe from csv file</a:t>
            </a:r>
            <a:endParaRPr sz="914"/>
          </a:p>
          <a:p>
            <a:pPr indent="-286702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915"/>
              <a:buChar char="●"/>
            </a:pPr>
            <a:r>
              <a:rPr lang="en" sz="914"/>
              <a:t>Display dataframe to visually explore data (Fig. 1)</a:t>
            </a:r>
            <a:endParaRPr sz="914"/>
          </a:p>
          <a:p>
            <a:pPr indent="-286702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915"/>
              <a:buChar char="●"/>
            </a:pPr>
            <a:r>
              <a:rPr lang="en" sz="914"/>
              <a:t>Descriptive stats (Fig. 2)</a:t>
            </a:r>
            <a:endParaRPr sz="914"/>
          </a:p>
        </p:txBody>
      </p:sp>
      <p:pic>
        <p:nvPicPr>
          <p:cNvPr id="285" name="Google Shape;28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800" y="1346300"/>
            <a:ext cx="3529225" cy="235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"/>
          <p:cNvSpPr txBox="1"/>
          <p:nvPr/>
        </p:nvSpPr>
        <p:spPr>
          <a:xfrm>
            <a:off x="5792900" y="1130300"/>
            <a:ext cx="151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Figure 1. Dataframe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7" name="Google Shape;28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900" y="2313850"/>
            <a:ext cx="4391026" cy="17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"/>
          <p:cNvSpPr txBox="1"/>
          <p:nvPr>
            <p:ph idx="1" type="body"/>
          </p:nvPr>
        </p:nvSpPr>
        <p:spPr>
          <a:xfrm>
            <a:off x="445600" y="4277800"/>
            <a:ext cx="61323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6226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908"/>
              <a:buChar char="●"/>
            </a:pPr>
            <a:r>
              <a:rPr lang="en" sz="907"/>
              <a:t>Review missing data and data types (next slide)</a:t>
            </a:r>
            <a:endParaRPr sz="907"/>
          </a:p>
          <a:p>
            <a:pPr indent="-22860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008"/>
              <a:buNone/>
            </a:pPr>
            <a:r>
              <a:t/>
            </a:r>
            <a:endParaRPr sz="907"/>
          </a:p>
        </p:txBody>
      </p:sp>
      <p:sp>
        <p:nvSpPr>
          <p:cNvPr id="289" name="Google Shape;289;p2"/>
          <p:cNvSpPr txBox="1"/>
          <p:nvPr/>
        </p:nvSpPr>
        <p:spPr>
          <a:xfrm>
            <a:off x="923250" y="2051350"/>
            <a:ext cx="206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Figure 2. Descriptive Statistics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"/>
          <p:cNvSpPr txBox="1"/>
          <p:nvPr>
            <p:ph type="title"/>
          </p:nvPr>
        </p:nvSpPr>
        <p:spPr>
          <a:xfrm>
            <a:off x="1303800" y="3699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Bank Marketing Dataset Characteristics</a:t>
            </a:r>
            <a:endParaRPr/>
          </a:p>
        </p:txBody>
      </p:sp>
      <p:pic>
        <p:nvPicPr>
          <p:cNvPr id="295" name="Google Shape;2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300" y="1240825"/>
            <a:ext cx="1807525" cy="34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3350" y="1181650"/>
            <a:ext cx="1724400" cy="33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"/>
          <p:cNvSpPr txBox="1"/>
          <p:nvPr/>
        </p:nvSpPr>
        <p:spPr>
          <a:xfrm>
            <a:off x="294725" y="2229325"/>
            <a:ext cx="15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Variable Types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8" name="Google Shape;298;p3"/>
          <p:cNvCxnSpPr/>
          <p:nvPr/>
        </p:nvCxnSpPr>
        <p:spPr>
          <a:xfrm flipH="1">
            <a:off x="1344525" y="1715450"/>
            <a:ext cx="552300" cy="5907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9" name="Google Shape;299;p3"/>
          <p:cNvSpPr txBox="1"/>
          <p:nvPr/>
        </p:nvSpPr>
        <p:spPr>
          <a:xfrm>
            <a:off x="4002150" y="2743200"/>
            <a:ext cx="163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Null Value Count by Variable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0" name="Google Shape;300;p3"/>
          <p:cNvCxnSpPr/>
          <p:nvPr/>
        </p:nvCxnSpPr>
        <p:spPr>
          <a:xfrm flipH="1">
            <a:off x="5033550" y="2115975"/>
            <a:ext cx="672000" cy="6741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58af840dc_0_3"/>
          <p:cNvSpPr txBox="1"/>
          <p:nvPr>
            <p:ph type="title"/>
          </p:nvPr>
        </p:nvSpPr>
        <p:spPr>
          <a:xfrm>
            <a:off x="1303800" y="598575"/>
            <a:ext cx="26529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Visualizations</a:t>
            </a:r>
            <a:endParaRPr/>
          </a:p>
        </p:txBody>
      </p:sp>
      <p:sp>
        <p:nvSpPr>
          <p:cNvPr id="306" name="Google Shape;306;g1058af840dc_0_3"/>
          <p:cNvSpPr txBox="1"/>
          <p:nvPr>
            <p:ph idx="1" type="body"/>
          </p:nvPr>
        </p:nvSpPr>
        <p:spPr>
          <a:xfrm>
            <a:off x="741975" y="1904325"/>
            <a:ext cx="3504000" cy="22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Review </a:t>
            </a:r>
            <a:r>
              <a:rPr lang="en"/>
              <a:t>Boxplots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Plot all numerical vars together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Check variance, IQR, and outliers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g1058af840dc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425" y="142200"/>
            <a:ext cx="5004024" cy="484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Cleaning &amp; Transforming Data</a:t>
            </a:r>
            <a:endParaRPr/>
          </a:p>
        </p:txBody>
      </p:sp>
      <p:sp>
        <p:nvSpPr>
          <p:cNvPr id="313" name="Google Shape;313;p4"/>
          <p:cNvSpPr txBox="1"/>
          <p:nvPr>
            <p:ph idx="1" type="body"/>
          </p:nvPr>
        </p:nvSpPr>
        <p:spPr>
          <a:xfrm>
            <a:off x="700750" y="1597875"/>
            <a:ext cx="43191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Fill in missing data using appropriate methods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E.g., null ‘age’ values filled in using mean substitution by grouped aggregation on marital status &amp; education level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Eliminate columns not needed for analysis (e.g., ‘contact’)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new features to simplify analysis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New feature ‘previous_contact’ (yes/no) based on ‘pdays’ = -1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Discretize categorical variables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 dummy variables, otherwise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Transform ambiguous values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E.g., change “unknown” for education based on mode value of group aggregates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 boxplot &amp; data reviews</a:t>
            </a:r>
            <a:endParaRPr/>
          </a:p>
        </p:txBody>
      </p:sp>
      <p:pic>
        <p:nvPicPr>
          <p:cNvPr id="314" name="Google Shape;31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976" y="1391100"/>
            <a:ext cx="3859575" cy="32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"/>
          <p:cNvSpPr txBox="1"/>
          <p:nvPr>
            <p:ph type="title"/>
          </p:nvPr>
        </p:nvSpPr>
        <p:spPr>
          <a:xfrm>
            <a:off x="1227600" y="-110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Code Example: Define Fx &amp; Run Transx</a:t>
            </a:r>
            <a:endParaRPr/>
          </a:p>
        </p:txBody>
      </p:sp>
      <p:pic>
        <p:nvPicPr>
          <p:cNvPr id="320" name="Google Shape;32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375" y="580150"/>
            <a:ext cx="3969101" cy="431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58af840dc_0_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Post-processing Review</a:t>
            </a:r>
            <a:endParaRPr/>
          </a:p>
        </p:txBody>
      </p:sp>
      <p:sp>
        <p:nvSpPr>
          <p:cNvPr id="326" name="Google Shape;326;g1058af840dc_0_15"/>
          <p:cNvSpPr txBox="1"/>
          <p:nvPr>
            <p:ph idx="1" type="body"/>
          </p:nvPr>
        </p:nvSpPr>
        <p:spPr>
          <a:xfrm>
            <a:off x="611425" y="1544925"/>
            <a:ext cx="3765600" cy="10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cleaning and trimming the data perform </a:t>
            </a:r>
            <a:r>
              <a:rPr lang="en"/>
              <a:t>additional</a:t>
            </a:r>
            <a:r>
              <a:rPr lang="en"/>
              <a:t> reviews</a:t>
            </a:r>
            <a:endParaRPr/>
          </a:p>
        </p:txBody>
      </p:sp>
      <p:pic>
        <p:nvPicPr>
          <p:cNvPr id="327" name="Google Shape;327;g1058af840dc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00" y="2993800"/>
            <a:ext cx="4141825" cy="14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1058af840dc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621" y="1259496"/>
            <a:ext cx="4314525" cy="18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1058af840dc_0_15"/>
          <p:cNvSpPr txBox="1"/>
          <p:nvPr/>
        </p:nvSpPr>
        <p:spPr>
          <a:xfrm>
            <a:off x="4554300" y="1027225"/>
            <a:ext cx="206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Figure 3. Descriptive Statistics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g1058af840dc_0_15"/>
          <p:cNvSpPr txBox="1"/>
          <p:nvPr/>
        </p:nvSpPr>
        <p:spPr>
          <a:xfrm>
            <a:off x="330100" y="2686000"/>
            <a:ext cx="206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Figure 4. Correlation Matrix</a:t>
            </a:r>
            <a:endParaRPr b="1" sz="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58af840dc_0_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Formulas for Logistic Regression Models</a:t>
            </a:r>
            <a:endParaRPr/>
          </a:p>
        </p:txBody>
      </p:sp>
      <p:pic>
        <p:nvPicPr>
          <p:cNvPr id="336" name="Google Shape;336;g1058af840dc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98300"/>
            <a:ext cx="5278025" cy="11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1058af840dc_0_24"/>
          <p:cNvSpPr txBox="1"/>
          <p:nvPr/>
        </p:nvSpPr>
        <p:spPr>
          <a:xfrm>
            <a:off x="1303800" y="4365150"/>
            <a:ext cx="596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ROC: True Positive Rate ~ False Positive Rate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Practical Guide to Logistic Regression Analysis in R - HackerEarth Blog" id="338" name="Google Shape;338;g1058af840dc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8600" y="3187425"/>
            <a:ext cx="4286251" cy="812602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1058af840dc_0_24"/>
          <p:cNvSpPr txBox="1"/>
          <p:nvPr/>
        </p:nvSpPr>
        <p:spPr>
          <a:xfrm>
            <a:off x="1600900" y="2797975"/>
            <a:ext cx="209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Logit Function: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 1: Deposit~previous_contact</a:t>
            </a:r>
            <a:endParaRPr/>
          </a:p>
        </p:txBody>
      </p:sp>
      <p:pic>
        <p:nvPicPr>
          <p:cNvPr id="345" name="Google Shape;3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8350" y="1696425"/>
            <a:ext cx="3463499" cy="33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6"/>
          <p:cNvSpPr txBox="1"/>
          <p:nvPr/>
        </p:nvSpPr>
        <p:spPr>
          <a:xfrm>
            <a:off x="7583575" y="1197675"/>
            <a:ext cx="1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AUC=0.6131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47" name="Google Shape;347;p6"/>
          <p:cNvCxnSpPr/>
          <p:nvPr/>
        </p:nvCxnSpPr>
        <p:spPr>
          <a:xfrm>
            <a:off x="7932150" y="1557000"/>
            <a:ext cx="69900" cy="9297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8" name="Google Shape;348;p6"/>
          <p:cNvSpPr txBox="1"/>
          <p:nvPr/>
        </p:nvSpPr>
        <p:spPr>
          <a:xfrm>
            <a:off x="5902675" y="1456300"/>
            <a:ext cx="16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Accuracy=0.8786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6"/>
          <p:cNvSpPr txBox="1"/>
          <p:nvPr/>
        </p:nvSpPr>
        <p:spPr>
          <a:xfrm>
            <a:off x="542250" y="3826650"/>
            <a:ext cx="48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*Models Predictive Ability→ weak due to only (1) predictor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0" name="Google Shape;350;p6"/>
          <p:cNvPicPr preferRelativeResize="0"/>
          <p:nvPr/>
        </p:nvPicPr>
        <p:blipFill rotWithShape="1">
          <a:blip r:embed="rId4">
            <a:alphaModFix/>
          </a:blip>
          <a:srcRect b="-10643" l="0" r="2399" t="0"/>
          <a:stretch/>
        </p:blipFill>
        <p:spPr>
          <a:xfrm>
            <a:off x="811850" y="1597875"/>
            <a:ext cx="4549951" cy="204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