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3" r:id="rId1"/>
    <p:sldMasterId id="2147483796" r:id="rId2"/>
    <p:sldMasterId id="2147483820" r:id="rId3"/>
  </p:sldMasterIdLst>
  <p:notesMasterIdLst>
    <p:notesMasterId r:id="rId15"/>
  </p:notesMasterIdLst>
  <p:handoutMasterIdLst>
    <p:handoutMasterId r:id="rId16"/>
  </p:handoutMasterIdLst>
  <p:sldIdLst>
    <p:sldId id="683" r:id="rId4"/>
    <p:sldId id="714" r:id="rId5"/>
    <p:sldId id="323" r:id="rId6"/>
    <p:sldId id="324" r:id="rId7"/>
    <p:sldId id="720" r:id="rId8"/>
    <p:sldId id="715" r:id="rId9"/>
    <p:sldId id="716" r:id="rId10"/>
    <p:sldId id="717" r:id="rId11"/>
    <p:sldId id="718" r:id="rId12"/>
    <p:sldId id="719" r:id="rId13"/>
    <p:sldId id="7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462"/>
    <a:srgbClr val="F7A81B"/>
    <a:srgbClr val="00A6B7"/>
    <a:srgbClr val="97D6EC"/>
    <a:srgbClr val="0F5257"/>
    <a:srgbClr val="D7E35A"/>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698"/>
  </p:normalViewPr>
  <p:slideViewPr>
    <p:cSldViewPr snapToGrid="0" snapToObjects="1">
      <p:cViewPr varScale="1">
        <p:scale>
          <a:sx n="87" d="100"/>
          <a:sy n="87" d="100"/>
        </p:scale>
        <p:origin x="370" y="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7/25/2017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7/25/2017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ternal Cover 2">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Agenda">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4"/>
            <a:ext cx="6770430" cy="3332997"/>
          </a:xfrm>
        </p:spPr>
        <p:txBody>
          <a:bodyPr/>
          <a:lstStyle>
            <a:lvl1pPr marL="0" indent="0">
              <a:lnSpc>
                <a:spcPts val="2000"/>
              </a:lnSpc>
              <a:buNone/>
              <a:defRPr sz="1600" i="0" cap="all" spc="100" baseline="0">
                <a:latin typeface="Calibri" charset="0"/>
                <a:ea typeface="Calibri" charset="0"/>
                <a:cs typeface="Calibri" charset="0"/>
              </a:defRPr>
            </a:lvl1pPr>
          </a:lstStyle>
          <a:p>
            <a:pPr lvl="0"/>
            <a:r>
              <a:rPr lang="en-US"/>
              <a:t>Edit Master text styles</a:t>
            </a:r>
          </a:p>
        </p:txBody>
      </p:sp>
      <p:sp>
        <p:nvSpPr>
          <p:cNvPr id="7" name="Title 6"/>
          <p:cNvSpPr>
            <a:spLocks noGrp="1"/>
          </p:cNvSpPr>
          <p:nvPr>
            <p:ph type="title" hasCustomPrompt="1"/>
          </p:nvPr>
        </p:nvSpPr>
        <p:spPr/>
        <p:txBody>
          <a:bodyPr/>
          <a:lstStyle/>
          <a:p>
            <a:r>
              <a:rPr lang="en-US" dirty="0"/>
              <a:t>Agenda</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8C420AB0-6BE1-DF48-9CC3-9AA23842A748}" type="datetime1">
              <a:rPr lang="en-US" smtClean="0"/>
              <a:t>7/25/2017</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TOC">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407444"/>
            <a:ext cx="6770430" cy="3332997"/>
          </a:xfrm>
        </p:spPr>
        <p:txBody>
          <a:bodyPr/>
          <a:lstStyle>
            <a:lvl1pPr marL="0" indent="0">
              <a:lnSpc>
                <a:spcPts val="2000"/>
              </a:lnSpc>
              <a:spcBef>
                <a:spcPts val="600"/>
              </a:spcBef>
              <a:spcAft>
                <a:spcPts val="1200"/>
              </a:spcAft>
              <a:buNone/>
              <a:defRPr sz="1600" i="1" cap="none" spc="0" baseline="0">
                <a:latin typeface="Georgia" charset="0"/>
                <a:ea typeface="Georgia" charset="0"/>
                <a:cs typeface="Georgia" charset="0"/>
              </a:defRPr>
            </a:lvl1pPr>
            <a:lvl2pPr marL="571500" indent="0">
              <a:lnSpc>
                <a:spcPts val="2000"/>
              </a:lnSpc>
              <a:spcBef>
                <a:spcPts val="0"/>
              </a:spcBef>
              <a:spcAft>
                <a:spcPts val="600"/>
              </a:spcAft>
              <a:buNone/>
              <a:tabLst/>
              <a:defRPr cap="all" spc="100" baseline="0">
                <a:solidFill>
                  <a:schemeClr val="tx1"/>
                </a:solidFill>
                <a:latin typeface="Calibri" charset="0"/>
                <a:ea typeface="Calibri" charset="0"/>
                <a:cs typeface="Calibri" charset="0"/>
              </a:defRPr>
            </a:lvl2pPr>
          </a:lstStyle>
          <a:p>
            <a:pPr lvl="0"/>
            <a:r>
              <a:rPr lang="en-US" dirty="0"/>
              <a:t>Section goes here</a:t>
            </a:r>
          </a:p>
          <a:p>
            <a:pPr lvl="1"/>
            <a:r>
              <a:rPr lang="en-US" dirty="0"/>
              <a:t>Mini topic goes here</a:t>
            </a:r>
          </a:p>
        </p:txBody>
      </p:sp>
      <p:sp>
        <p:nvSpPr>
          <p:cNvPr id="7" name="Title 6"/>
          <p:cNvSpPr>
            <a:spLocks noGrp="1"/>
          </p:cNvSpPr>
          <p:nvPr>
            <p:ph type="title" hasCustomPrompt="1"/>
          </p:nvPr>
        </p:nvSpPr>
        <p:spPr/>
        <p:txBody>
          <a:bodyPr/>
          <a:lstStyle>
            <a:lvl1pPr>
              <a:defRPr/>
            </a:lvl1pPr>
          </a:lstStyle>
          <a:p>
            <a:r>
              <a:rPr lang="en-US" dirty="0"/>
              <a:t>Table of contents</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F8F3143-2C57-2A4F-ABCE-077E1B6FAF98}" type="datetime1">
              <a:rPr lang="en-US" smtClean="0"/>
              <a:t>7/25/2017</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Closing">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Thank you</a:t>
            </a:r>
          </a:p>
        </p:txBody>
      </p:sp>
      <p:sp>
        <p:nvSpPr>
          <p:cNvPr id="8" name="Text Placeholder 9"/>
          <p:cNvSpPr>
            <a:spLocks noGrp="1"/>
          </p:cNvSpPr>
          <p:nvPr>
            <p:ph type="body" sz="quarter" idx="17" hasCustomPrompt="1"/>
          </p:nvPr>
        </p:nvSpPr>
        <p:spPr>
          <a:xfrm>
            <a:off x="4782889" y="1557119"/>
            <a:ext cx="6770680" cy="87723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defRPr>
            </a:lvl1pPr>
            <a:lvl2pPr>
              <a:defRPr spc="0"/>
            </a:lvl2pPr>
            <a:lvl3pPr>
              <a:defRPr spc="0"/>
            </a:lvl3pPr>
            <a:lvl4pPr>
              <a:defRPr spc="0"/>
            </a:lvl4pPr>
            <a:lvl5pPr>
              <a:defRPr spc="0"/>
            </a:lvl5pPr>
          </a:lstStyle>
          <a:p>
            <a:pPr lvl="0"/>
            <a:r>
              <a:rPr lang="en-US" dirty="0"/>
              <a:t>For more information about XXX, contact…</a:t>
            </a:r>
          </a:p>
          <a:p>
            <a:pPr lvl="0"/>
            <a:endParaRPr lang="en-US" dirty="0"/>
          </a:p>
        </p:txBody>
      </p:sp>
      <p:sp>
        <p:nvSpPr>
          <p:cNvPr id="9" name="Picture Placeholder 18"/>
          <p:cNvSpPr>
            <a:spLocks noGrp="1"/>
          </p:cNvSpPr>
          <p:nvPr>
            <p:ph type="pic" sz="quarter" idx="13"/>
          </p:nvPr>
        </p:nvSpPr>
        <p:spPr>
          <a:xfrm>
            <a:off x="4782890" y="2599262"/>
            <a:ext cx="1395000" cy="1332883"/>
          </a:xfrm>
        </p:spPr>
        <p:txBody>
          <a:bodyPr/>
          <a:lstStyle/>
          <a:p>
            <a:r>
              <a:rPr lang="en-US"/>
              <a:t>Click icon to add picture</a:t>
            </a:r>
          </a:p>
        </p:txBody>
      </p:sp>
      <p:sp>
        <p:nvSpPr>
          <p:cNvPr id="10" name="Text Placeholder 5"/>
          <p:cNvSpPr>
            <a:spLocks noGrp="1"/>
          </p:cNvSpPr>
          <p:nvPr>
            <p:ph type="body" sz="quarter" idx="14" hasCustomPrompt="1"/>
          </p:nvPr>
        </p:nvSpPr>
        <p:spPr>
          <a:xfrm>
            <a:off x="4782889"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1" name="Picture Placeholder 18"/>
          <p:cNvSpPr>
            <a:spLocks noGrp="1"/>
          </p:cNvSpPr>
          <p:nvPr>
            <p:ph type="pic" sz="quarter" idx="18"/>
          </p:nvPr>
        </p:nvSpPr>
        <p:spPr>
          <a:xfrm>
            <a:off x="6588499" y="2599262"/>
            <a:ext cx="1395000" cy="1332883"/>
          </a:xfrm>
        </p:spPr>
        <p:txBody>
          <a:bodyPr/>
          <a:lstStyle/>
          <a:p>
            <a:r>
              <a:rPr lang="en-US"/>
              <a:t>Click icon to add picture</a:t>
            </a:r>
          </a:p>
        </p:txBody>
      </p:sp>
      <p:sp>
        <p:nvSpPr>
          <p:cNvPr id="15" name="Picture Placeholder 18"/>
          <p:cNvSpPr>
            <a:spLocks noGrp="1"/>
          </p:cNvSpPr>
          <p:nvPr>
            <p:ph type="pic" sz="quarter" idx="19"/>
          </p:nvPr>
        </p:nvSpPr>
        <p:spPr>
          <a:xfrm>
            <a:off x="8394108" y="2599262"/>
            <a:ext cx="1395000" cy="1332883"/>
          </a:xfrm>
        </p:spPr>
        <p:txBody>
          <a:bodyPr/>
          <a:lstStyle/>
          <a:p>
            <a:r>
              <a:rPr lang="en-US"/>
              <a:t>Click icon to add picture</a:t>
            </a:r>
          </a:p>
        </p:txBody>
      </p:sp>
      <p:sp>
        <p:nvSpPr>
          <p:cNvPr id="16" name="Picture Placeholder 18"/>
          <p:cNvSpPr>
            <a:spLocks noGrp="1"/>
          </p:cNvSpPr>
          <p:nvPr>
            <p:ph type="pic" sz="quarter" idx="20"/>
          </p:nvPr>
        </p:nvSpPr>
        <p:spPr>
          <a:xfrm>
            <a:off x="10199718" y="2599262"/>
            <a:ext cx="1395000" cy="1332883"/>
          </a:xfrm>
        </p:spPr>
        <p:txBody>
          <a:bodyPr/>
          <a:lstStyle/>
          <a:p>
            <a:r>
              <a:rPr lang="en-US"/>
              <a:t>Click icon to add picture</a:t>
            </a:r>
          </a:p>
        </p:txBody>
      </p:sp>
      <p:sp>
        <p:nvSpPr>
          <p:cNvPr id="20" name="Text Placeholder 3"/>
          <p:cNvSpPr>
            <a:spLocks noGrp="1"/>
          </p:cNvSpPr>
          <p:nvPr>
            <p:ph type="body" sz="quarter" idx="24" hasCustomPrompt="1"/>
          </p:nvPr>
        </p:nvSpPr>
        <p:spPr>
          <a:xfrm>
            <a:off x="4782889" y="5984315"/>
            <a:ext cx="6770679" cy="399023"/>
          </a:xfrm>
        </p:spPr>
        <p:txBody>
          <a:bodyPr/>
          <a:lstStyle>
            <a:lvl1pPr marL="0" indent="0">
              <a:buNone/>
              <a:defRPr b="1" i="0" spc="0" baseline="0">
                <a:solidFill>
                  <a:schemeClr val="accent1"/>
                </a:solidFill>
                <a:latin typeface="+mn-lt"/>
              </a:defRPr>
            </a:lvl1pPr>
          </a:lstStyle>
          <a:p>
            <a:pPr lvl="0"/>
            <a:r>
              <a:rPr lang="en-US" dirty="0"/>
              <a:t>BOOZALLEN.COM/CAPABILITY</a:t>
            </a:r>
          </a:p>
        </p:txBody>
      </p:sp>
      <p:sp>
        <p:nvSpPr>
          <p:cNvPr id="21" name="Text Placeholder 5"/>
          <p:cNvSpPr>
            <a:spLocks noGrp="1"/>
          </p:cNvSpPr>
          <p:nvPr>
            <p:ph type="body" sz="quarter" idx="25" hasCustomPrompt="1"/>
          </p:nvPr>
        </p:nvSpPr>
        <p:spPr>
          <a:xfrm>
            <a:off x="658849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2" name="Text Placeholder 5"/>
          <p:cNvSpPr>
            <a:spLocks noGrp="1"/>
          </p:cNvSpPr>
          <p:nvPr>
            <p:ph type="body" sz="quarter" idx="26" hasCustomPrompt="1"/>
          </p:nvPr>
        </p:nvSpPr>
        <p:spPr>
          <a:xfrm>
            <a:off x="8394107"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Text Placeholder 5"/>
          <p:cNvSpPr>
            <a:spLocks noGrp="1"/>
          </p:cNvSpPr>
          <p:nvPr>
            <p:ph type="body" sz="quarter" idx="27" hasCustomPrompt="1"/>
          </p:nvPr>
        </p:nvSpPr>
        <p:spPr>
          <a:xfrm>
            <a:off x="1019971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Picture Placeholder 3"/>
          <p:cNvSpPr>
            <a:spLocks noGrp="1"/>
          </p:cNvSpPr>
          <p:nvPr>
            <p:ph type="pic" sz="quarter" idx="28"/>
          </p:nvPr>
        </p:nvSpPr>
        <p:spPr>
          <a:xfrm>
            <a:off x="365802" y="1"/>
            <a:ext cx="3924300" cy="6857999"/>
          </a:xfrm>
          <a:solidFill>
            <a:schemeClr val="bg1"/>
          </a:solidFill>
        </p:spPr>
        <p:txBody>
          <a:bodyPr/>
          <a:lstStyle/>
          <a:p>
            <a:r>
              <a:rPr lang="en-US"/>
              <a:t>Click icon to add picture</a:t>
            </a:r>
          </a:p>
        </p:txBody>
      </p:sp>
      <p:sp>
        <p:nvSpPr>
          <p:cNvPr id="2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50BBFDA-B562-1145-9530-27663BD707A4}" type="datetime1">
              <a:rPr lang="en-US" smtClean="0"/>
              <a:t>7/25/2017</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sidebar charts">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0"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28" name="Text Placeholder 4"/>
          <p:cNvSpPr>
            <a:spLocks noGrp="1"/>
          </p:cNvSpPr>
          <p:nvPr>
            <p:ph type="body" sz="quarter" idx="14" hasCustomPrompt="1"/>
          </p:nvPr>
        </p:nvSpPr>
        <p:spPr>
          <a:xfrm>
            <a:off x="4782890" y="5876734"/>
            <a:ext cx="6772118" cy="414338"/>
          </a:xfrm>
        </p:spPr>
        <p:txBody>
          <a:bodyPr anchor="b">
            <a:noAutofit/>
          </a:bodyPr>
          <a:lstStyle>
            <a:lvl1pPr marL="0" indent="0">
              <a:buNone/>
              <a:defRPr lang="en-US" sz="8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29" name="Chart Placeholder 12"/>
          <p:cNvSpPr>
            <a:spLocks noGrp="1"/>
          </p:cNvSpPr>
          <p:nvPr>
            <p:ph type="chart" sz="quarter" idx="17"/>
          </p:nvPr>
        </p:nvSpPr>
        <p:spPr>
          <a:xfrm>
            <a:off x="4782889" y="3175000"/>
            <a:ext cx="3256211" cy="2476642"/>
          </a:xfrm>
        </p:spPr>
        <p:txBody>
          <a:bodyPr/>
          <a:lstStyle/>
          <a:p>
            <a:r>
              <a:rPr lang="en-US"/>
              <a:t>Click icon to add chart</a:t>
            </a:r>
          </a:p>
        </p:txBody>
      </p:sp>
      <p:sp>
        <p:nvSpPr>
          <p:cNvPr id="30" name="Chart Placeholder 12"/>
          <p:cNvSpPr>
            <a:spLocks noGrp="1"/>
          </p:cNvSpPr>
          <p:nvPr>
            <p:ph type="chart" sz="quarter" idx="19"/>
          </p:nvPr>
        </p:nvSpPr>
        <p:spPr>
          <a:xfrm>
            <a:off x="4782889" y="461726"/>
            <a:ext cx="3256211" cy="2476642"/>
          </a:xfrm>
        </p:spPr>
        <p:txBody>
          <a:bodyPr/>
          <a:lstStyle/>
          <a:p>
            <a:r>
              <a:rPr lang="en-US"/>
              <a:t>Click icon to add chart</a:t>
            </a:r>
          </a:p>
        </p:txBody>
      </p:sp>
      <p:sp>
        <p:nvSpPr>
          <p:cNvPr id="31" name="Chart Placeholder 12"/>
          <p:cNvSpPr>
            <a:spLocks noGrp="1"/>
          </p:cNvSpPr>
          <p:nvPr>
            <p:ph type="chart" sz="quarter" idx="20"/>
          </p:nvPr>
        </p:nvSpPr>
        <p:spPr>
          <a:xfrm>
            <a:off x="8297357" y="3175000"/>
            <a:ext cx="3256211" cy="2476642"/>
          </a:xfrm>
        </p:spPr>
        <p:txBody>
          <a:bodyPr/>
          <a:lstStyle/>
          <a:p>
            <a:r>
              <a:rPr lang="en-US"/>
              <a:t>Click icon to add chart</a:t>
            </a:r>
          </a:p>
        </p:txBody>
      </p:sp>
      <p:sp>
        <p:nvSpPr>
          <p:cNvPr id="32" name="Chart Placeholder 12"/>
          <p:cNvSpPr>
            <a:spLocks noGrp="1"/>
          </p:cNvSpPr>
          <p:nvPr>
            <p:ph type="chart" sz="quarter" idx="21"/>
          </p:nvPr>
        </p:nvSpPr>
        <p:spPr>
          <a:xfrm>
            <a:off x="8297357" y="461726"/>
            <a:ext cx="3256211" cy="2476642"/>
          </a:xfrm>
        </p:spPr>
        <p:txBody>
          <a:bodyPr/>
          <a:lstStyle/>
          <a:p>
            <a:r>
              <a:rPr lang="en-US"/>
              <a:t>Click icon to add chart</a:t>
            </a:r>
          </a:p>
        </p:txBody>
      </p:sp>
      <p:sp>
        <p:nvSpPr>
          <p:cNvPr id="12"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3"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4"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56783338-0600-E24C-BCE2-A339077E3393}" type="datetime1">
              <a:rPr lang="en-US" smtClean="0"/>
              <a:t>7/25/2017</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sidebar blank">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944E21D-54FC-1647-975B-FC40CA9A7E8B}" type="datetime1">
              <a:rPr lang="en-US" smtClean="0"/>
              <a:t>7/25/2017</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pull quote Oswald">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Text Placeholder 11"/>
          <p:cNvSpPr>
            <a:spLocks noGrp="1"/>
          </p:cNvSpPr>
          <p:nvPr>
            <p:ph type="body" sz="quarter" idx="11" hasCustomPrompt="1"/>
          </p:nvPr>
        </p:nvSpPr>
        <p:spPr>
          <a:xfrm>
            <a:off x="4782888" y="629400"/>
            <a:ext cx="6770679"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b="0" i="0" cap="all" spc="100" baseline="0">
                <a:solidFill>
                  <a:schemeClr val="tx1"/>
                </a:solidFill>
                <a:latin typeface="Oswald" panose="02000503000000000000" pitchFamily="2"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146AB3B-1E7B-434A-B70B-5DF39861B64B}" type="datetime1">
              <a:rPr lang="en-US" smtClean="0"/>
              <a:t>7/25/2017</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Pull Quote Georgia Italic ">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7" name="Text Placeholder 11"/>
          <p:cNvSpPr>
            <a:spLocks noGrp="1"/>
          </p:cNvSpPr>
          <p:nvPr>
            <p:ph type="body" sz="quarter" idx="11" hasCustomPrompt="1"/>
          </p:nvPr>
        </p:nvSpPr>
        <p:spPr>
          <a:xfrm>
            <a:off x="4782890" y="638827"/>
            <a:ext cx="6770678"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b="0" i="0" spc="200" baseline="0">
                <a:solidFill>
                  <a:schemeClr val="accent3"/>
                </a:solidFill>
                <a:latin typeface="Oswald" panose="02000503000000000000" pitchFamily="2" charset="0"/>
              </a:defRPr>
            </a:lvl1pPr>
            <a:lvl2pPr>
              <a:spcAft>
                <a:spcPts val="600"/>
              </a:spcAft>
              <a:defRPr sz="2000" b="0" i="1" cap="none" spc="0" baseline="0">
                <a:solidFill>
                  <a:schemeClr val="tx1"/>
                </a:solidFill>
                <a:latin typeface="Georgia" panose="02040502050405020303" pitchFamily="18" charset="0"/>
              </a:defRPr>
            </a:lvl2pPr>
            <a:lvl3pPr marL="0" indent="0">
              <a:buFontTx/>
              <a:buNone/>
              <a:defRPr sz="1000" i="0" spc="150" baseline="0">
                <a:solidFill>
                  <a:schemeClr val="tx1"/>
                </a:solidFill>
                <a:latin typeface="Oswald" panose="02000503000000000000" pitchFamily="2" charset="0"/>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7F7A8ED-C569-7D46-907A-AEEB4357DBFF}" type="datetime1">
              <a:rPr lang="en-US" smtClean="0"/>
              <a:t>7/25/2017</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screen section divider">
    <p:spTree>
      <p:nvGrpSpPr>
        <p:cNvPr id="1" name=""/>
        <p:cNvGrpSpPr/>
        <p:nvPr/>
      </p:nvGrpSpPr>
      <p:grpSpPr>
        <a:xfrm>
          <a:off x="0" y="0"/>
          <a:ext cx="0" cy="0"/>
          <a:chOff x="0" y="0"/>
          <a:chExt cx="0" cy="0"/>
        </a:xfrm>
      </p:grpSpPr>
      <p:sp>
        <p:nvSpPr>
          <p:cNvPr id="8" name="Rectangle 7"/>
          <p:cNvSpPr/>
          <p:nvPr userDrawn="1"/>
        </p:nvSpPr>
        <p:spPr>
          <a:xfrm>
            <a:off x="445168" y="0"/>
            <a:ext cx="11746832" cy="614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0179" y="3268988"/>
            <a:ext cx="10723390" cy="981308"/>
          </a:xfrm>
        </p:spPr>
        <p:txBody>
          <a:bodyPr/>
          <a:lstStyle>
            <a:lvl1pPr>
              <a:defRPr sz="4500"/>
            </a:lvl1pPr>
          </a:lstStyle>
          <a:p>
            <a:r>
              <a:rPr lang="en-US" dirty="0"/>
              <a:t>Section Heading</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a:xfrm>
            <a:off x="830179" y="6400451"/>
            <a:ext cx="5345353" cy="457549"/>
          </a:xfrm>
        </p:spPr>
        <p:txBody>
          <a:bodyPr/>
          <a:lstStyle/>
          <a:p>
            <a:r>
              <a:rPr lang="en-US"/>
              <a:t>Booz Allen Hamilton Internal</a:t>
            </a:r>
          </a:p>
        </p:txBody>
      </p:sp>
      <p:cxnSp>
        <p:nvCxnSpPr>
          <p:cNvPr id="5" name="Straight Connector 4"/>
          <p:cNvCxnSpPr/>
          <p:nvPr userDrawn="1"/>
        </p:nvCxnSpPr>
        <p:spPr>
          <a:xfrm>
            <a:off x="813837" y="4255571"/>
            <a:ext cx="107233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hasCustomPrompt="1"/>
          </p:nvPr>
        </p:nvSpPr>
        <p:spPr>
          <a:xfrm>
            <a:off x="822960" y="4453128"/>
            <a:ext cx="10714266" cy="1143000"/>
          </a:xfrm>
        </p:spPr>
        <p:txBody>
          <a:bodyPr lIns="0" rIns="0" anchor="t" anchorCtr="0">
            <a:normAutofit/>
          </a:bodyPr>
          <a:lstStyle>
            <a:lvl1pPr marL="0" indent="0">
              <a:buNone/>
              <a:defRPr sz="1400" b="1" i="0" cap="all" spc="150" baseline="0">
                <a:solidFill>
                  <a:schemeClr val="accent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Optional subhead goes here</a:t>
            </a:r>
          </a:p>
        </p:txBody>
      </p:sp>
      <p:sp>
        <p:nvSpPr>
          <p:cNvPr id="15" name="Rectangle 14"/>
          <p:cNvSpPr/>
          <p:nvPr userDrawn="1"/>
        </p:nvSpPr>
        <p:spPr>
          <a:xfrm>
            <a:off x="675861" y="6148137"/>
            <a:ext cx="11171582"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63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038B5B3-F82A-2A49-8C67-5ACA4A5CF1CE}" type="datetime1">
              <a:rPr lang="en-US" smtClean="0"/>
              <a:t>7/25/2017</a:t>
            </a:fld>
            <a:endParaRPr lang="en-US" dirty="0"/>
          </a:p>
        </p:txBody>
      </p:sp>
    </p:spTree>
    <p:extLst>
      <p:ext uri="{BB962C8B-B14F-4D97-AF65-F5344CB8AC3E}">
        <p14:creationId xmlns:p14="http://schemas.microsoft.com/office/powerpoint/2010/main" val="1742610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5295900"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9" name="Content Placeholder 2"/>
          <p:cNvSpPr>
            <a:spLocks noGrp="1"/>
          </p:cNvSpPr>
          <p:nvPr>
            <p:ph idx="10" hasCustomPrompt="1"/>
          </p:nvPr>
        </p:nvSpPr>
        <p:spPr>
          <a:xfrm>
            <a:off x="6257668" y="1610772"/>
            <a:ext cx="5295900"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D593325-9F27-8243-9DED-F3F6662968C6}" type="datetime1">
              <a:rPr lang="en-US" smtClean="0"/>
              <a:t>7/25/2017</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ernal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3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1"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10" name="Content Placeholder 2"/>
          <p:cNvSpPr>
            <a:spLocks noGrp="1"/>
          </p:cNvSpPr>
          <p:nvPr>
            <p:ph idx="10" hasCustomPrompt="1"/>
          </p:nvPr>
        </p:nvSpPr>
        <p:spPr>
          <a:xfrm>
            <a:off x="4541088"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11" name="Content Placeholder 2"/>
          <p:cNvSpPr>
            <a:spLocks noGrp="1"/>
          </p:cNvSpPr>
          <p:nvPr>
            <p:ph idx="11" hasCustomPrompt="1"/>
          </p:nvPr>
        </p:nvSpPr>
        <p:spPr>
          <a:xfrm>
            <a:off x="8243974"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8"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9"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4" name="Straight Connector 13"/>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8882CC7-9B62-A348-A1BD-D4F22410B94B}" type="datetime1">
              <a:rPr lang="en-US" smtClean="0"/>
              <a:t>7/25/2017</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Graphic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5" name="Chart Placeholder 4"/>
          <p:cNvSpPr>
            <a:spLocks noGrp="1"/>
          </p:cNvSpPr>
          <p:nvPr>
            <p:ph type="chart" sz="quarter" idx="10"/>
          </p:nvPr>
        </p:nvSpPr>
        <p:spPr>
          <a:xfrm>
            <a:off x="838200" y="3835400"/>
            <a:ext cx="10715625" cy="23495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1" name="Straight Connector 10"/>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CDF8BBD-D1AD-2543-BD12-1D175D8C0FD2}" type="datetime1">
              <a:rPr lang="en-US" smtClean="0"/>
              <a:t>7/25/2017</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Table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6" name="Table Placeholder 5"/>
          <p:cNvSpPr>
            <a:spLocks noGrp="1"/>
          </p:cNvSpPr>
          <p:nvPr>
            <p:ph type="tbl" sz="quarter" idx="10"/>
          </p:nvPr>
        </p:nvSpPr>
        <p:spPr>
          <a:xfrm>
            <a:off x="838200" y="3835400"/>
            <a:ext cx="10715625" cy="24003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endParaRPr lang="en-US" dirty="0"/>
          </a:p>
        </p:txBody>
      </p:sp>
      <p:cxnSp>
        <p:nvCxnSpPr>
          <p:cNvPr id="9" name="Straight Connector 8"/>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5197E66-2397-3641-88D6-021735032064}" type="datetime1">
              <a:rPr lang="en-US" smtClean="0"/>
              <a:t>7/25/2017</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sidebar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0"/>
          </p:nvPr>
        </p:nvSpPr>
        <p:spPr>
          <a:xfrm>
            <a:off x="838200" y="1610772"/>
            <a:ext cx="6388100" cy="4612228"/>
          </a:xfrm>
        </p:spPr>
        <p:txBody>
          <a:bodyPr/>
          <a:lstStyle/>
          <a:p>
            <a:endParaRPr lang="en-US"/>
          </a:p>
        </p:txBody>
      </p:sp>
      <p:sp>
        <p:nvSpPr>
          <p:cNvPr id="9" name="Content Placeholder 8"/>
          <p:cNvSpPr>
            <a:spLocks noGrp="1"/>
          </p:cNvSpPr>
          <p:nvPr>
            <p:ph sz="quarter" idx="11"/>
          </p:nvPr>
        </p:nvSpPr>
        <p:spPr>
          <a:xfrm>
            <a:off x="7429500" y="1610772"/>
            <a:ext cx="4124325" cy="4612228"/>
          </a:xfrm>
        </p:spPr>
        <p:txBody>
          <a:bodyPr>
            <a:normAutofit/>
          </a:bodyPr>
          <a:lstStyle>
            <a:lvl1pPr marL="0" indent="0">
              <a:buNone/>
              <a:defRPr sz="1400"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5F5A4D-4BBB-F746-AB3F-09AC2A936ED3}" type="datetime1">
              <a:rPr lang="en-US" smtClean="0"/>
              <a:t>7/25/2017</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sidebar widescreen">
    <p:spTree>
      <p:nvGrpSpPr>
        <p:cNvPr id="1" name=""/>
        <p:cNvGrpSpPr/>
        <p:nvPr/>
      </p:nvGrpSpPr>
      <p:grpSpPr>
        <a:xfrm>
          <a:off x="0" y="0"/>
          <a:ext cx="0" cy="0"/>
          <a:chOff x="0" y="0"/>
          <a:chExt cx="0" cy="0"/>
        </a:xfrm>
      </p:grpSpPr>
      <p:sp>
        <p:nvSpPr>
          <p:cNvPr id="4" name="Table Placeholder 3"/>
          <p:cNvSpPr>
            <a:spLocks noGrp="1"/>
          </p:cNvSpPr>
          <p:nvPr>
            <p:ph type="tbl" sz="quarter" idx="12"/>
          </p:nvPr>
        </p:nvSpPr>
        <p:spPr>
          <a:xfrm>
            <a:off x="838200" y="1611313"/>
            <a:ext cx="6400800" cy="4611687"/>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1"/>
          </p:nvPr>
        </p:nvSpPr>
        <p:spPr>
          <a:xfrm>
            <a:off x="7429500" y="1610772"/>
            <a:ext cx="4124325" cy="4612228"/>
          </a:xfrm>
        </p:spPr>
        <p:txBody>
          <a:bodyPr/>
          <a:lstStyle>
            <a:lvl1pPr marL="0" indent="0">
              <a:buNone/>
              <a:defRPr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D6BF69-6C22-CE49-A7D6-D80CFF2F29EF}" type="datetime1">
              <a:rPr lang="en-US" smtClean="0"/>
              <a:t>7/25/2017</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6"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7" name="Straight Connector 6"/>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DB707E5-B9B9-4E48-8DB0-FDE85FDBF766}" type="datetime1">
              <a:rPr lang="en-US" smtClean="0"/>
              <a:t>7/25/2017</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lstStyle>
            <a:lvl1pPr marL="0" indent="0">
              <a:buNone/>
              <a:defRPr i="1">
                <a:latin typeface="Georgia" charset="0"/>
                <a:ea typeface="Georgia" charset="0"/>
                <a:cs typeface="Georgia" charset="0"/>
              </a:defRPr>
            </a:lvl1pPr>
            <a:lvl2pPr marL="7938" indent="0">
              <a:spcBef>
                <a:spcPts val="2400"/>
              </a:spcBef>
              <a:buNone/>
              <a:tabLst/>
              <a:defRPr sz="1600" cap="all" spc="100" baseline="0">
                <a:solidFill>
                  <a:schemeClr val="accent2"/>
                </a:solidFill>
                <a:latin typeface="Oswald" charset="0"/>
                <a:ea typeface="Oswald" charset="0"/>
                <a:cs typeface="Oswald" charset="0"/>
              </a:defRPr>
            </a:lvl2pPr>
          </a:lstStyle>
          <a:p>
            <a:pPr lvl="0"/>
            <a:r>
              <a:rPr lang="en-US" dirty="0"/>
              <a:t>Level 1 text. Bullet is optional and may be removed. Click “indent more” to access additional type styles.</a:t>
            </a:r>
          </a:p>
          <a:p>
            <a:pPr lvl="1"/>
            <a:r>
              <a:rPr lang="en-US" dirty="0"/>
              <a:t>Level 2 headline</a:t>
            </a:r>
          </a:p>
        </p:txBody>
      </p:sp>
      <p:sp>
        <p:nvSpPr>
          <p:cNvPr id="6"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7"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endParaRPr lang="en-US" dirty="0"/>
          </a:p>
        </p:txBody>
      </p:sp>
      <p:cxnSp>
        <p:nvCxnSpPr>
          <p:cNvPr id="8" name="Straight Connector 7"/>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A5DADFF-B1CB-9E48-A4B2-639547DA2500}" type="datetime1">
              <a:rPr lang="en-US" smtClean="0"/>
              <a:t>7/25/2017</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 Blue Callou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normAutofit/>
          </a:bodyPr>
          <a:lstStyle>
            <a:lvl1pPr marL="0" indent="0">
              <a:spcBef>
                <a:spcPts val="1200"/>
              </a:spcBef>
              <a:buNone/>
              <a:defRPr sz="1800" i="0">
                <a:solidFill>
                  <a:schemeClr val="accent2"/>
                </a:solidFill>
                <a:latin typeface="Calibri" charset="0"/>
                <a:ea typeface="Calibri" charset="0"/>
                <a:cs typeface="Calibri" charset="0"/>
              </a:defRPr>
            </a:lvl1pPr>
            <a:lvl2pPr marL="7938" indent="0">
              <a:spcBef>
                <a:spcPts val="2400"/>
              </a:spcBef>
              <a:buNone/>
              <a:tabLst/>
              <a:defRPr cap="all" spc="100" baseline="0">
                <a:solidFill>
                  <a:schemeClr val="accent4"/>
                </a:solidFill>
                <a:latin typeface="Oswald" charset="0"/>
                <a:ea typeface="Oswald" charset="0"/>
                <a:cs typeface="Oswald" charset="0"/>
              </a:defRPr>
            </a:lvl2pPr>
          </a:lstStyle>
          <a:p>
            <a:pPr lvl="0"/>
            <a:r>
              <a:rPr lang="en-US" dirty="0"/>
              <a:t>Level 1 text. Bullet is optional and may be removed. Click “indent more” to access additional type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51F875F-A26A-FE4B-9AA5-419B47F6744B}" type="datetime1">
              <a:rPr lang="en-US" smtClean="0"/>
              <a:t>7/25/2017</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C Master Title">
    <p:spTree>
      <p:nvGrpSpPr>
        <p:cNvPr id="1" name=""/>
        <p:cNvGrpSpPr/>
        <p:nvPr/>
      </p:nvGrpSpPr>
      <p:grpSpPr>
        <a:xfrm>
          <a:off x="0" y="0"/>
          <a:ext cx="0" cy="0"/>
          <a:chOff x="0" y="0"/>
          <a:chExt cx="0" cy="0"/>
        </a:xfrm>
      </p:grpSpPr>
      <p:sp>
        <p:nvSpPr>
          <p:cNvPr id="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8" name="Straight Connector 7"/>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8C8572CE-7616-5E4E-9ACC-4CC7EA229E58}" type="datetime1">
              <a:rPr lang="en-US" smtClean="0"/>
              <a:t>7/25/2017</a:t>
            </a:fld>
            <a:endParaRPr lang="en-US" dirty="0"/>
          </a:p>
        </p:txBody>
      </p:sp>
    </p:spTree>
    <p:extLst>
      <p:ext uri="{BB962C8B-B14F-4D97-AF65-F5344CB8AC3E}">
        <p14:creationId xmlns:p14="http://schemas.microsoft.com/office/powerpoint/2010/main" val="186151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8"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CEE8A5AA-91B3-F54F-A637-D0413CF0BE0B}" type="datetime1">
              <a:rPr lang="en-US" smtClean="0"/>
              <a:t>7/25/2017</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estrict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9"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2CD8AF12-4B88-474D-8826-EB0573548E82}" type="datetime1">
              <a:rPr lang="en-US" smtClean="0"/>
              <a:t>7/25/2017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brand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66184" y="0"/>
            <a:ext cx="11436349" cy="6874859"/>
          </a:xfrm>
        </p:spPr>
        <p:txBody>
          <a:bodyPr anchor="ctr"/>
          <a:lstStyle>
            <a:lvl1pPr marL="0" indent="0" algn="ctr">
              <a:buNone/>
              <a:defRPr sz="6000" b="0" i="0" cap="all" spc="200" baseline="0">
                <a:solidFill>
                  <a:schemeClr val="bg1"/>
                </a:solidFill>
                <a:latin typeface="Oswald"/>
              </a:defRPr>
            </a:lvl1pPr>
            <a:lvl2pPr algn="ctr">
              <a:defRPr sz="1800" i="0" spc="100" baseline="0">
                <a:solidFill>
                  <a:schemeClr val="bg1"/>
                </a:solidFill>
                <a:latin typeface="+mn-lt"/>
              </a:defRPr>
            </a:lvl2pPr>
          </a:lstStyle>
          <a:p>
            <a:pPr lvl="0"/>
            <a:r>
              <a:rPr lang="en-US" dirty="0"/>
              <a:t>DIVIDER HEADING</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Title and Content">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8" y="1407445"/>
            <a:ext cx="6770687" cy="4705350"/>
          </a:xfrm>
        </p:spPr>
        <p:txBody>
          <a:bodyPr/>
          <a:lstStyle>
            <a:lvl2pPr>
              <a:spcAft>
                <a:spcPts val="0"/>
              </a:spcAft>
              <a:defRPr/>
            </a:lvl2pPr>
            <a:lvl5pPr>
              <a:defRPr>
                <a:latin typeface="Georgia" charset="0"/>
                <a:ea typeface="Georgia" charset="0"/>
                <a:cs typeface="Georgia" charset="0"/>
              </a:defRPr>
            </a:lvl5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E07B27C-0347-8648-B0BE-C7884A062724}" type="datetime1">
              <a:rPr lang="en-US" smtClean="0"/>
              <a:t>7/25/2017</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Title and Content 2 col">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407445"/>
            <a:ext cx="3302082" cy="4705350"/>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9" name="Content Placeholder 11"/>
          <p:cNvSpPr>
            <a:spLocks noGrp="1"/>
          </p:cNvSpPr>
          <p:nvPr>
            <p:ph sz="quarter" idx="14" hasCustomPrompt="1"/>
          </p:nvPr>
        </p:nvSpPr>
        <p:spPr>
          <a:xfrm>
            <a:off x="8257839" y="1407445"/>
            <a:ext cx="3302082" cy="4705350"/>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8"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6B9AF10C-188E-A540-863B-64A39BAB6F22}" type="datetime1">
              <a:rPr lang="en-US" smtClean="0"/>
              <a:t>7/25/2017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Title and Content Graphic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926CA831-E3C1-3D42-B871-E61EB0C49105}" type="datetime1">
              <a:rPr lang="en-US" smtClean="0"/>
              <a:t>7/25/2017</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Title and Content Chart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Chart Placeholder 4"/>
          <p:cNvSpPr>
            <a:spLocks noGrp="1"/>
          </p:cNvSpPr>
          <p:nvPr>
            <p:ph type="chart" sz="quarter" idx="12"/>
          </p:nvPr>
        </p:nvSpPr>
        <p:spPr>
          <a:xfrm>
            <a:off x="4782478" y="2780284"/>
            <a:ext cx="3385751" cy="2773565"/>
          </a:xfrm>
        </p:spPr>
        <p:txBody>
          <a:bodyPr/>
          <a:lstStyle/>
          <a:p>
            <a:r>
              <a:rPr lang="en-US"/>
              <a:t>Click icon to add chart</a:t>
            </a:r>
          </a:p>
        </p:txBody>
      </p:sp>
      <p:sp>
        <p:nvSpPr>
          <p:cNvPr id="8" name="Chart Placeholder 4"/>
          <p:cNvSpPr>
            <a:spLocks noGrp="1"/>
          </p:cNvSpPr>
          <p:nvPr>
            <p:ph type="chart" sz="quarter" idx="14"/>
          </p:nvPr>
        </p:nvSpPr>
        <p:spPr>
          <a:xfrm>
            <a:off x="8192531" y="2780285"/>
            <a:ext cx="3361864" cy="2773565"/>
          </a:xfrm>
        </p:spPr>
        <p:txBody>
          <a:bodyPr/>
          <a:lstStyle/>
          <a:p>
            <a:r>
              <a:rPr lang="en-US"/>
              <a:t>Click icon to add chart</a:t>
            </a:r>
          </a:p>
        </p:txBody>
      </p:sp>
      <p:sp>
        <p:nvSpPr>
          <p:cNvPr id="9"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8310B694-A189-EA47-9411-022A3FD37C02}" type="datetime1">
              <a:rPr lang="en-US" smtClean="0"/>
              <a:t>7/25/2017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bwMode="auto">
          <a:xfrm>
            <a:off x="0" y="0"/>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2" name="Title Placeholder 1"/>
          <p:cNvSpPr>
            <a:spLocks noGrp="1"/>
          </p:cNvSpPr>
          <p:nvPr>
            <p:ph type="title"/>
          </p:nvPr>
        </p:nvSpPr>
        <p:spPr>
          <a:xfrm>
            <a:off x="4782889" y="212962"/>
            <a:ext cx="6770680" cy="981308"/>
          </a:xfrm>
          <a:prstGeom prst="rect">
            <a:avLst/>
          </a:prstGeom>
        </p:spPr>
        <p:txBody>
          <a:bodyPr vert="horz" lIns="0" tIns="0" rIns="0" bIns="0" rtlCol="0" anchor="b">
            <a:noAutofit/>
          </a:bodyPr>
          <a:lstStyle/>
          <a:p>
            <a:r>
              <a:rPr lang="en-US"/>
              <a:t>Click to edit Master title style</a:t>
            </a:r>
            <a:endParaRPr lang="en-US" dirty="0"/>
          </a:p>
        </p:txBody>
      </p:sp>
      <p:sp>
        <p:nvSpPr>
          <p:cNvPr id="13" name="Text Placeholder 2"/>
          <p:cNvSpPr>
            <a:spLocks noGrp="1"/>
          </p:cNvSpPr>
          <p:nvPr>
            <p:ph type="body" idx="1"/>
          </p:nvPr>
        </p:nvSpPr>
        <p:spPr>
          <a:xfrm>
            <a:off x="4782890" y="1395713"/>
            <a:ext cx="6770678"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cxnSp>
        <p:nvCxnSpPr>
          <p:cNvPr id="14" name="Straight Connector 13"/>
          <p:cNvCxnSpPr/>
          <p:nvPr userDrawn="1"/>
        </p:nvCxnSpPr>
        <p:spPr>
          <a:xfrm>
            <a:off x="4782889" y="6400451"/>
            <a:ext cx="67706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57AC487-6E00-C34A-9F3A-B5D35285FF17}" type="datetime1">
              <a:rPr lang="en-US" smtClean="0"/>
              <a:t>7/25/2017</a:t>
            </a:fld>
            <a:endParaRPr lang="en-US" dirty="0"/>
          </a:p>
        </p:txBody>
      </p:sp>
    </p:spTree>
    <p:extLst>
      <p:ext uri="{BB962C8B-B14F-4D97-AF65-F5344CB8AC3E}">
        <p14:creationId xmlns:p14="http://schemas.microsoft.com/office/powerpoint/2010/main" val="261620314"/>
      </p:ext>
    </p:extLst>
  </p:cSld>
  <p:clrMap bg1="lt1" tx1="dk1" bg2="lt2" tx2="dk2" accent1="accent1" accent2="accent2" accent3="accent3" accent4="accent4" accent5="accent5" accent6="accent6" hlink="hlink" folHlink="folHlink"/>
  <p:sldLayoutIdLst>
    <p:sldLayoutId id="2147483775" r:id="rId1"/>
    <p:sldLayoutId id="2147483815" r:id="rId2"/>
    <p:sldLayoutId id="2147483816" r:id="rId3"/>
    <p:sldLayoutId id="2147483817" r:id="rId4"/>
    <p:sldLayoutId id="2147483787" r:id="rId5"/>
    <p:sldLayoutId id="2147483776" r:id="rId6"/>
    <p:sldLayoutId id="2147483789" r:id="rId7"/>
    <p:sldLayoutId id="2147483790" r:id="rId8"/>
    <p:sldLayoutId id="2147483791" r:id="rId9"/>
    <p:sldLayoutId id="2147483792" r:id="rId10"/>
    <p:sldLayoutId id="2147483794" r:id="rId11"/>
    <p:sldLayoutId id="2147483795" r:id="rId12"/>
    <p:sldLayoutId id="2147483829" r:id="rId13"/>
    <p:sldLayoutId id="2147483830" r:id="rId14"/>
    <p:sldLayoutId id="2147483831" r:id="rId15"/>
    <p:sldLayoutId id="2147483832" r:id="rId16"/>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p:titleStyle>
    <p:bodyStyle>
      <a:lvl1pPr marL="182880" indent="-182880" algn="l" defTabSz="914400" rtl="0" eaLnBrk="1" latinLnBrk="0" hangingPunct="1">
        <a:lnSpc>
          <a:spcPct val="100000"/>
        </a:lnSpc>
        <a:spcBef>
          <a:spcPts val="600"/>
        </a:spcBef>
        <a:buFont typeface="Arial" charset="0"/>
        <a:buChar char="•"/>
        <a:defRPr sz="1400" i="0" kern="1200">
          <a:solidFill>
            <a:schemeClr val="tx1"/>
          </a:solidFill>
          <a:latin typeface="Calibri" charset="0"/>
          <a:ea typeface="Calibri" charset="0"/>
          <a:cs typeface="Calibri" charset="0"/>
        </a:defRPr>
      </a:lvl1pPr>
      <a:lvl2pPr marL="365760" marR="0" indent="-182880" algn="l" defTabSz="914400" rtl="0" eaLnBrk="1" fontAlgn="auto" latinLnBrk="0" hangingPunct="1">
        <a:lnSpc>
          <a:spcPct val="100000"/>
        </a:lnSpc>
        <a:spcBef>
          <a:spcPts val="0"/>
        </a:spcBef>
        <a:spcAft>
          <a:spcPts val="0"/>
        </a:spcAft>
        <a:buClrTx/>
        <a:buSzTx/>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400" i="0" kern="120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Font typeface="LucidaGrande" charset="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baseline="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2963"/>
            <a:ext cx="10715368" cy="981308"/>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838200" y="1610772"/>
            <a:ext cx="10715368" cy="4599528"/>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Rectangle 6"/>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1"/>
                </a:solidFill>
              </a:rPr>
              <a:t> </a:t>
            </a:r>
          </a:p>
        </p:txBody>
      </p:sp>
      <p:cxnSp>
        <p:nvCxnSpPr>
          <p:cNvPr id="10" name="Straight Connector 9"/>
          <p:cNvCxnSpPr/>
          <p:nvPr userDrawn="1"/>
        </p:nvCxnSpPr>
        <p:spPr>
          <a:xfrm>
            <a:off x="838200" y="1276283"/>
            <a:ext cx="107153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4"/>
          </p:nvPr>
        </p:nvSpPr>
        <p:spPr>
          <a:xfrm>
            <a:off x="11092070" y="6400800"/>
            <a:ext cx="461498" cy="457200"/>
          </a:xfrm>
          <a:prstGeom prst="rect">
            <a:avLst/>
          </a:prstGeom>
        </p:spPr>
        <p:txBody>
          <a:bodyPr lIns="0" tIns="0" rIns="0" bIns="0" anchor="ctr"/>
          <a:lstStyle>
            <a:lvl1pPr algn="r">
              <a:defRPr sz="1000"/>
            </a:lvl1pPr>
          </a:lstStyle>
          <a:p>
            <a:fld id="{EACE6E22-E655-5947-A8B4-6F095FBA2C12}" type="slidenum">
              <a:rPr lang="en-US" smtClean="0"/>
              <a:pPr/>
              <a:t>‹#›</a:t>
            </a:fld>
            <a:endParaRPr lang="en-US" dirty="0"/>
          </a:p>
        </p:txBody>
      </p:sp>
      <p:sp>
        <p:nvSpPr>
          <p:cNvPr id="12" name="Footer Placeholder 3"/>
          <p:cNvSpPr>
            <a:spLocks noGrp="1"/>
          </p:cNvSpPr>
          <p:nvPr>
            <p:ph type="ftr" sz="quarter" idx="3"/>
          </p:nvPr>
        </p:nvSpPr>
        <p:spPr>
          <a:xfrm>
            <a:off x="838200" y="6400451"/>
            <a:ext cx="4943514" cy="457549"/>
          </a:xfrm>
          <a:prstGeom prst="rect">
            <a:avLst/>
          </a:prstGeom>
        </p:spPr>
        <p:txBody>
          <a:bodyPr lIns="0" tIns="0" rIns="0" bIns="0" anchor="ctr"/>
          <a:lstStyle>
            <a:lvl1pPr>
              <a:defRPr sz="700" i="1">
                <a:latin typeface="Georgia" charset="0"/>
                <a:ea typeface="Georgia" charset="0"/>
                <a:cs typeface="Georgia" charset="0"/>
              </a:defRPr>
            </a:lvl1pPr>
          </a:lstStyle>
          <a:p>
            <a:r>
              <a:rPr lang="en-US"/>
              <a:t>Booz Allen Hamilton Internal</a:t>
            </a:r>
          </a:p>
        </p:txBody>
      </p:sp>
      <p:cxnSp>
        <p:nvCxnSpPr>
          <p:cNvPr id="13" name="Straight Connector 12"/>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4923DAD2-9C8B-2A48-9E7E-80665FE86793}" type="datetime1">
              <a:rPr lang="en-US" smtClean="0"/>
              <a:t>7/25/2017</a:t>
            </a:fld>
            <a:endParaRPr lang="en-US" dirty="0"/>
          </a:p>
        </p:txBody>
      </p:sp>
    </p:spTree>
    <p:extLst>
      <p:ext uri="{BB962C8B-B14F-4D97-AF65-F5344CB8AC3E}">
        <p14:creationId xmlns:p14="http://schemas.microsoft.com/office/powerpoint/2010/main" val="922559156"/>
      </p:ext>
    </p:extLst>
  </p:cSld>
  <p:clrMap bg1="lt1" tx1="dk1" bg2="lt2" tx2="dk2" accent1="accent1" accent2="accent2" accent3="accent3" accent4="accent4" accent5="accent5" accent6="accent6" hlink="hlink" folHlink="folHlink"/>
  <p:sldLayoutIdLst>
    <p:sldLayoutId id="2147483806" r:id="rId1"/>
    <p:sldLayoutId id="2147483798" r:id="rId2"/>
    <p:sldLayoutId id="2147483803" r:id="rId3"/>
    <p:sldLayoutId id="2147483828" r:id="rId4"/>
    <p:sldLayoutId id="2147483801" r:id="rId5"/>
    <p:sldLayoutId id="2147483802" r:id="rId6"/>
    <p:sldLayoutId id="2147483799" r:id="rId7"/>
    <p:sldLayoutId id="2147483800" r:id="rId8"/>
    <p:sldLayoutId id="2147483824" r:id="rId9"/>
    <p:sldLayoutId id="2147483825" r:id="rId10"/>
    <p:sldLayoutId id="2147483826" r:id="rId11"/>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spcAft>
          <a:spcPts val="0"/>
        </a:spcAft>
        <a:buFont typeface="Arial" charset="0"/>
        <a:buChar char="•"/>
        <a:defRPr sz="1400" i="0" kern="1200" baseline="0">
          <a:solidFill>
            <a:schemeClr val="tx1"/>
          </a:solidFill>
          <a:latin typeface="Calibri" charset="0"/>
          <a:ea typeface="Calibri" charset="0"/>
          <a:cs typeface="Calibri" charset="0"/>
        </a:defRPr>
      </a:lvl1pPr>
      <a:lvl2pPr marL="365760" indent="-182880" algn="l" defTabSz="914400" rtl="0" eaLnBrk="1" latinLnBrk="0" hangingPunct="1">
        <a:lnSpc>
          <a:spcPct val="100000"/>
        </a:lnSpc>
        <a:spcBef>
          <a:spcPts val="0"/>
        </a:spcBef>
        <a:spcAft>
          <a:spcPts val="0"/>
        </a:spcAft>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spcAft>
          <a:spcPts val="0"/>
        </a:spcAft>
        <a:buFont typeface="Courier New" charset="0"/>
        <a:buChar char="o"/>
        <a:tabLst/>
        <a:defRPr sz="1400" i="0" kern="120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buFont typeface="LucidaGrande" charset="0"/>
        <a:buNone/>
        <a:tabLst/>
        <a:defRPr sz="1600" b="1"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2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2888" y="414779"/>
            <a:ext cx="6770680" cy="5762184"/>
          </a:xfrm>
          <a:prstGeom prst="rect">
            <a:avLst/>
          </a:prstGeom>
        </p:spPr>
        <p:txBody>
          <a:bodyPr vert="horz" lIns="0" tIns="0" rIns="0" bIns="0" rtlCol="0" anchor="ctr">
            <a:noAutofit/>
          </a:body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16934" y="0"/>
            <a:ext cx="4216400" cy="6858000"/>
          </a:xfrm>
          <a:prstGeom prst="rect">
            <a:avLst/>
          </a:prstGeom>
        </p:spPr>
      </p:pic>
      <p:sp>
        <p:nvSpPr>
          <p:cNvPr id="8" name="Rectangle 7"/>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1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6" name="Straight Connector 15"/>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911759B4-855F-3E47-A906-BBC402572C13}" type="datetime1">
              <a:rPr lang="en-US" smtClean="0"/>
              <a:t>7/25/2017</a:t>
            </a:fld>
            <a:endParaRPr lang="en-US" dirty="0"/>
          </a:p>
        </p:txBody>
      </p:sp>
    </p:spTree>
    <p:extLst>
      <p:ext uri="{BB962C8B-B14F-4D97-AF65-F5344CB8AC3E}">
        <p14:creationId xmlns:p14="http://schemas.microsoft.com/office/powerpoint/2010/main" val="156609666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i="1" kern="1200">
          <a:solidFill>
            <a:schemeClr val="bg1"/>
          </a:solidFill>
          <a:latin typeface="Georgia" charset="0"/>
          <a:ea typeface="Georgia" charset="0"/>
          <a:cs typeface="Georgia" charset="0"/>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05rEefXlmhI" TargetMode="External"/><Relationship Id="rId3" Type="http://schemas.openxmlformats.org/officeDocument/2006/relationships/video" Target="https://www.youtube.com/embed/05rEefXlmhI" TargetMode="External"/><Relationship Id="rId7" Type="http://schemas.openxmlformats.org/officeDocument/2006/relationships/hyperlink" Target="https://www.youtube.com/watch?v=DsyTEQXh4DA" TargetMode="External"/><Relationship Id="rId12" Type="http://schemas.openxmlformats.org/officeDocument/2006/relationships/image" Target="../media/image7.jpg"/><Relationship Id="rId2" Type="http://schemas.openxmlformats.org/officeDocument/2006/relationships/video" Target="https://www.youtube.com/embed/SC5CX8drAtU" TargetMode="External"/><Relationship Id="rId1" Type="http://schemas.openxmlformats.org/officeDocument/2006/relationships/video" Target="https://www.youtube.com/embed/DsyTEQXh4DA" TargetMode="External"/><Relationship Id="rId6" Type="http://schemas.openxmlformats.org/officeDocument/2006/relationships/hyperlink" Target="https://www.youtube.com/watch?v=SC5CX8drAtU" TargetMode="External"/><Relationship Id="rId11" Type="http://schemas.openxmlformats.org/officeDocument/2006/relationships/image" Target="../media/image12.jpe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slideLayout" Target="../slideLayouts/slideLayout19.xml"/><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7.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7.jp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en.wikipedia.org/wiki/Fitness_proportionate_selection" TargetMode="External"/><Relationship Id="rId1" Type="http://schemas.openxmlformats.org/officeDocument/2006/relationships/slideLayout" Target="../slideLayouts/slideLayout19.xml"/><Relationship Id="rId6" Type="http://schemas.openxmlformats.org/officeDocument/2006/relationships/image" Target="../media/image18.png"/><Relationship Id="rId11" Type="http://schemas.openxmlformats.org/officeDocument/2006/relationships/image" Target="../media/image7.jp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22.png"/><Relationship Id="rId10" Type="http://schemas.openxmlformats.org/officeDocument/2006/relationships/image" Target="../media/image7.jpg"/><Relationship Id="rId4" Type="http://schemas.openxmlformats.org/officeDocument/2006/relationships/image" Target="../media/image20.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336906" y="839775"/>
            <a:ext cx="3898188" cy="5588013"/>
          </a:xfrm>
        </p:spPr>
      </p:pic>
      <p:sp>
        <p:nvSpPr>
          <p:cNvPr id="9" name="Rectangle 8"/>
          <p:cNvSpPr/>
          <p:nvPr/>
        </p:nvSpPr>
        <p:spPr>
          <a:xfrm>
            <a:off x="336550" y="4254980"/>
            <a:ext cx="3898900"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p:txBody>
          <a:bodyPr/>
          <a:lstStyle/>
          <a:p>
            <a:r>
              <a:rPr lang="en-US" sz="4800" dirty="0"/>
              <a:t>Optimizing solutions, demystified </a:t>
            </a:r>
          </a:p>
        </p:txBody>
      </p:sp>
      <p:sp>
        <p:nvSpPr>
          <p:cNvPr id="3" name="Subtitle 2"/>
          <p:cNvSpPr>
            <a:spLocks noGrp="1"/>
          </p:cNvSpPr>
          <p:nvPr>
            <p:ph type="subTitle" idx="1"/>
          </p:nvPr>
        </p:nvSpPr>
        <p:spPr/>
        <p:txBody>
          <a:bodyPr/>
          <a:lstStyle/>
          <a:p>
            <a:r>
              <a:rPr lang="en-US" dirty="0"/>
              <a:t>Norfolk Decision Analytics  Functional Community Brown Bag</a:t>
            </a:r>
          </a:p>
          <a:p>
            <a:r>
              <a:rPr lang="en-US" dirty="0"/>
              <a:t>Presented by Andrew McGregor | mcgregor_andrew@bah.com </a:t>
            </a:r>
          </a:p>
        </p:txBody>
      </p:sp>
      <p:sp>
        <p:nvSpPr>
          <p:cNvPr id="4" name="Text Placeholder 3"/>
          <p:cNvSpPr>
            <a:spLocks noGrp="1"/>
          </p:cNvSpPr>
          <p:nvPr>
            <p:ph type="body" sz="quarter" idx="10"/>
          </p:nvPr>
        </p:nvSpPr>
        <p:spPr/>
        <p:txBody>
          <a:bodyPr/>
          <a:lstStyle/>
          <a:p>
            <a:r>
              <a:rPr lang="en-US" dirty="0"/>
              <a:t>July 14, 2017</a:t>
            </a:r>
          </a:p>
        </p:txBody>
      </p:sp>
      <p:sp>
        <p:nvSpPr>
          <p:cNvPr id="7" name="Rectangle 6"/>
          <p:cNvSpPr/>
          <p:nvPr/>
        </p:nvSpPr>
        <p:spPr>
          <a:xfrm>
            <a:off x="607506" y="5928912"/>
            <a:ext cx="2436791" cy="215444"/>
          </a:xfrm>
          <a:prstGeom prst="rect">
            <a:avLst/>
          </a:prstGeom>
        </p:spPr>
        <p:txBody>
          <a:bodyPr wrap="square">
            <a:spAutoFit/>
          </a:bodyPr>
          <a:lstStyle/>
          <a:p>
            <a:r>
              <a:rPr lang="en-US" sz="800" i="1" dirty="0">
                <a:solidFill>
                  <a:schemeClr val="bg1"/>
                </a:solidFill>
                <a:latin typeface="Calibri" charset="0"/>
                <a:ea typeface="Calibri" charset="0"/>
                <a:cs typeface="Calibri" charset="0"/>
              </a:rPr>
              <a:t>Innovation center, Washington, D.C.</a:t>
            </a:r>
          </a:p>
        </p:txBody>
      </p:sp>
      <p:sp>
        <p:nvSpPr>
          <p:cNvPr id="15" name="Rectangle 14"/>
          <p:cNvSpPr/>
          <p:nvPr/>
        </p:nvSpPr>
        <p:spPr>
          <a:xfrm flipV="1">
            <a:off x="336550" y="839775"/>
            <a:ext cx="3898900"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lassification"/>
          <p:cNvSpPr txBox="1"/>
          <p:nvPr/>
        </p:nvSpPr>
        <p:spPr>
          <a:xfrm>
            <a:off x="336590" y="839875"/>
            <a:ext cx="3898845"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spTree>
    <p:extLst>
      <p:ext uri="{BB962C8B-B14F-4D97-AF65-F5344CB8AC3E}">
        <p14:creationId xmlns:p14="http://schemas.microsoft.com/office/powerpoint/2010/main" val="18487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a Genetic algorithm</a:t>
            </a:r>
          </a:p>
        </p:txBody>
      </p:sp>
      <p:sp>
        <p:nvSpPr>
          <p:cNvPr id="5" name="Slide Number Placeholder 4"/>
          <p:cNvSpPr>
            <a:spLocks noGrp="1"/>
          </p:cNvSpPr>
          <p:nvPr>
            <p:ph type="sldNum" sz="quarter" idx="4"/>
          </p:nvPr>
        </p:nvSpPr>
        <p:spPr/>
        <p:txBody>
          <a:bodyPr/>
          <a:lstStyle/>
          <a:p>
            <a:fld id="{EACE6E22-E655-5947-A8B4-6F095FBA2C12}" type="slidenum">
              <a:rPr lang="en-US" smtClean="0"/>
              <a:pPr/>
              <a:t>9</a:t>
            </a:fld>
            <a:endParaRPr lang="en-US" dirty="0"/>
          </a:p>
        </p:txBody>
      </p:sp>
      <p:sp>
        <p:nvSpPr>
          <p:cNvPr id="6" name="Footer Placeholder 5"/>
          <p:cNvSpPr>
            <a:spLocks noGrp="1"/>
          </p:cNvSpPr>
          <p:nvPr>
            <p:ph type="ftr" sz="quarter" idx="3"/>
          </p:nvPr>
        </p:nvSpPr>
        <p:spPr/>
        <p:txBody>
          <a:bodyPr/>
          <a:lstStyle/>
          <a:p>
            <a:r>
              <a:rPr lang="en-US" dirty="0"/>
              <a:t>Booz Allen Hamilton Internal</a:t>
            </a:r>
          </a:p>
        </p:txBody>
      </p:sp>
      <p:sp>
        <p:nvSpPr>
          <p:cNvPr id="46" name="TextBox 45"/>
          <p:cNvSpPr txBox="1"/>
          <p:nvPr/>
        </p:nvSpPr>
        <p:spPr>
          <a:xfrm>
            <a:off x="520917" y="3534333"/>
            <a:ext cx="1283272" cy="261610"/>
          </a:xfrm>
          <a:prstGeom prst="rect">
            <a:avLst/>
          </a:prstGeom>
          <a:noFill/>
        </p:spPr>
        <p:txBody>
          <a:bodyPr wrap="square" rtlCol="0">
            <a:spAutoFit/>
          </a:bodyPr>
          <a:lstStyle/>
          <a:p>
            <a:r>
              <a:rPr lang="en-US" sz="1100" b="1" dirty="0"/>
              <a:t>27 fashion points</a:t>
            </a:r>
          </a:p>
        </p:txBody>
      </p:sp>
      <p:sp>
        <p:nvSpPr>
          <p:cNvPr id="47" name="TextBox 46"/>
          <p:cNvSpPr txBox="1"/>
          <p:nvPr/>
        </p:nvSpPr>
        <p:spPr>
          <a:xfrm>
            <a:off x="1673899" y="3534333"/>
            <a:ext cx="1283272" cy="261610"/>
          </a:xfrm>
          <a:prstGeom prst="rect">
            <a:avLst/>
          </a:prstGeom>
          <a:noFill/>
        </p:spPr>
        <p:txBody>
          <a:bodyPr wrap="square" rtlCol="0">
            <a:spAutoFit/>
          </a:bodyPr>
          <a:lstStyle/>
          <a:p>
            <a:r>
              <a:rPr lang="en-US" sz="1100" b="1" dirty="0"/>
              <a:t>25 fashion points</a:t>
            </a:r>
          </a:p>
        </p:txBody>
      </p:sp>
      <p:sp>
        <p:nvSpPr>
          <p:cNvPr id="57" name="TextBox 56"/>
          <p:cNvSpPr txBox="1"/>
          <p:nvPr/>
        </p:nvSpPr>
        <p:spPr>
          <a:xfrm>
            <a:off x="2860974" y="3534333"/>
            <a:ext cx="1283272" cy="261610"/>
          </a:xfrm>
          <a:prstGeom prst="rect">
            <a:avLst/>
          </a:prstGeom>
          <a:noFill/>
        </p:spPr>
        <p:txBody>
          <a:bodyPr wrap="square" rtlCol="0">
            <a:spAutoFit/>
          </a:bodyPr>
          <a:lstStyle/>
          <a:p>
            <a:r>
              <a:rPr lang="en-US" sz="1100" b="1" dirty="0"/>
              <a:t>12 fashion points</a:t>
            </a:r>
          </a:p>
        </p:txBody>
      </p:sp>
      <p:sp>
        <p:nvSpPr>
          <p:cNvPr id="61" name="TextBox 60"/>
          <p:cNvSpPr txBox="1"/>
          <p:nvPr/>
        </p:nvSpPr>
        <p:spPr>
          <a:xfrm>
            <a:off x="3968935" y="3534333"/>
            <a:ext cx="1283272" cy="261610"/>
          </a:xfrm>
          <a:prstGeom prst="rect">
            <a:avLst/>
          </a:prstGeom>
          <a:noFill/>
        </p:spPr>
        <p:txBody>
          <a:bodyPr wrap="square" rtlCol="0">
            <a:spAutoFit/>
          </a:bodyPr>
          <a:lstStyle/>
          <a:p>
            <a:r>
              <a:rPr lang="en-US" sz="1100" b="1" dirty="0"/>
              <a:t>18 fashion points</a:t>
            </a:r>
          </a:p>
        </p:txBody>
      </p:sp>
      <p:sp>
        <p:nvSpPr>
          <p:cNvPr id="64" name="TextBox 63"/>
          <p:cNvSpPr txBox="1"/>
          <p:nvPr/>
        </p:nvSpPr>
        <p:spPr>
          <a:xfrm>
            <a:off x="5170193" y="3534333"/>
            <a:ext cx="1283272" cy="261610"/>
          </a:xfrm>
          <a:prstGeom prst="rect">
            <a:avLst/>
          </a:prstGeom>
          <a:noFill/>
        </p:spPr>
        <p:txBody>
          <a:bodyPr wrap="square" rtlCol="0">
            <a:spAutoFit/>
          </a:bodyPr>
          <a:lstStyle/>
          <a:p>
            <a:r>
              <a:rPr lang="en-US" sz="1100" b="1" dirty="0"/>
              <a:t>14 fashion points</a:t>
            </a:r>
          </a:p>
        </p:txBody>
      </p:sp>
      <p:sp>
        <p:nvSpPr>
          <p:cNvPr id="65" name="TextBox 64"/>
          <p:cNvSpPr txBox="1"/>
          <p:nvPr/>
        </p:nvSpPr>
        <p:spPr>
          <a:xfrm>
            <a:off x="6301749" y="3534333"/>
            <a:ext cx="1283272" cy="261610"/>
          </a:xfrm>
          <a:prstGeom prst="rect">
            <a:avLst/>
          </a:prstGeom>
          <a:noFill/>
        </p:spPr>
        <p:txBody>
          <a:bodyPr wrap="square" rtlCol="0">
            <a:spAutoFit/>
          </a:bodyPr>
          <a:lstStyle/>
          <a:p>
            <a:r>
              <a:rPr lang="en-US" sz="1100" b="1" dirty="0"/>
              <a:t>26 fashion points</a:t>
            </a:r>
          </a:p>
        </p:txBody>
      </p:sp>
      <p:sp>
        <p:nvSpPr>
          <p:cNvPr id="66" name="TextBox 65"/>
          <p:cNvSpPr txBox="1"/>
          <p:nvPr/>
        </p:nvSpPr>
        <p:spPr>
          <a:xfrm>
            <a:off x="7422609" y="3534333"/>
            <a:ext cx="1410399" cy="261610"/>
          </a:xfrm>
          <a:prstGeom prst="rect">
            <a:avLst/>
          </a:prstGeom>
          <a:noFill/>
        </p:spPr>
        <p:txBody>
          <a:bodyPr wrap="square" rtlCol="0">
            <a:spAutoFit/>
          </a:bodyPr>
          <a:lstStyle/>
          <a:p>
            <a:r>
              <a:rPr lang="en-US" sz="1100" b="1" dirty="0"/>
              <a:t> 23 fashion points</a:t>
            </a:r>
          </a:p>
        </p:txBody>
      </p:sp>
      <p:sp>
        <p:nvSpPr>
          <p:cNvPr id="67" name="TextBox 66"/>
          <p:cNvSpPr txBox="1"/>
          <p:nvPr/>
        </p:nvSpPr>
        <p:spPr>
          <a:xfrm>
            <a:off x="8641806" y="3534333"/>
            <a:ext cx="1283272" cy="261610"/>
          </a:xfrm>
          <a:prstGeom prst="rect">
            <a:avLst/>
          </a:prstGeom>
          <a:noFill/>
        </p:spPr>
        <p:txBody>
          <a:bodyPr wrap="square" rtlCol="0">
            <a:spAutoFit/>
          </a:bodyPr>
          <a:lstStyle/>
          <a:p>
            <a:r>
              <a:rPr lang="en-US" sz="1100" b="1" dirty="0"/>
              <a:t>21 fashion points</a:t>
            </a:r>
          </a:p>
        </p:txBody>
      </p:sp>
      <p:pic>
        <p:nvPicPr>
          <p:cNvPr id="55" name="Picture 54"/>
          <p:cNvPicPr>
            <a:picLocks noChangeAspect="1"/>
          </p:cNvPicPr>
          <p:nvPr/>
        </p:nvPicPr>
        <p:blipFill>
          <a:blip r:embed="rId2"/>
          <a:stretch>
            <a:fillRect/>
          </a:stretch>
        </p:blipFill>
        <p:spPr>
          <a:xfrm>
            <a:off x="705851" y="1398894"/>
            <a:ext cx="877268" cy="853068"/>
          </a:xfrm>
          <a:prstGeom prst="rect">
            <a:avLst/>
          </a:prstGeom>
        </p:spPr>
      </p:pic>
      <p:pic>
        <p:nvPicPr>
          <p:cNvPr id="56" name="Picture 55"/>
          <p:cNvPicPr>
            <a:picLocks noChangeAspect="1"/>
          </p:cNvPicPr>
          <p:nvPr/>
        </p:nvPicPr>
        <p:blipFill>
          <a:blip r:embed="rId2"/>
          <a:stretch>
            <a:fillRect/>
          </a:stretch>
        </p:blipFill>
        <p:spPr>
          <a:xfrm>
            <a:off x="1807705" y="1408701"/>
            <a:ext cx="877268" cy="853068"/>
          </a:xfrm>
          <a:prstGeom prst="rect">
            <a:avLst/>
          </a:prstGeom>
        </p:spPr>
      </p:pic>
      <p:pic>
        <p:nvPicPr>
          <p:cNvPr id="58" name="Picture 57"/>
          <p:cNvPicPr>
            <a:picLocks noChangeAspect="1"/>
          </p:cNvPicPr>
          <p:nvPr/>
        </p:nvPicPr>
        <p:blipFill>
          <a:blip r:embed="rId3"/>
          <a:stretch>
            <a:fillRect/>
          </a:stretch>
        </p:blipFill>
        <p:spPr>
          <a:xfrm>
            <a:off x="2971212" y="1414545"/>
            <a:ext cx="877267" cy="847224"/>
          </a:xfrm>
          <a:prstGeom prst="rect">
            <a:avLst/>
          </a:prstGeom>
        </p:spPr>
      </p:pic>
      <p:pic>
        <p:nvPicPr>
          <p:cNvPr id="59" name="Picture 58"/>
          <p:cNvPicPr>
            <a:picLocks noChangeAspect="1"/>
          </p:cNvPicPr>
          <p:nvPr/>
        </p:nvPicPr>
        <p:blipFill>
          <a:blip r:embed="rId3"/>
          <a:stretch>
            <a:fillRect/>
          </a:stretch>
        </p:blipFill>
        <p:spPr>
          <a:xfrm>
            <a:off x="4134718" y="1408486"/>
            <a:ext cx="877267" cy="847224"/>
          </a:xfrm>
          <a:prstGeom prst="rect">
            <a:avLst/>
          </a:prstGeom>
        </p:spPr>
      </p:pic>
      <p:pic>
        <p:nvPicPr>
          <p:cNvPr id="60" name="Picture 59"/>
          <p:cNvPicPr>
            <a:picLocks noChangeAspect="1"/>
          </p:cNvPicPr>
          <p:nvPr/>
        </p:nvPicPr>
        <p:blipFill>
          <a:blip r:embed="rId4"/>
          <a:stretch>
            <a:fillRect/>
          </a:stretch>
        </p:blipFill>
        <p:spPr>
          <a:xfrm>
            <a:off x="5313563" y="1414545"/>
            <a:ext cx="872732" cy="848657"/>
          </a:xfrm>
          <a:prstGeom prst="rect">
            <a:avLst/>
          </a:prstGeom>
        </p:spPr>
      </p:pic>
      <p:pic>
        <p:nvPicPr>
          <p:cNvPr id="62" name="Picture 61"/>
          <p:cNvPicPr>
            <a:picLocks noChangeAspect="1"/>
          </p:cNvPicPr>
          <p:nvPr/>
        </p:nvPicPr>
        <p:blipFill>
          <a:blip r:embed="rId4"/>
          <a:stretch>
            <a:fillRect/>
          </a:stretch>
        </p:blipFill>
        <p:spPr>
          <a:xfrm>
            <a:off x="6452672" y="1423143"/>
            <a:ext cx="872732" cy="848657"/>
          </a:xfrm>
          <a:prstGeom prst="rect">
            <a:avLst/>
          </a:prstGeom>
        </p:spPr>
      </p:pic>
      <p:pic>
        <p:nvPicPr>
          <p:cNvPr id="63" name="Picture 62"/>
          <p:cNvPicPr>
            <a:picLocks noChangeAspect="1"/>
          </p:cNvPicPr>
          <p:nvPr/>
        </p:nvPicPr>
        <p:blipFill>
          <a:blip r:embed="rId5"/>
          <a:stretch>
            <a:fillRect/>
          </a:stretch>
        </p:blipFill>
        <p:spPr>
          <a:xfrm>
            <a:off x="3042105" y="2271800"/>
            <a:ext cx="753717" cy="1266245"/>
          </a:xfrm>
          <a:prstGeom prst="rect">
            <a:avLst/>
          </a:prstGeom>
        </p:spPr>
      </p:pic>
      <p:pic>
        <p:nvPicPr>
          <p:cNvPr id="85" name="Picture 84"/>
          <p:cNvPicPr>
            <a:picLocks noChangeAspect="1"/>
          </p:cNvPicPr>
          <p:nvPr/>
        </p:nvPicPr>
        <p:blipFill>
          <a:blip r:embed="rId5"/>
          <a:stretch>
            <a:fillRect/>
          </a:stretch>
        </p:blipFill>
        <p:spPr>
          <a:xfrm>
            <a:off x="5375302" y="2269046"/>
            <a:ext cx="753717" cy="1266245"/>
          </a:xfrm>
          <a:prstGeom prst="rect">
            <a:avLst/>
          </a:prstGeom>
        </p:spPr>
      </p:pic>
      <p:pic>
        <p:nvPicPr>
          <p:cNvPr id="86" name="Picture 85"/>
          <p:cNvPicPr>
            <a:picLocks noChangeAspect="1"/>
          </p:cNvPicPr>
          <p:nvPr/>
        </p:nvPicPr>
        <p:blipFill>
          <a:blip r:embed="rId6"/>
          <a:stretch>
            <a:fillRect/>
          </a:stretch>
        </p:blipFill>
        <p:spPr>
          <a:xfrm>
            <a:off x="6536441" y="2277645"/>
            <a:ext cx="753717" cy="1266245"/>
          </a:xfrm>
          <a:prstGeom prst="rect">
            <a:avLst/>
          </a:prstGeom>
        </p:spPr>
      </p:pic>
      <p:pic>
        <p:nvPicPr>
          <p:cNvPr id="87" name="Picture 86"/>
          <p:cNvPicPr>
            <a:picLocks noChangeAspect="1"/>
          </p:cNvPicPr>
          <p:nvPr/>
        </p:nvPicPr>
        <p:blipFill>
          <a:blip r:embed="rId6"/>
          <a:stretch>
            <a:fillRect/>
          </a:stretch>
        </p:blipFill>
        <p:spPr>
          <a:xfrm>
            <a:off x="767626" y="2252805"/>
            <a:ext cx="753717" cy="1266245"/>
          </a:xfrm>
          <a:prstGeom prst="rect">
            <a:avLst/>
          </a:prstGeom>
        </p:spPr>
      </p:pic>
      <p:pic>
        <p:nvPicPr>
          <p:cNvPr id="88" name="Picture 87"/>
          <p:cNvPicPr>
            <a:picLocks noChangeAspect="1"/>
          </p:cNvPicPr>
          <p:nvPr/>
        </p:nvPicPr>
        <p:blipFill>
          <a:blip r:embed="rId7"/>
          <a:stretch>
            <a:fillRect/>
          </a:stretch>
        </p:blipFill>
        <p:spPr>
          <a:xfrm>
            <a:off x="1868185" y="2264899"/>
            <a:ext cx="752356" cy="1263958"/>
          </a:xfrm>
          <a:prstGeom prst="rect">
            <a:avLst/>
          </a:prstGeom>
        </p:spPr>
      </p:pic>
      <p:pic>
        <p:nvPicPr>
          <p:cNvPr id="89" name="Picture 88"/>
          <p:cNvPicPr>
            <a:picLocks noChangeAspect="1"/>
          </p:cNvPicPr>
          <p:nvPr/>
        </p:nvPicPr>
        <p:blipFill>
          <a:blip r:embed="rId7"/>
          <a:stretch>
            <a:fillRect/>
          </a:stretch>
        </p:blipFill>
        <p:spPr>
          <a:xfrm>
            <a:off x="4211433" y="2265302"/>
            <a:ext cx="752356" cy="1263958"/>
          </a:xfrm>
          <a:prstGeom prst="rect">
            <a:avLst/>
          </a:prstGeom>
        </p:spPr>
      </p:pic>
      <p:pic>
        <p:nvPicPr>
          <p:cNvPr id="90" name="Picture 89"/>
          <p:cNvPicPr>
            <a:picLocks noChangeAspect="1"/>
          </p:cNvPicPr>
          <p:nvPr/>
        </p:nvPicPr>
        <p:blipFill>
          <a:blip r:embed="rId2"/>
          <a:stretch>
            <a:fillRect/>
          </a:stretch>
        </p:blipFill>
        <p:spPr>
          <a:xfrm>
            <a:off x="7613439" y="1418732"/>
            <a:ext cx="877268" cy="853068"/>
          </a:xfrm>
          <a:prstGeom prst="rect">
            <a:avLst/>
          </a:prstGeom>
        </p:spPr>
      </p:pic>
      <p:pic>
        <p:nvPicPr>
          <p:cNvPr id="91" name="Picture 90"/>
          <p:cNvPicPr>
            <a:picLocks noChangeAspect="1"/>
          </p:cNvPicPr>
          <p:nvPr/>
        </p:nvPicPr>
        <p:blipFill>
          <a:blip r:embed="rId5"/>
          <a:stretch>
            <a:fillRect/>
          </a:stretch>
        </p:blipFill>
        <p:spPr>
          <a:xfrm>
            <a:off x="7665340" y="2282042"/>
            <a:ext cx="753717" cy="1266245"/>
          </a:xfrm>
          <a:prstGeom prst="rect">
            <a:avLst/>
          </a:prstGeom>
        </p:spPr>
      </p:pic>
      <p:pic>
        <p:nvPicPr>
          <p:cNvPr id="92" name="Picture 91"/>
          <p:cNvPicPr>
            <a:picLocks noChangeAspect="1"/>
          </p:cNvPicPr>
          <p:nvPr/>
        </p:nvPicPr>
        <p:blipFill>
          <a:blip r:embed="rId2"/>
          <a:stretch>
            <a:fillRect/>
          </a:stretch>
        </p:blipFill>
        <p:spPr>
          <a:xfrm>
            <a:off x="8778742" y="1428974"/>
            <a:ext cx="877268" cy="853068"/>
          </a:xfrm>
          <a:prstGeom prst="rect">
            <a:avLst/>
          </a:prstGeom>
        </p:spPr>
      </p:pic>
      <p:pic>
        <p:nvPicPr>
          <p:cNvPr id="93" name="Picture 92"/>
          <p:cNvPicPr>
            <a:picLocks noChangeAspect="1"/>
          </p:cNvPicPr>
          <p:nvPr/>
        </p:nvPicPr>
        <p:blipFill>
          <a:blip r:embed="rId8"/>
          <a:stretch>
            <a:fillRect/>
          </a:stretch>
        </p:blipFill>
        <p:spPr>
          <a:xfrm>
            <a:off x="8842472" y="2282042"/>
            <a:ext cx="749808" cy="1259678"/>
          </a:xfrm>
          <a:prstGeom prst="rect">
            <a:avLst/>
          </a:prstGeom>
        </p:spPr>
      </p:pic>
      <p:sp>
        <p:nvSpPr>
          <p:cNvPr id="94" name="TextBox 93"/>
          <p:cNvSpPr txBox="1"/>
          <p:nvPr/>
        </p:nvSpPr>
        <p:spPr>
          <a:xfrm>
            <a:off x="550518" y="6123808"/>
            <a:ext cx="1283272" cy="276999"/>
          </a:xfrm>
          <a:prstGeom prst="rect">
            <a:avLst/>
          </a:prstGeom>
          <a:noFill/>
        </p:spPr>
        <p:txBody>
          <a:bodyPr wrap="square" rtlCol="0">
            <a:spAutoFit/>
          </a:bodyPr>
          <a:lstStyle/>
          <a:p>
            <a:r>
              <a:rPr lang="en-US" sz="1200" b="1" dirty="0"/>
              <a:t>27 fashion points</a:t>
            </a:r>
          </a:p>
        </p:txBody>
      </p:sp>
      <p:pic>
        <p:nvPicPr>
          <p:cNvPr id="95" name="Picture 94"/>
          <p:cNvPicPr>
            <a:picLocks noChangeAspect="1"/>
          </p:cNvPicPr>
          <p:nvPr/>
        </p:nvPicPr>
        <p:blipFill>
          <a:blip r:embed="rId4"/>
          <a:stretch>
            <a:fillRect/>
          </a:stretch>
        </p:blipFill>
        <p:spPr>
          <a:xfrm>
            <a:off x="1950109" y="4000381"/>
            <a:ext cx="872732" cy="848657"/>
          </a:xfrm>
          <a:prstGeom prst="rect">
            <a:avLst/>
          </a:prstGeom>
        </p:spPr>
      </p:pic>
      <p:pic>
        <p:nvPicPr>
          <p:cNvPr id="96" name="Picture 95"/>
          <p:cNvPicPr>
            <a:picLocks noChangeAspect="1"/>
          </p:cNvPicPr>
          <p:nvPr/>
        </p:nvPicPr>
        <p:blipFill>
          <a:blip r:embed="rId6"/>
          <a:stretch>
            <a:fillRect/>
          </a:stretch>
        </p:blipFill>
        <p:spPr>
          <a:xfrm>
            <a:off x="794002" y="4867120"/>
            <a:ext cx="753717" cy="1266245"/>
          </a:xfrm>
          <a:prstGeom prst="rect">
            <a:avLst/>
          </a:prstGeom>
        </p:spPr>
      </p:pic>
      <p:sp>
        <p:nvSpPr>
          <p:cNvPr id="97" name="TextBox 96"/>
          <p:cNvSpPr txBox="1"/>
          <p:nvPr/>
        </p:nvSpPr>
        <p:spPr>
          <a:xfrm>
            <a:off x="1762908" y="6128141"/>
            <a:ext cx="1283272" cy="261610"/>
          </a:xfrm>
          <a:prstGeom prst="rect">
            <a:avLst/>
          </a:prstGeom>
          <a:noFill/>
        </p:spPr>
        <p:txBody>
          <a:bodyPr wrap="square" rtlCol="0">
            <a:spAutoFit/>
          </a:bodyPr>
          <a:lstStyle/>
          <a:p>
            <a:r>
              <a:rPr lang="en-US" sz="1100" b="1" dirty="0"/>
              <a:t>26 fashion points</a:t>
            </a:r>
          </a:p>
        </p:txBody>
      </p:sp>
      <p:pic>
        <p:nvPicPr>
          <p:cNvPr id="98" name="Picture 97"/>
          <p:cNvPicPr>
            <a:picLocks noChangeAspect="1"/>
          </p:cNvPicPr>
          <p:nvPr/>
        </p:nvPicPr>
        <p:blipFill>
          <a:blip r:embed="rId2"/>
          <a:stretch>
            <a:fillRect/>
          </a:stretch>
        </p:blipFill>
        <p:spPr>
          <a:xfrm>
            <a:off x="720489" y="4023269"/>
            <a:ext cx="877268" cy="853068"/>
          </a:xfrm>
          <a:prstGeom prst="rect">
            <a:avLst/>
          </a:prstGeom>
        </p:spPr>
      </p:pic>
      <p:pic>
        <p:nvPicPr>
          <p:cNvPr id="99" name="Picture 98"/>
          <p:cNvPicPr>
            <a:picLocks noChangeAspect="1"/>
          </p:cNvPicPr>
          <p:nvPr/>
        </p:nvPicPr>
        <p:blipFill>
          <a:blip r:embed="rId6"/>
          <a:stretch>
            <a:fillRect/>
          </a:stretch>
        </p:blipFill>
        <p:spPr>
          <a:xfrm>
            <a:off x="2009617" y="4846613"/>
            <a:ext cx="753717" cy="1266245"/>
          </a:xfrm>
          <a:prstGeom prst="rect">
            <a:avLst/>
          </a:prstGeom>
        </p:spPr>
      </p:pic>
      <p:sp>
        <p:nvSpPr>
          <p:cNvPr id="72" name="Multiplication Sign 71"/>
          <p:cNvSpPr/>
          <p:nvPr/>
        </p:nvSpPr>
        <p:spPr>
          <a:xfrm>
            <a:off x="2793805" y="1238423"/>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Multiplication Sign 67"/>
          <p:cNvSpPr/>
          <p:nvPr/>
        </p:nvSpPr>
        <p:spPr>
          <a:xfrm>
            <a:off x="3964905" y="1239432"/>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Multiplication Sign 68"/>
          <p:cNvSpPr/>
          <p:nvPr/>
        </p:nvSpPr>
        <p:spPr>
          <a:xfrm>
            <a:off x="5116773" y="1223970"/>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Multiplication Sign 69"/>
          <p:cNvSpPr/>
          <p:nvPr/>
        </p:nvSpPr>
        <p:spPr>
          <a:xfrm>
            <a:off x="8605247" y="1218105"/>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Multiplication Sign 70"/>
          <p:cNvSpPr/>
          <p:nvPr/>
        </p:nvSpPr>
        <p:spPr>
          <a:xfrm>
            <a:off x="7450447" y="1223970"/>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p:cNvSpPr txBox="1"/>
          <p:nvPr/>
        </p:nvSpPr>
        <p:spPr>
          <a:xfrm>
            <a:off x="3049405" y="6123808"/>
            <a:ext cx="1283272" cy="261610"/>
          </a:xfrm>
          <a:prstGeom prst="rect">
            <a:avLst/>
          </a:prstGeom>
          <a:noFill/>
        </p:spPr>
        <p:txBody>
          <a:bodyPr wrap="square" rtlCol="0">
            <a:spAutoFit/>
          </a:bodyPr>
          <a:lstStyle/>
          <a:p>
            <a:r>
              <a:rPr lang="en-US" sz="1100" b="1" dirty="0"/>
              <a:t>25 fashion points</a:t>
            </a:r>
          </a:p>
        </p:txBody>
      </p:sp>
      <p:pic>
        <p:nvPicPr>
          <p:cNvPr id="106" name="Picture 105"/>
          <p:cNvPicPr>
            <a:picLocks noChangeAspect="1"/>
          </p:cNvPicPr>
          <p:nvPr/>
        </p:nvPicPr>
        <p:blipFill>
          <a:blip r:embed="rId2"/>
          <a:stretch>
            <a:fillRect/>
          </a:stretch>
        </p:blipFill>
        <p:spPr>
          <a:xfrm>
            <a:off x="3183211" y="3998176"/>
            <a:ext cx="877268" cy="853068"/>
          </a:xfrm>
          <a:prstGeom prst="rect">
            <a:avLst/>
          </a:prstGeom>
        </p:spPr>
      </p:pic>
      <p:pic>
        <p:nvPicPr>
          <p:cNvPr id="107" name="Picture 106"/>
          <p:cNvPicPr>
            <a:picLocks noChangeAspect="1"/>
          </p:cNvPicPr>
          <p:nvPr/>
        </p:nvPicPr>
        <p:blipFill>
          <a:blip r:embed="rId7"/>
          <a:stretch>
            <a:fillRect/>
          </a:stretch>
        </p:blipFill>
        <p:spPr>
          <a:xfrm>
            <a:off x="3243691" y="4854374"/>
            <a:ext cx="752356" cy="1263958"/>
          </a:xfrm>
          <a:prstGeom prst="rect">
            <a:avLst/>
          </a:prstGeom>
        </p:spPr>
      </p:pic>
      <p:sp>
        <p:nvSpPr>
          <p:cNvPr id="108" name="TextBox 107"/>
          <p:cNvSpPr txBox="1"/>
          <p:nvPr/>
        </p:nvSpPr>
        <p:spPr>
          <a:xfrm>
            <a:off x="4967184" y="3982791"/>
            <a:ext cx="5946847"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Repeat Steps (2-5)</a:t>
            </a:r>
          </a:p>
        </p:txBody>
      </p:sp>
      <p:sp>
        <p:nvSpPr>
          <p:cNvPr id="109" name="TextBox 108"/>
          <p:cNvSpPr txBox="1"/>
          <p:nvPr/>
        </p:nvSpPr>
        <p:spPr>
          <a:xfrm>
            <a:off x="4967184" y="4348799"/>
            <a:ext cx="5946847" cy="1754326"/>
          </a:xfrm>
          <a:prstGeom prst="rect">
            <a:avLst/>
          </a:prstGeom>
          <a:solidFill>
            <a:schemeClr val="bg1"/>
          </a:solidFill>
          <a:ln>
            <a:solidFill>
              <a:schemeClr val="accent1"/>
            </a:solidFill>
          </a:ln>
        </p:spPr>
        <p:txBody>
          <a:bodyPr wrap="square" rtlCol="0">
            <a:spAutoFit/>
          </a:bodyPr>
          <a:lstStyle/>
          <a:p>
            <a:r>
              <a:rPr lang="en-US" dirty="0"/>
              <a:t>Remember our rule to </a:t>
            </a:r>
            <a:r>
              <a:rPr lang="en-US" b="1" dirty="0"/>
              <a:t>select the elite 3 solutions</a:t>
            </a:r>
            <a:r>
              <a:rPr lang="en-US" dirty="0"/>
              <a:t>. Let’s do that again and re-evaluate our results. What do you know, our best solution at this point has become a red t-shirt + grey pants, totaling 27 fashion points! There could be other solutions that are worth considering, so we’ll repeat the steps of crossover, mutation, and selection until we’re happy.</a:t>
            </a:r>
          </a:p>
        </p:txBody>
      </p:sp>
      <p:sp>
        <p:nvSpPr>
          <p:cNvPr id="11" name="Star: 10 Points 10"/>
          <p:cNvSpPr/>
          <p:nvPr/>
        </p:nvSpPr>
        <p:spPr>
          <a:xfrm>
            <a:off x="480933" y="3757220"/>
            <a:ext cx="635690" cy="576900"/>
          </a:xfrm>
          <a:prstGeom prst="star10">
            <a:avLst/>
          </a:prstGeom>
          <a:solidFill>
            <a:srgbClr val="FAC462"/>
          </a:solid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#1</a:t>
            </a:r>
          </a:p>
        </p:txBody>
      </p:sp>
      <p:pic>
        <p:nvPicPr>
          <p:cNvPr id="110" name="Picture 109"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10731585" y="796227"/>
            <a:ext cx="465992" cy="398043"/>
          </a:xfrm>
          <a:prstGeom prst="rect">
            <a:avLst/>
          </a:prstGeom>
        </p:spPr>
      </p:pic>
      <p:pic>
        <p:nvPicPr>
          <p:cNvPr id="111" name="Picture 110"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10142598" y="796227"/>
            <a:ext cx="465992" cy="398043"/>
          </a:xfrm>
          <a:prstGeom prst="rect">
            <a:avLst/>
          </a:prstGeom>
        </p:spPr>
      </p:pic>
      <p:pic>
        <p:nvPicPr>
          <p:cNvPr id="112" name="Picture 111"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113" name="Picture 112"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8964624" y="796227"/>
            <a:ext cx="465992" cy="398043"/>
          </a:xfrm>
          <a:prstGeom prst="rect">
            <a:avLst/>
          </a:prstGeom>
        </p:spPr>
      </p:pic>
    </p:spTree>
    <p:extLst>
      <p:ext uri="{BB962C8B-B14F-4D97-AF65-F5344CB8AC3E}">
        <p14:creationId xmlns:p14="http://schemas.microsoft.com/office/powerpoint/2010/main" val="254252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par>
                                <p:cTn id="26" presetID="10" presetClass="entr" presetSubtype="0" fill="hold"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500"/>
                                        <p:tgtEl>
                                          <p:spTgt spid="10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7" grpId="0"/>
      <p:bldP spid="72" grpId="0" animBg="1"/>
      <p:bldP spid="68" grpId="0" animBg="1"/>
      <p:bldP spid="69" grpId="0" animBg="1"/>
      <p:bldP spid="70" grpId="0" animBg="1"/>
      <p:bldP spid="71" grpId="0" animBg="1"/>
      <p:bldP spid="105"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JavaScript Optimization model</a:t>
            </a:r>
          </a:p>
        </p:txBody>
      </p:sp>
      <p:sp>
        <p:nvSpPr>
          <p:cNvPr id="5" name="Slide Number Placeholder 4"/>
          <p:cNvSpPr>
            <a:spLocks noGrp="1"/>
          </p:cNvSpPr>
          <p:nvPr>
            <p:ph type="sldNum" sz="quarter" idx="4"/>
          </p:nvPr>
        </p:nvSpPr>
        <p:spPr/>
        <p:txBody>
          <a:bodyPr/>
          <a:lstStyle/>
          <a:p>
            <a:fld id="{EACE6E22-E655-5947-A8B4-6F095FBA2C12}"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pic>
        <p:nvPicPr>
          <p:cNvPr id="9" name="Picture 8" descr="フリーイラスト素材] クリップアート, 脳, 人体 / 体 ..."/>
          <p:cNvPicPr>
            <a:picLocks noChangeAspect="1"/>
          </p:cNvPicPr>
          <p:nvPr/>
        </p:nvPicPr>
        <p:blipFill>
          <a:blip r:embed="rId2">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10" name="Picture 9" descr="フリーイラスト素材] クリップアート, 脳, 人体 / 体 ..."/>
          <p:cNvPicPr>
            <a:picLocks noChangeAspect="1"/>
          </p:cNvPicPr>
          <p:nvPr/>
        </p:nvPicPr>
        <p:blipFill>
          <a:blip r:embed="rId2">
            <a:duotone>
              <a:schemeClr val="accent1">
                <a:shade val="45000"/>
                <a:satMod val="135000"/>
              </a:schemeClr>
              <a:prstClr val="white"/>
            </a:duotone>
          </a:blip>
          <a:stretch>
            <a:fillRect/>
          </a:stretch>
        </p:blipFill>
        <p:spPr>
          <a:xfrm flipH="1">
            <a:off x="8964624" y="796227"/>
            <a:ext cx="465992" cy="398043"/>
          </a:xfrm>
          <a:prstGeom prst="rect">
            <a:avLst/>
          </a:prstGeom>
        </p:spPr>
      </p:pic>
      <p:sp>
        <p:nvSpPr>
          <p:cNvPr id="13" name="Rectangle 12"/>
          <p:cNvSpPr/>
          <p:nvPr/>
        </p:nvSpPr>
        <p:spPr>
          <a:xfrm>
            <a:off x="3461476" y="2593730"/>
            <a:ext cx="5468816" cy="1688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1"/>
                </a:solidFill>
              </a:rPr>
              <a:t>LIVE DEMO AND Q&amp;A!</a:t>
            </a:r>
            <a:endParaRPr lang="en-US" dirty="0">
              <a:solidFill>
                <a:schemeClr val="accent1"/>
              </a:solidFill>
            </a:endParaRPr>
          </a:p>
        </p:txBody>
      </p:sp>
    </p:spTree>
    <p:extLst>
      <p:ext uri="{BB962C8B-B14F-4D97-AF65-F5344CB8AC3E}">
        <p14:creationId xmlns:p14="http://schemas.microsoft.com/office/powerpoint/2010/main" val="35110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3"/>
          </p:nvPr>
        </p:nvSpPr>
        <p:spPr/>
        <p:txBody>
          <a:bodyPr/>
          <a:lstStyle/>
          <a:p>
            <a:r>
              <a:rPr lang="en-US" dirty="0"/>
              <a:t>Defining an optimization problem</a:t>
            </a:r>
          </a:p>
          <a:p>
            <a:r>
              <a:rPr lang="en-US" dirty="0"/>
              <a:t>Classic and Creative Optimization Examples</a:t>
            </a:r>
          </a:p>
          <a:p>
            <a:r>
              <a:rPr lang="en-US" dirty="0"/>
              <a:t>Optimization Example using Excel/Solver</a:t>
            </a:r>
          </a:p>
          <a:p>
            <a:r>
              <a:rPr lang="en-US" dirty="0"/>
              <a:t>Demystifying a Genetic algorithm</a:t>
            </a:r>
          </a:p>
          <a:p>
            <a:r>
              <a:rPr lang="en-US" dirty="0"/>
              <a:t>AN Optimization model DEVELOPED in JAVASCRIPT</a:t>
            </a:r>
          </a:p>
          <a:p>
            <a:endParaRPr lang="en-US" dirty="0"/>
          </a:p>
        </p:txBody>
      </p:sp>
      <p:sp>
        <p:nvSpPr>
          <p:cNvPr id="7" name="Title 6"/>
          <p:cNvSpPr>
            <a:spLocks noGrp="1"/>
          </p:cNvSpPr>
          <p:nvPr>
            <p:ph type="title"/>
          </p:nvPr>
        </p:nvSpPr>
        <p:spPr/>
        <p:txBody>
          <a:bodyPr/>
          <a:lstStyle/>
          <a:p>
            <a:r>
              <a:rPr lang="en-US" dirty="0"/>
              <a:t>agenda</a:t>
            </a:r>
          </a:p>
        </p:txBody>
      </p:sp>
      <p:sp>
        <p:nvSpPr>
          <p:cNvPr id="5" name="Picture Placeholder 4"/>
          <p:cNvSpPr>
            <a:spLocks noGrp="1"/>
          </p:cNvSpPr>
          <p:nvPr>
            <p:ph type="pic" sz="quarter" idx="14"/>
          </p:nvPr>
        </p:nvSpPr>
        <p:spPr/>
      </p:sp>
      <p:sp>
        <p:nvSpPr>
          <p:cNvPr id="4" name="Slide Number Placeholder 3"/>
          <p:cNvSpPr>
            <a:spLocks noGrp="1"/>
          </p:cNvSpPr>
          <p:nvPr>
            <p:ph type="sldNum" sz="quarter" idx="4"/>
          </p:nvPr>
        </p:nvSpPr>
        <p:spPr/>
        <p:txBody>
          <a:bodyPr/>
          <a:lstStyle/>
          <a:p>
            <a:fld id="{EACE6E22-E655-5947-A8B4-6F095FBA2C12}" type="slidenum">
              <a:rPr lang="en-US" smtClean="0"/>
              <a:pPr/>
              <a:t>1</a:t>
            </a:fld>
            <a:endParaRPr lang="en-US" dirty="0"/>
          </a:p>
        </p:txBody>
      </p:sp>
      <p:sp>
        <p:nvSpPr>
          <p:cNvPr id="3" name="Footer Placeholder 2"/>
          <p:cNvSpPr>
            <a:spLocks noGrp="1"/>
          </p:cNvSpPr>
          <p:nvPr>
            <p:ph type="ftr" sz="quarter" idx="3"/>
          </p:nvPr>
        </p:nvSpPr>
        <p:spPr/>
        <p:txBody>
          <a:bodyPr/>
          <a:lstStyle/>
          <a:p>
            <a:r>
              <a:rPr lang="en-US" dirty="0"/>
              <a:t>Booz Allen Hamilton Internal</a:t>
            </a:r>
          </a:p>
        </p:txBody>
      </p:sp>
      <p:pic>
        <p:nvPicPr>
          <p:cNvPr id="10" name="Picture Placeholder 20"/>
          <p:cNvPicPr>
            <a:picLocks noChangeAspect="1"/>
          </p:cNvPicPr>
          <p:nvPr/>
        </p:nvPicPr>
        <p:blipFill rotWithShape="1">
          <a:blip r:embed="rId2">
            <a:extLst>
              <a:ext uri="{28A0092B-C50C-407E-A947-70E740481C1C}">
                <a14:useLocalDpi xmlns:a14="http://schemas.microsoft.com/office/drawing/2010/main" val="0"/>
              </a:ext>
            </a:extLst>
          </a:blip>
          <a:srcRect l="20077" r="39475"/>
          <a:stretch/>
        </p:blipFill>
        <p:spPr>
          <a:xfrm>
            <a:off x="365802" y="1"/>
            <a:ext cx="3924300" cy="6857999"/>
          </a:xfrm>
          <a:prstGeom prst="rect">
            <a:avLst/>
          </a:prstGeom>
        </p:spPr>
      </p:pic>
      <p:pic>
        <p:nvPicPr>
          <p:cNvPr id="11" name="Picture Placeholder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02" y="8601"/>
            <a:ext cx="3924300" cy="6855337"/>
          </a:xfrm>
          <a:prstGeom prst="rect">
            <a:avLst/>
          </a:prstGeom>
        </p:spPr>
      </p:pic>
      <p:pic>
        <p:nvPicPr>
          <p:cNvPr id="15" name="Picture 14"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9893052" y="1383763"/>
            <a:ext cx="321654" cy="274752"/>
          </a:xfrm>
          <a:prstGeom prst="rect">
            <a:avLst/>
          </a:prstGeom>
        </p:spPr>
      </p:pic>
      <p:pic>
        <p:nvPicPr>
          <p:cNvPr id="16" name="Picture 15"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9890849" y="1693682"/>
            <a:ext cx="321654" cy="274752"/>
          </a:xfrm>
          <a:prstGeom prst="rect">
            <a:avLst/>
          </a:prstGeom>
        </p:spPr>
      </p:pic>
      <p:cxnSp>
        <p:nvCxnSpPr>
          <p:cNvPr id="9" name="Straight Connector 8"/>
          <p:cNvCxnSpPr/>
          <p:nvPr/>
        </p:nvCxnSpPr>
        <p:spPr>
          <a:xfrm>
            <a:off x="4782889" y="1667306"/>
            <a:ext cx="677068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 name="Picture 16"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9910633" y="2038135"/>
            <a:ext cx="321654" cy="274752"/>
          </a:xfrm>
          <a:prstGeom prst="rect">
            <a:avLst/>
          </a:prstGeom>
        </p:spPr>
      </p:pic>
      <p:pic>
        <p:nvPicPr>
          <p:cNvPr id="18" name="Picture 17"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10324480" y="2038135"/>
            <a:ext cx="321654" cy="274752"/>
          </a:xfrm>
          <a:prstGeom prst="rect">
            <a:avLst/>
          </a:prstGeom>
        </p:spPr>
      </p:pic>
      <p:pic>
        <p:nvPicPr>
          <p:cNvPr id="23" name="Picture 22"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9914419" y="2386311"/>
            <a:ext cx="321654" cy="274752"/>
          </a:xfrm>
          <a:prstGeom prst="rect">
            <a:avLst/>
          </a:prstGeom>
        </p:spPr>
      </p:pic>
      <p:pic>
        <p:nvPicPr>
          <p:cNvPr id="24" name="Picture 23"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10328266" y="2386311"/>
            <a:ext cx="321654" cy="274752"/>
          </a:xfrm>
          <a:prstGeom prst="rect">
            <a:avLst/>
          </a:prstGeom>
        </p:spPr>
      </p:pic>
      <p:pic>
        <p:nvPicPr>
          <p:cNvPr id="25" name="Picture 24"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10742113" y="2386311"/>
            <a:ext cx="321654" cy="274752"/>
          </a:xfrm>
          <a:prstGeom prst="rect">
            <a:avLst/>
          </a:prstGeom>
        </p:spPr>
      </p:pic>
      <p:pic>
        <p:nvPicPr>
          <p:cNvPr id="26" name="Picture 25"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9919388" y="2711120"/>
            <a:ext cx="321654" cy="274752"/>
          </a:xfrm>
          <a:prstGeom prst="rect">
            <a:avLst/>
          </a:prstGeom>
        </p:spPr>
      </p:pic>
      <p:pic>
        <p:nvPicPr>
          <p:cNvPr id="27" name="Picture 26"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10333235" y="2711120"/>
            <a:ext cx="321654" cy="274752"/>
          </a:xfrm>
          <a:prstGeom prst="rect">
            <a:avLst/>
          </a:prstGeom>
        </p:spPr>
      </p:pic>
      <p:pic>
        <p:nvPicPr>
          <p:cNvPr id="28" name="Picture 27" descr="フリーイラスト素材] クリップアート, 脳, 人体 / 体 ..."/>
          <p:cNvPicPr>
            <a:picLocks noChangeAspect="1"/>
          </p:cNvPicPr>
          <p:nvPr/>
        </p:nvPicPr>
        <p:blipFill>
          <a:blip r:embed="rId4">
            <a:duotone>
              <a:schemeClr val="accent1">
                <a:shade val="45000"/>
                <a:satMod val="135000"/>
              </a:schemeClr>
              <a:prstClr val="white"/>
            </a:duotone>
          </a:blip>
          <a:stretch>
            <a:fillRect/>
          </a:stretch>
        </p:blipFill>
        <p:spPr>
          <a:xfrm flipH="1">
            <a:off x="11158880" y="2374514"/>
            <a:ext cx="321654" cy="274752"/>
          </a:xfrm>
          <a:prstGeom prst="rect">
            <a:avLst/>
          </a:prstGeom>
        </p:spPr>
      </p:pic>
      <p:sp>
        <p:nvSpPr>
          <p:cNvPr id="30" name="TextBox 29"/>
          <p:cNvSpPr txBox="1"/>
          <p:nvPr/>
        </p:nvSpPr>
        <p:spPr>
          <a:xfrm>
            <a:off x="9890848" y="2997244"/>
            <a:ext cx="1589685" cy="646331"/>
          </a:xfrm>
          <a:prstGeom prst="rect">
            <a:avLst/>
          </a:prstGeom>
          <a:noFill/>
        </p:spPr>
        <p:txBody>
          <a:bodyPr wrap="square" rtlCol="0">
            <a:spAutoFit/>
          </a:bodyPr>
          <a:lstStyle/>
          <a:p>
            <a:pPr algn="ctr"/>
            <a:r>
              <a:rPr lang="en-US" b="1" dirty="0">
                <a:solidFill>
                  <a:schemeClr val="accent1"/>
                </a:solidFill>
              </a:rPr>
              <a:t>Brain Power </a:t>
            </a:r>
          </a:p>
          <a:p>
            <a:pPr algn="ctr"/>
            <a:r>
              <a:rPr lang="en-US" b="1" dirty="0">
                <a:solidFill>
                  <a:schemeClr val="accent1"/>
                </a:solidFill>
              </a:rPr>
              <a:t>Required!</a:t>
            </a:r>
          </a:p>
        </p:txBody>
      </p:sp>
      <p:cxnSp>
        <p:nvCxnSpPr>
          <p:cNvPr id="32" name="Straight Connector 31"/>
          <p:cNvCxnSpPr/>
          <p:nvPr/>
        </p:nvCxnSpPr>
        <p:spPr>
          <a:xfrm>
            <a:off x="9845996" y="3023620"/>
            <a:ext cx="16529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0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optimization problem</a:t>
            </a:r>
          </a:p>
        </p:txBody>
      </p:sp>
      <p:sp>
        <p:nvSpPr>
          <p:cNvPr id="7" name="Content Placeholder 6"/>
          <p:cNvSpPr>
            <a:spLocks noGrp="1"/>
          </p:cNvSpPr>
          <p:nvPr>
            <p:ph idx="1"/>
          </p:nvPr>
        </p:nvSpPr>
        <p:spPr/>
        <p:txBody>
          <a:bodyPr/>
          <a:lstStyle/>
          <a:p>
            <a:pPr lvl="3"/>
            <a:r>
              <a:rPr lang="en-US" sz="1800" dirty="0"/>
              <a:t>Finding the best solution from all feasible solutions</a:t>
            </a:r>
          </a:p>
          <a:p>
            <a:pPr lvl="4"/>
            <a:r>
              <a:rPr lang="en-US" sz="1400" dirty="0"/>
              <a:t>Optimization problems have an objective that is either to be maximized or</a:t>
            </a:r>
            <a:br>
              <a:rPr lang="en-US" sz="1400" dirty="0"/>
            </a:br>
            <a:r>
              <a:rPr lang="en-US" sz="1400" dirty="0"/>
              <a:t>minimized while all constraints are met.</a:t>
            </a:r>
          </a:p>
          <a:p>
            <a:r>
              <a:rPr lang="en-US" sz="1600" dirty="0"/>
              <a:t>Objective: </a:t>
            </a:r>
          </a:p>
          <a:p>
            <a:pPr lvl="1"/>
            <a:r>
              <a:rPr lang="en-US" sz="1600" dirty="0"/>
              <a:t>“I want to minimize overhead cost…”</a:t>
            </a:r>
          </a:p>
          <a:p>
            <a:pPr lvl="1"/>
            <a:r>
              <a:rPr lang="en-US" sz="1600" dirty="0"/>
              <a:t>“I want to maximize beer sales…”</a:t>
            </a:r>
          </a:p>
          <a:p>
            <a:pPr lvl="1"/>
            <a:r>
              <a:rPr lang="en-US" sz="1600" dirty="0"/>
              <a:t>“I want to minimize distance traveled over the holidays …”</a:t>
            </a:r>
          </a:p>
          <a:p>
            <a:pPr lvl="1"/>
            <a:endParaRPr lang="en-US" sz="1600" dirty="0"/>
          </a:p>
          <a:p>
            <a:r>
              <a:rPr lang="en-US" sz="1600" dirty="0"/>
              <a:t>Constraint:</a:t>
            </a:r>
          </a:p>
          <a:p>
            <a:pPr lvl="1"/>
            <a:r>
              <a:rPr lang="en-US" sz="1600" dirty="0"/>
              <a:t>“I want to minimize overhead cost… </a:t>
            </a:r>
          </a:p>
          <a:p>
            <a:pPr marL="365760" lvl="2" indent="0">
              <a:buNone/>
            </a:pPr>
            <a:r>
              <a:rPr lang="en-US" sz="1600" b="1" dirty="0"/>
              <a:t>	…but still have enough offices for all employees</a:t>
            </a:r>
            <a:r>
              <a:rPr lang="en-US" sz="1600" dirty="0"/>
              <a:t>”</a:t>
            </a:r>
          </a:p>
          <a:p>
            <a:pPr lvl="1"/>
            <a:r>
              <a:rPr lang="en-US" sz="1600" dirty="0"/>
              <a:t>“I want to maximize beer sales… </a:t>
            </a:r>
          </a:p>
          <a:p>
            <a:pPr marL="182880" lvl="1" indent="0">
              <a:buNone/>
            </a:pPr>
            <a:r>
              <a:rPr lang="en-US" sz="1600" b="1" dirty="0"/>
              <a:t>	…but only utilize one refrigerator</a:t>
            </a:r>
            <a:r>
              <a:rPr lang="en-US" sz="1600" dirty="0"/>
              <a:t>”</a:t>
            </a:r>
          </a:p>
          <a:p>
            <a:pPr lvl="1"/>
            <a:r>
              <a:rPr lang="en-US" sz="1600" dirty="0"/>
              <a:t>“I want to minimize distance traveled over the holidays… </a:t>
            </a:r>
          </a:p>
          <a:p>
            <a:pPr marL="182880" lvl="1" indent="0">
              <a:buNone/>
            </a:pPr>
            <a:r>
              <a:rPr lang="en-US" sz="1600" b="1" dirty="0"/>
              <a:t>	…but still visit 3 out of 5 of my relatives</a:t>
            </a:r>
            <a:r>
              <a:rPr lang="en-US" sz="1600" dirty="0"/>
              <a:t>”</a:t>
            </a:r>
          </a:p>
          <a:p>
            <a:pPr marL="0" indent="0">
              <a:buNone/>
            </a:pPr>
            <a:endParaRPr lang="en-US" sz="1600" dirty="0"/>
          </a:p>
          <a:p>
            <a:endParaRPr lang="en-US" sz="1600" dirty="0"/>
          </a:p>
          <a:p>
            <a:endParaRPr lang="en-US" sz="1600" dirty="0"/>
          </a:p>
          <a:p>
            <a:endParaRPr lang="en-US" sz="1600" dirty="0"/>
          </a:p>
          <a:p>
            <a:pPr lvl="3"/>
            <a:endParaRPr lang="en-US" sz="1800" dirty="0"/>
          </a:p>
        </p:txBody>
      </p:sp>
      <p:sp>
        <p:nvSpPr>
          <p:cNvPr id="4" name="Slide Number Placeholder 3"/>
          <p:cNvSpPr>
            <a:spLocks noGrp="1"/>
          </p:cNvSpPr>
          <p:nvPr>
            <p:ph type="sldNum" sz="quarter" idx="4"/>
          </p:nvPr>
        </p:nvSpPr>
        <p:spPr/>
        <p:txBody>
          <a:bodyPr/>
          <a:lstStyle/>
          <a:p>
            <a:fld id="{EACE6E22-E655-5947-A8B4-6F095FBA2C12}" type="slidenum">
              <a:rPr lang="en-US" smtClean="0"/>
              <a:pPr/>
              <a:t>2</a:t>
            </a:fld>
            <a:endParaRPr lang="en-US" dirty="0"/>
          </a:p>
        </p:txBody>
      </p:sp>
      <p:sp>
        <p:nvSpPr>
          <p:cNvPr id="3" name="Footer Placeholder 2"/>
          <p:cNvSpPr>
            <a:spLocks noGrp="1"/>
          </p:cNvSpPr>
          <p:nvPr>
            <p:ph type="ftr" sz="quarter" idx="3"/>
          </p:nvPr>
        </p:nvSpPr>
        <p:spPr/>
        <p:txBody>
          <a:bodyPr/>
          <a:lstStyle/>
          <a:p>
            <a:r>
              <a:rPr lang="en-US" dirty="0"/>
              <a:t>Booz Allen Hamilton Internal</a:t>
            </a:r>
          </a:p>
        </p:txBody>
      </p:sp>
      <p:pic>
        <p:nvPicPr>
          <p:cNvPr id="5" name="Picture 4"/>
          <p:cNvPicPr>
            <a:picLocks noChangeAspect="1"/>
          </p:cNvPicPr>
          <p:nvPr/>
        </p:nvPicPr>
        <p:blipFill>
          <a:blip r:embed="rId2"/>
          <a:stretch>
            <a:fillRect/>
          </a:stretch>
        </p:blipFill>
        <p:spPr>
          <a:xfrm>
            <a:off x="6589910" y="2191107"/>
            <a:ext cx="4502160" cy="3831624"/>
          </a:xfrm>
          <a:prstGeom prst="rect">
            <a:avLst/>
          </a:prstGeom>
        </p:spPr>
      </p:pic>
      <p:pic>
        <p:nvPicPr>
          <p:cNvPr id="10" name="Picture 9" descr="フリーイラスト素材] クリップアート, 脳, 人体 / 体 ..."/>
          <p:cNvPicPr>
            <a:picLocks noChangeAspect="1"/>
          </p:cNvPicPr>
          <p:nvPr/>
        </p:nvPicPr>
        <p:blipFill>
          <a:blip r:embed="rId3">
            <a:duotone>
              <a:schemeClr val="accent1">
                <a:shade val="45000"/>
                <a:satMod val="135000"/>
              </a:schemeClr>
              <a:prstClr val="white"/>
            </a:duotone>
          </a:blip>
          <a:stretch>
            <a:fillRect/>
          </a:stretch>
        </p:blipFill>
        <p:spPr>
          <a:xfrm flipH="1">
            <a:off x="10731585" y="796228"/>
            <a:ext cx="465992" cy="398043"/>
          </a:xfrm>
          <a:prstGeom prst="rect">
            <a:avLst/>
          </a:prstGeom>
        </p:spPr>
      </p:pic>
    </p:spTree>
    <p:extLst>
      <p:ext uri="{BB962C8B-B14F-4D97-AF65-F5344CB8AC3E}">
        <p14:creationId xmlns:p14="http://schemas.microsoft.com/office/powerpoint/2010/main" val="55495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stretch>
            <a:fillRect/>
          </a:stretch>
        </p:blipFill>
        <p:spPr>
          <a:xfrm>
            <a:off x="912006" y="2361083"/>
            <a:ext cx="2558466" cy="1267002"/>
          </a:xfrm>
          <a:prstGeom prst="rect">
            <a:avLst/>
          </a:prstGeom>
          <a:ln>
            <a:solidFill>
              <a:schemeClr val="tx1">
                <a:lumMod val="95000"/>
                <a:lumOff val="5000"/>
              </a:schemeClr>
            </a:solidFill>
          </a:ln>
          <a:effectLst/>
        </p:spPr>
      </p:pic>
      <p:sp>
        <p:nvSpPr>
          <p:cNvPr id="9" name="Title 8"/>
          <p:cNvSpPr>
            <a:spLocks noGrp="1"/>
          </p:cNvSpPr>
          <p:nvPr>
            <p:ph type="title"/>
          </p:nvPr>
        </p:nvSpPr>
        <p:spPr/>
        <p:txBody>
          <a:bodyPr/>
          <a:lstStyle/>
          <a:p>
            <a:r>
              <a:rPr lang="en-US" dirty="0"/>
              <a:t>Optimization PROBLEM Examples</a:t>
            </a:r>
          </a:p>
        </p:txBody>
      </p:sp>
      <p:sp>
        <p:nvSpPr>
          <p:cNvPr id="10" name="Content Placeholder 9"/>
          <p:cNvSpPr>
            <a:spLocks noGrp="1"/>
          </p:cNvSpPr>
          <p:nvPr>
            <p:ph idx="1"/>
          </p:nvPr>
        </p:nvSpPr>
        <p:spPr>
          <a:xfrm>
            <a:off x="838200" y="1455441"/>
            <a:ext cx="5087815" cy="4599528"/>
          </a:xfrm>
        </p:spPr>
        <p:txBody>
          <a:bodyPr/>
          <a:lstStyle/>
          <a:p>
            <a:pPr lvl="3"/>
            <a:r>
              <a:rPr lang="en-US" sz="1800" dirty="0"/>
              <a:t>CLASSIC OPTIMIZATION EXAMPLES</a:t>
            </a:r>
          </a:p>
          <a:p>
            <a:pPr lvl="3"/>
            <a:r>
              <a:rPr lang="en-US" dirty="0">
                <a:solidFill>
                  <a:schemeClr val="tx1">
                    <a:lumMod val="85000"/>
                    <a:lumOff val="15000"/>
                  </a:schemeClr>
                </a:solidFill>
              </a:rPr>
              <a:t>“</a:t>
            </a:r>
            <a:r>
              <a:rPr lang="en-US" dirty="0" err="1">
                <a:solidFill>
                  <a:schemeClr val="tx1">
                    <a:lumMod val="85000"/>
                    <a:lumOff val="15000"/>
                  </a:schemeClr>
                </a:solidFill>
              </a:rPr>
              <a:t>KnapSack</a:t>
            </a:r>
            <a:r>
              <a:rPr lang="en-US" dirty="0">
                <a:solidFill>
                  <a:schemeClr val="tx1">
                    <a:lumMod val="85000"/>
                    <a:lumOff val="15000"/>
                  </a:schemeClr>
                </a:solidFill>
              </a:rPr>
              <a:t>” problem (LIVE DEMO)</a:t>
            </a:r>
          </a:p>
          <a:p>
            <a:pPr lvl="4"/>
            <a:endParaRPr lang="en-US" dirty="0"/>
          </a:p>
          <a:p>
            <a:pPr lvl="4"/>
            <a:r>
              <a:rPr lang="en-US" dirty="0"/>
              <a:t>			Maximize the value </a:t>
            </a:r>
            <a:br>
              <a:rPr lang="en-US" dirty="0"/>
            </a:br>
            <a:r>
              <a:rPr lang="en-US" dirty="0"/>
              <a:t>			of goods that you can</a:t>
            </a:r>
            <a:br>
              <a:rPr lang="en-US" dirty="0"/>
            </a:br>
            <a:r>
              <a:rPr lang="en-US" dirty="0"/>
              <a:t>			fit in a given space</a:t>
            </a:r>
          </a:p>
          <a:p>
            <a:pPr lvl="3"/>
            <a:endParaRPr lang="en-US" dirty="0">
              <a:solidFill>
                <a:srgbClr val="00A6B7"/>
              </a:solidFill>
            </a:endParaRPr>
          </a:p>
          <a:p>
            <a:pPr lvl="3"/>
            <a:r>
              <a:rPr lang="en-US" dirty="0">
                <a:solidFill>
                  <a:schemeClr val="tx1">
                    <a:lumMod val="85000"/>
                    <a:lumOff val="15000"/>
                  </a:schemeClr>
                </a:solidFill>
              </a:rPr>
              <a:t>“Traveling Salesman” problem (</a:t>
            </a:r>
            <a:r>
              <a:rPr lang="en-US" dirty="0">
                <a:solidFill>
                  <a:schemeClr val="tx1">
                    <a:lumMod val="85000"/>
                    <a:lumOff val="15000"/>
                  </a:schemeClr>
                </a:solidFill>
                <a:hlinkClick r:id="rId6"/>
              </a:rPr>
              <a:t>video</a:t>
            </a:r>
            <a:r>
              <a:rPr lang="en-US" dirty="0">
                <a:solidFill>
                  <a:schemeClr val="tx1">
                    <a:lumMod val="85000"/>
                    <a:lumOff val="15000"/>
                  </a:schemeClr>
                </a:solidFill>
              </a:rPr>
              <a:t>)</a:t>
            </a:r>
          </a:p>
          <a:p>
            <a:pPr lvl="3"/>
            <a:endParaRPr lang="en-US" dirty="0">
              <a:solidFill>
                <a:srgbClr val="00A6B7"/>
              </a:solidFill>
            </a:endParaRPr>
          </a:p>
          <a:p>
            <a:pPr marL="2743200" lvl="6" indent="0">
              <a:buNone/>
            </a:pPr>
            <a:r>
              <a:rPr lang="en-US" sz="1200" i="1" dirty="0">
                <a:solidFill>
                  <a:srgbClr val="000000"/>
                </a:solidFill>
                <a:latin typeface="Georgia" panose="02040502050405020303" pitchFamily="18" charset="0"/>
              </a:rPr>
              <a:t>Minimize the total </a:t>
            </a:r>
            <a:br>
              <a:rPr lang="en-US" sz="1200" i="1" dirty="0">
                <a:solidFill>
                  <a:srgbClr val="000000"/>
                </a:solidFill>
                <a:latin typeface="Georgia" panose="02040502050405020303" pitchFamily="18" charset="0"/>
              </a:rPr>
            </a:br>
            <a:r>
              <a:rPr lang="en-US" sz="1200" i="1" dirty="0">
                <a:solidFill>
                  <a:srgbClr val="000000"/>
                </a:solidFill>
                <a:latin typeface="Georgia" panose="02040502050405020303" pitchFamily="18" charset="0"/>
              </a:rPr>
              <a:t>distance travelled </a:t>
            </a:r>
            <a:br>
              <a:rPr lang="en-US" sz="1200" i="1" dirty="0">
                <a:solidFill>
                  <a:srgbClr val="000000"/>
                </a:solidFill>
                <a:latin typeface="Georgia" panose="02040502050405020303" pitchFamily="18" charset="0"/>
              </a:rPr>
            </a:br>
            <a:r>
              <a:rPr lang="en-US" sz="1200" i="1" dirty="0">
                <a:solidFill>
                  <a:srgbClr val="000000"/>
                </a:solidFill>
                <a:latin typeface="Georgia" panose="02040502050405020303" pitchFamily="18" charset="0"/>
              </a:rPr>
              <a:t>while visiting </a:t>
            </a:r>
            <a:br>
              <a:rPr lang="en-US" sz="1200" i="1" dirty="0">
                <a:solidFill>
                  <a:srgbClr val="000000"/>
                </a:solidFill>
                <a:latin typeface="Georgia" panose="02040502050405020303" pitchFamily="18" charset="0"/>
              </a:rPr>
            </a:br>
            <a:r>
              <a:rPr lang="en-US" sz="1200" i="1" dirty="0">
                <a:solidFill>
                  <a:srgbClr val="000000"/>
                </a:solidFill>
                <a:latin typeface="Georgia" panose="02040502050405020303" pitchFamily="18" charset="0"/>
              </a:rPr>
              <a:t>all of the cities</a:t>
            </a:r>
          </a:p>
          <a:p>
            <a:pPr lvl="5"/>
            <a:endParaRPr lang="en-US" dirty="0"/>
          </a:p>
        </p:txBody>
      </p:sp>
      <p:sp>
        <p:nvSpPr>
          <p:cNvPr id="11" name="Content Placeholder 10"/>
          <p:cNvSpPr>
            <a:spLocks noGrp="1"/>
          </p:cNvSpPr>
          <p:nvPr>
            <p:ph idx="10"/>
          </p:nvPr>
        </p:nvSpPr>
        <p:spPr>
          <a:xfrm>
            <a:off x="6064240" y="1455441"/>
            <a:ext cx="5532817" cy="4599528"/>
          </a:xfrm>
        </p:spPr>
        <p:txBody>
          <a:bodyPr/>
          <a:lstStyle/>
          <a:p>
            <a:pPr lvl="3"/>
            <a:r>
              <a:rPr lang="en-US" sz="1800" dirty="0"/>
              <a:t>AWESOME OPTIMIZATION EXAMPLES</a:t>
            </a:r>
          </a:p>
          <a:p>
            <a:pPr lvl="3"/>
            <a:r>
              <a:rPr lang="en-US" dirty="0">
                <a:solidFill>
                  <a:schemeClr val="tx1">
                    <a:lumMod val="85000"/>
                    <a:lumOff val="15000"/>
                  </a:schemeClr>
                </a:solidFill>
              </a:rPr>
              <a:t>Smart rockets (</a:t>
            </a:r>
            <a:r>
              <a:rPr lang="en-US" dirty="0">
                <a:solidFill>
                  <a:schemeClr val="tx1">
                    <a:lumMod val="85000"/>
                    <a:lumOff val="15000"/>
                  </a:schemeClr>
                </a:solidFill>
                <a:hlinkClick r:id="rId7"/>
              </a:rPr>
              <a:t>video</a:t>
            </a:r>
            <a:r>
              <a:rPr lang="en-US" dirty="0">
                <a:solidFill>
                  <a:schemeClr val="tx1">
                    <a:lumMod val="85000"/>
                    <a:lumOff val="15000"/>
                  </a:schemeClr>
                </a:solidFill>
              </a:rPr>
              <a:t>)</a:t>
            </a:r>
          </a:p>
          <a:p>
            <a:pPr lvl="3"/>
            <a:endParaRPr lang="en-US" dirty="0">
              <a:solidFill>
                <a:schemeClr val="tx1">
                  <a:lumMod val="85000"/>
                  <a:lumOff val="15000"/>
                </a:schemeClr>
              </a:solidFill>
            </a:endParaRPr>
          </a:p>
          <a:p>
            <a:pPr lvl="4"/>
            <a:r>
              <a:rPr lang="en-US" dirty="0"/>
              <a:t>			Maximize the number</a:t>
            </a:r>
            <a:br>
              <a:rPr lang="en-US" dirty="0"/>
            </a:br>
            <a:r>
              <a:rPr lang="en-US" dirty="0"/>
              <a:t>			of rockets that reach</a:t>
            </a:r>
            <a:br>
              <a:rPr lang="en-US" dirty="0"/>
            </a:br>
            <a:r>
              <a:rPr lang="en-US" dirty="0"/>
              <a:t>			a target while avoiding an		</a:t>
            </a:r>
          </a:p>
          <a:p>
            <a:pPr lvl="4"/>
            <a:endParaRPr lang="en-US" dirty="0"/>
          </a:p>
          <a:p>
            <a:pPr lvl="3"/>
            <a:r>
              <a:rPr lang="en-US" dirty="0">
                <a:solidFill>
                  <a:schemeClr val="tx1">
                    <a:lumMod val="85000"/>
                    <a:lumOff val="15000"/>
                  </a:schemeClr>
                </a:solidFill>
              </a:rPr>
              <a:t>Super Mario Brother’s Learning Algorithm (</a:t>
            </a:r>
            <a:r>
              <a:rPr lang="en-US" dirty="0">
                <a:solidFill>
                  <a:schemeClr val="tx1">
                    <a:lumMod val="85000"/>
                    <a:lumOff val="15000"/>
                  </a:schemeClr>
                </a:solidFill>
                <a:hlinkClick r:id="rId8"/>
              </a:rPr>
              <a:t>video</a:t>
            </a:r>
            <a:r>
              <a:rPr lang="en-US" dirty="0">
                <a:solidFill>
                  <a:schemeClr val="tx1">
                    <a:lumMod val="85000"/>
                    <a:lumOff val="15000"/>
                  </a:schemeClr>
                </a:solidFill>
              </a:rPr>
              <a:t>)</a:t>
            </a:r>
          </a:p>
          <a:p>
            <a:pPr lvl="3"/>
            <a:endParaRPr lang="en-US" dirty="0"/>
          </a:p>
          <a:p>
            <a:pPr lvl="4"/>
            <a:r>
              <a:rPr lang="en-US" dirty="0">
                <a:latin typeface="Georgia" panose="02040502050405020303" pitchFamily="18" charset="0"/>
              </a:rPr>
              <a:t>			Mario learns to maximize distance</a:t>
            </a:r>
            <a:br>
              <a:rPr lang="en-US" dirty="0">
                <a:latin typeface="Georgia" panose="02040502050405020303" pitchFamily="18" charset="0"/>
              </a:rPr>
            </a:br>
            <a:r>
              <a:rPr lang="en-US" dirty="0">
                <a:latin typeface="Georgia" panose="02040502050405020303" pitchFamily="18" charset="0"/>
              </a:rPr>
              <a:t>			covered while avoiding moving </a:t>
            </a:r>
            <a:br>
              <a:rPr lang="en-US" dirty="0">
                <a:latin typeface="Georgia" panose="02040502050405020303" pitchFamily="18" charset="0"/>
              </a:rPr>
            </a:br>
            <a:r>
              <a:rPr lang="en-US" dirty="0">
                <a:latin typeface="Georgia" panose="02040502050405020303" pitchFamily="18" charset="0"/>
              </a:rPr>
              <a:t>			obstacles</a:t>
            </a:r>
          </a:p>
          <a:p>
            <a:pPr lvl="4"/>
            <a:endParaRPr lang="en-US" dirty="0"/>
          </a:p>
          <a:p>
            <a:pPr lvl="4"/>
            <a:endParaRPr lang="en-US" dirty="0"/>
          </a:p>
          <a:p>
            <a:pPr lvl="4"/>
            <a:endParaRPr lang="en-US" dirty="0"/>
          </a:p>
          <a:p>
            <a:pPr lvl="4"/>
            <a:endParaRPr lang="en-US" dirty="0"/>
          </a:p>
        </p:txBody>
      </p:sp>
      <p:sp>
        <p:nvSpPr>
          <p:cNvPr id="4" name="Slide Number Placeholder 3"/>
          <p:cNvSpPr>
            <a:spLocks noGrp="1"/>
          </p:cNvSpPr>
          <p:nvPr>
            <p:ph type="sldNum" sz="quarter" idx="4"/>
          </p:nvPr>
        </p:nvSpPr>
        <p:spPr/>
        <p:txBody>
          <a:bodyPr/>
          <a:lstStyle/>
          <a:p>
            <a:fld id="{EACE6E22-E655-5947-A8B4-6F095FBA2C12}" type="slidenum">
              <a:rPr lang="en-US" smtClean="0"/>
              <a:pPr/>
              <a:t>3</a:t>
            </a:fld>
            <a:endParaRPr lang="en-US"/>
          </a:p>
        </p:txBody>
      </p:sp>
      <p:sp>
        <p:nvSpPr>
          <p:cNvPr id="3" name="Footer Placeholder 2"/>
          <p:cNvSpPr>
            <a:spLocks noGrp="1"/>
          </p:cNvSpPr>
          <p:nvPr>
            <p:ph type="ftr" sz="quarter" idx="3"/>
          </p:nvPr>
        </p:nvSpPr>
        <p:spPr/>
        <p:txBody>
          <a:bodyPr/>
          <a:lstStyle/>
          <a:p>
            <a:r>
              <a:rPr lang="en-US"/>
              <a:t>Booz Allen Hamilton Internal</a:t>
            </a:r>
          </a:p>
        </p:txBody>
      </p:sp>
      <p:pic>
        <p:nvPicPr>
          <p:cNvPr id="2" name="DsyTEQXh4DA"/>
          <p:cNvPicPr>
            <a:picLocks noRot="1" noChangeAspect="1"/>
          </p:cNvPicPr>
          <p:nvPr>
            <a:videoFile r:link="rId1"/>
          </p:nvPr>
        </p:nvPicPr>
        <p:blipFill>
          <a:blip r:embed="rId9"/>
          <a:stretch>
            <a:fillRect/>
          </a:stretch>
        </p:blipFill>
        <p:spPr>
          <a:xfrm>
            <a:off x="6064240" y="2361083"/>
            <a:ext cx="2550852" cy="1237798"/>
          </a:xfrm>
          <a:prstGeom prst="rect">
            <a:avLst/>
          </a:prstGeom>
          <a:ln>
            <a:solidFill>
              <a:schemeClr val="tx1">
                <a:lumMod val="95000"/>
                <a:lumOff val="5000"/>
              </a:schemeClr>
            </a:solidFill>
          </a:ln>
          <a:effectLst/>
        </p:spPr>
      </p:pic>
      <p:pic>
        <p:nvPicPr>
          <p:cNvPr id="8" name="SC5CX8drAtU">
            <a:hlinkClick r:id="" action="ppaction://media"/>
          </p:cNvPr>
          <p:cNvPicPr>
            <a:picLocks noRot="1" noChangeAspect="1"/>
          </p:cNvPicPr>
          <p:nvPr>
            <a:videoFile r:link="rId2"/>
          </p:nvPr>
        </p:nvPicPr>
        <p:blipFill rotWithShape="1">
          <a:blip r:embed="rId10"/>
          <a:srcRect t="12619" b="10632"/>
          <a:stretch/>
        </p:blipFill>
        <p:spPr>
          <a:xfrm>
            <a:off x="912006" y="4360984"/>
            <a:ext cx="2550852" cy="1468315"/>
          </a:xfrm>
          <a:prstGeom prst="rect">
            <a:avLst/>
          </a:prstGeom>
          <a:ln>
            <a:solidFill>
              <a:schemeClr val="tx1">
                <a:lumMod val="95000"/>
                <a:lumOff val="5000"/>
              </a:schemeClr>
            </a:solidFill>
          </a:ln>
          <a:effectLst/>
        </p:spPr>
      </p:pic>
      <p:pic>
        <p:nvPicPr>
          <p:cNvPr id="13" name="05rEefXlmhI">
            <a:hlinkClick r:id="" action="ppaction://media"/>
          </p:cNvPr>
          <p:cNvPicPr>
            <a:picLocks noRot="1" noChangeAspect="1"/>
          </p:cNvPicPr>
          <p:nvPr>
            <a:videoFile r:link="rId3"/>
          </p:nvPr>
        </p:nvPicPr>
        <p:blipFill rotWithShape="1">
          <a:blip r:embed="rId11"/>
          <a:srcRect l="19160" t="13222" r="17612" b="13858"/>
          <a:stretch/>
        </p:blipFill>
        <p:spPr>
          <a:xfrm>
            <a:off x="6064240" y="4362242"/>
            <a:ext cx="2550852" cy="1468315"/>
          </a:xfrm>
          <a:prstGeom prst="rect">
            <a:avLst/>
          </a:prstGeom>
          <a:ln>
            <a:solidFill>
              <a:schemeClr val="tx1">
                <a:lumMod val="95000"/>
                <a:lumOff val="5000"/>
              </a:schemeClr>
            </a:solidFill>
          </a:ln>
          <a:effectLst/>
        </p:spPr>
      </p:pic>
      <p:pic>
        <p:nvPicPr>
          <p:cNvPr id="12" name="Picture 11" descr="フリーイラスト素材] クリップアート, 脳, 人体 / 体 ..."/>
          <p:cNvPicPr>
            <a:picLocks noChangeAspect="1"/>
          </p:cNvPicPr>
          <p:nvPr/>
        </p:nvPicPr>
        <p:blipFill>
          <a:blip r:embed="rId12">
            <a:duotone>
              <a:schemeClr val="accent1">
                <a:shade val="45000"/>
                <a:satMod val="135000"/>
              </a:schemeClr>
              <a:prstClr val="white"/>
            </a:duotone>
          </a:blip>
          <a:stretch>
            <a:fillRect/>
          </a:stretch>
        </p:blipFill>
        <p:spPr>
          <a:xfrm flipH="1">
            <a:off x="10731585" y="796228"/>
            <a:ext cx="465992" cy="398043"/>
          </a:xfrm>
          <a:prstGeom prst="rect">
            <a:avLst/>
          </a:prstGeom>
        </p:spPr>
      </p:pic>
    </p:spTree>
    <p:extLst>
      <p:ext uri="{BB962C8B-B14F-4D97-AF65-F5344CB8AC3E}">
        <p14:creationId xmlns:p14="http://schemas.microsoft.com/office/powerpoint/2010/main" val="14228923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video>
              <p:cMediaNode vol="80000">
                <p:cTn id="13" fill="hold" display="0">
                  <p:stCondLst>
                    <p:cond delay="indefinite"/>
                  </p:stCondLst>
                </p:cTn>
                <p:tgtEl>
                  <p:spTgt spid="13"/>
                </p:tgtEl>
              </p:cMediaNode>
            </p:video>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8"/>
                                        </p:tgtEl>
                                      </p:cBhvr>
                                    </p:cmd>
                                  </p:childTnLst>
                                </p:cTn>
                              </p:par>
                            </p:childTnLst>
                          </p:cTn>
                        </p:par>
                      </p:childTnLst>
                    </p:cTn>
                  </p:par>
                </p:childTnLst>
              </p:cTn>
              <p:nextCondLst>
                <p:cond evt="onClick" delay="0">
                  <p:tgtEl>
                    <p:spTgt spid="8"/>
                  </p:tgtEl>
                </p:cond>
              </p:nextCondLst>
            </p:seq>
            <p:video>
              <p:cMediaNode vol="80000">
                <p:cTn id="19" fill="hold" display="0">
                  <p:stCondLst>
                    <p:cond delay="indefinite"/>
                  </p:st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using Excel/Solver</a:t>
            </a:r>
          </a:p>
        </p:txBody>
      </p:sp>
      <p:sp>
        <p:nvSpPr>
          <p:cNvPr id="3" name="Content Placeholder 2"/>
          <p:cNvSpPr>
            <a:spLocks noGrp="1"/>
          </p:cNvSpPr>
          <p:nvPr>
            <p:ph idx="1"/>
          </p:nvPr>
        </p:nvSpPr>
        <p:spPr/>
        <p:txBody>
          <a:bodyPr/>
          <a:lstStyle/>
          <a:p>
            <a:pPr lvl="3"/>
            <a:r>
              <a:rPr lang="en-US" sz="1800" dirty="0"/>
              <a:t>Situation</a:t>
            </a:r>
          </a:p>
          <a:p>
            <a:pPr marL="0" indent="0">
              <a:buNone/>
            </a:pPr>
            <a:r>
              <a:rPr lang="en-US" sz="1600" dirty="0"/>
              <a:t>You’re leaving for an upcoming trip. You’re worried that your valuable possessions might get stolen if you leave them in your apartment, so you’ve decided to bring some items with you. Unfortunately, you’re driving a Honda Fit, which doesn’t “fit” much stuff. You want to find an optimal combination of items to pack in your car, which maximizes the total value of items you bring, without surpassing the available space in your car. </a:t>
            </a:r>
          </a:p>
          <a:p>
            <a:pPr marL="0" indent="0">
              <a:buNone/>
            </a:pPr>
            <a:r>
              <a:rPr lang="en-US" sz="1800" b="1" cap="all" spc="100" dirty="0">
                <a:solidFill>
                  <a:schemeClr val="accent2"/>
                </a:solidFill>
              </a:rPr>
              <a:t>Approach</a:t>
            </a:r>
          </a:p>
          <a:p>
            <a:pPr marL="0" indent="0">
              <a:buNone/>
            </a:pPr>
            <a:r>
              <a:rPr lang="en-US" sz="1600" dirty="0"/>
              <a:t>This problem can be solved in Excel. We’ll use an add-in called “solver” to run a simplex LP solving method.</a:t>
            </a:r>
          </a:p>
          <a:p>
            <a:pPr marL="0" indent="0">
              <a:buNone/>
            </a:pPr>
            <a:r>
              <a:rPr lang="en-US" sz="1600" dirty="0"/>
              <a:t>Why Simplex LP? </a:t>
            </a:r>
            <a:r>
              <a:rPr lang="en-US" sz="1600" b="1" dirty="0"/>
              <a:t>With the Simplex LP Solving method, you can find a globally optimal solution </a:t>
            </a:r>
            <a:r>
              <a:rPr lang="en-US" sz="1600" dirty="0"/>
              <a:t>given enough time – but you may have to settle for a solution that’s “close to optimal” found in a more reasonable amount of time.  With the GRG Nonlinear and Evolutionary Solving methods, you should expect a “good,” but not necessarily the optimal solution.</a:t>
            </a:r>
          </a:p>
          <a:p>
            <a:pPr marL="0" indent="0">
              <a:buNone/>
            </a:pPr>
            <a:endParaRPr lang="en-US" sz="1600" dirty="0"/>
          </a:p>
          <a:p>
            <a:pPr marL="0" indent="0">
              <a:buNone/>
            </a:pPr>
            <a:endParaRPr lang="en-US" sz="1600" dirty="0"/>
          </a:p>
        </p:txBody>
      </p:sp>
      <p:sp>
        <p:nvSpPr>
          <p:cNvPr id="5" name="Slide Number Placeholder 4"/>
          <p:cNvSpPr>
            <a:spLocks noGrp="1"/>
          </p:cNvSpPr>
          <p:nvPr>
            <p:ph type="sldNum" sz="quarter" idx="4"/>
          </p:nvPr>
        </p:nvSpPr>
        <p:spPr/>
        <p:txBody>
          <a:bodyPr/>
          <a:lstStyle/>
          <a:p>
            <a:fld id="{EACE6E22-E655-5947-A8B4-6F095FBA2C12}"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pic>
        <p:nvPicPr>
          <p:cNvPr id="8" name="Picture 7"/>
          <p:cNvPicPr>
            <a:picLocks noChangeAspect="1"/>
          </p:cNvPicPr>
          <p:nvPr/>
        </p:nvPicPr>
        <p:blipFill>
          <a:blip r:embed="rId2">
            <a:duotone>
              <a:schemeClr val="accent1">
                <a:shade val="45000"/>
                <a:satMod val="135000"/>
              </a:schemeClr>
              <a:prstClr val="white"/>
            </a:duotone>
          </a:blip>
          <a:stretch>
            <a:fillRect/>
          </a:stretch>
        </p:blipFill>
        <p:spPr>
          <a:xfrm>
            <a:off x="6726114" y="1610772"/>
            <a:ext cx="4713153" cy="2387701"/>
          </a:xfrm>
          <a:prstGeom prst="rect">
            <a:avLst/>
          </a:prstGeom>
        </p:spPr>
      </p:pic>
      <p:sp>
        <p:nvSpPr>
          <p:cNvPr id="4" name="Speech Bubble: Rectangle 3"/>
          <p:cNvSpPr/>
          <p:nvPr/>
        </p:nvSpPr>
        <p:spPr>
          <a:xfrm>
            <a:off x="7033843" y="4519250"/>
            <a:ext cx="1582616" cy="720969"/>
          </a:xfrm>
          <a:prstGeom prst="wedgeRectCallout">
            <a:avLst>
              <a:gd name="adj1" fmla="val 70248"/>
              <a:gd name="adj2" fmla="val 37591"/>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car can fit </a:t>
            </a:r>
            <a:r>
              <a:rPr lang="en-US" b="1" dirty="0"/>
              <a:t>40 units!</a:t>
            </a:r>
          </a:p>
        </p:txBody>
      </p:sp>
      <p:pic>
        <p:nvPicPr>
          <p:cNvPr id="10" name="Picture 9"/>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299" b="98276" l="5907" r="97257"/>
                    </a14:imgEffect>
                  </a14:imgLayer>
                </a14:imgProps>
              </a:ext>
            </a:extLst>
          </a:blip>
          <a:stretch>
            <a:fillRect/>
          </a:stretch>
        </p:blipFill>
        <p:spPr>
          <a:xfrm>
            <a:off x="8571949" y="4110993"/>
            <a:ext cx="2715698" cy="1993803"/>
          </a:xfrm>
          <a:prstGeom prst="rect">
            <a:avLst/>
          </a:prstGeom>
        </p:spPr>
      </p:pic>
      <p:pic>
        <p:nvPicPr>
          <p:cNvPr id="12" name="Picture 11" descr="フリーイラスト素材] クリップアート, 脳, 人体 / 体 ..."/>
          <p:cNvPicPr>
            <a:picLocks noChangeAspect="1"/>
          </p:cNvPicPr>
          <p:nvPr/>
        </p:nvPicPr>
        <p:blipFill>
          <a:blip r:embed="rId5">
            <a:duotone>
              <a:schemeClr val="accent1">
                <a:shade val="45000"/>
                <a:satMod val="135000"/>
              </a:schemeClr>
              <a:prstClr val="white"/>
            </a:duotone>
          </a:blip>
          <a:stretch>
            <a:fillRect/>
          </a:stretch>
        </p:blipFill>
        <p:spPr>
          <a:xfrm flipH="1">
            <a:off x="10731585" y="796228"/>
            <a:ext cx="465992" cy="398043"/>
          </a:xfrm>
          <a:prstGeom prst="rect">
            <a:avLst/>
          </a:prstGeom>
        </p:spPr>
      </p:pic>
      <p:pic>
        <p:nvPicPr>
          <p:cNvPr id="13" name="Picture 12" descr="フリーイラスト素材] クリップアート, 脳, 人体 / 体 ..."/>
          <p:cNvPicPr>
            <a:picLocks noChangeAspect="1"/>
          </p:cNvPicPr>
          <p:nvPr/>
        </p:nvPicPr>
        <p:blipFill>
          <a:blip r:embed="rId5">
            <a:duotone>
              <a:schemeClr val="accent1">
                <a:shade val="45000"/>
                <a:satMod val="135000"/>
              </a:schemeClr>
              <a:prstClr val="white"/>
            </a:duotone>
          </a:blip>
          <a:stretch>
            <a:fillRect/>
          </a:stretch>
        </p:blipFill>
        <p:spPr>
          <a:xfrm flipH="1">
            <a:off x="10142598" y="796227"/>
            <a:ext cx="465992" cy="398043"/>
          </a:xfrm>
          <a:prstGeom prst="rect">
            <a:avLst/>
          </a:prstGeom>
        </p:spPr>
      </p:pic>
    </p:spTree>
    <p:extLst>
      <p:ext uri="{BB962C8B-B14F-4D97-AF65-F5344CB8AC3E}">
        <p14:creationId xmlns:p14="http://schemas.microsoft.com/office/powerpoint/2010/main" val="166458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a Genetic algorithm</a:t>
            </a:r>
          </a:p>
        </p:txBody>
      </p:sp>
      <p:sp>
        <p:nvSpPr>
          <p:cNvPr id="5" name="Slide Number Placeholder 4"/>
          <p:cNvSpPr>
            <a:spLocks noGrp="1"/>
          </p:cNvSpPr>
          <p:nvPr>
            <p:ph type="sldNum" sz="quarter" idx="4"/>
          </p:nvPr>
        </p:nvSpPr>
        <p:spPr/>
        <p:txBody>
          <a:bodyPr/>
          <a:lstStyle/>
          <a:p>
            <a:fld id="{EACE6E22-E655-5947-A8B4-6F095FBA2C12}"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sp>
        <p:nvSpPr>
          <p:cNvPr id="29" name="TextBox 28"/>
          <p:cNvSpPr txBox="1"/>
          <p:nvPr/>
        </p:nvSpPr>
        <p:spPr>
          <a:xfrm>
            <a:off x="838200" y="1538654"/>
            <a:ext cx="10371992" cy="923330"/>
          </a:xfrm>
          <a:prstGeom prst="rect">
            <a:avLst/>
          </a:prstGeom>
          <a:noFill/>
        </p:spPr>
        <p:txBody>
          <a:bodyPr wrap="square" rtlCol="0">
            <a:spAutoFit/>
          </a:bodyPr>
          <a:lstStyle/>
          <a:p>
            <a:r>
              <a:rPr lang="en-US" dirty="0"/>
              <a:t>Excel’s Simplex LP method is the ideal solving method, as long as your objective and constraints are </a:t>
            </a:r>
            <a:r>
              <a:rPr lang="en-US" i="1" dirty="0"/>
              <a:t>linear</a:t>
            </a:r>
            <a:r>
              <a:rPr lang="en-US" dirty="0"/>
              <a:t> functions of the decision variable. Solver’s Evolutionary method utilizes genetic algorithms (GA). Using a GA </a:t>
            </a:r>
            <a:r>
              <a:rPr lang="en-US" i="1" dirty="0"/>
              <a:t>doesn’t guarantee an optimal </a:t>
            </a:r>
            <a:r>
              <a:rPr lang="en-US" dirty="0"/>
              <a:t>solution, but GAs are incredibly flexible and can find </a:t>
            </a:r>
            <a:r>
              <a:rPr lang="en-US" i="1" dirty="0"/>
              <a:t>good</a:t>
            </a:r>
            <a:r>
              <a:rPr lang="en-US" dirty="0"/>
              <a:t> solutions.</a:t>
            </a:r>
          </a:p>
        </p:txBody>
      </p:sp>
      <p:pic>
        <p:nvPicPr>
          <p:cNvPr id="4" name="Picture 3"/>
          <p:cNvPicPr>
            <a:picLocks noChangeAspect="1"/>
          </p:cNvPicPr>
          <p:nvPr/>
        </p:nvPicPr>
        <p:blipFill>
          <a:blip r:embed="rId2"/>
          <a:stretch>
            <a:fillRect/>
          </a:stretch>
        </p:blipFill>
        <p:spPr>
          <a:xfrm>
            <a:off x="7816100" y="3951365"/>
            <a:ext cx="969264" cy="936070"/>
          </a:xfrm>
          <a:prstGeom prst="rect">
            <a:avLst/>
          </a:prstGeom>
        </p:spPr>
      </p:pic>
      <p:pic>
        <p:nvPicPr>
          <p:cNvPr id="8" name="Picture 7"/>
          <p:cNvPicPr>
            <a:picLocks noChangeAspect="1"/>
          </p:cNvPicPr>
          <p:nvPr/>
        </p:nvPicPr>
        <p:blipFill>
          <a:blip r:embed="rId3"/>
          <a:stretch>
            <a:fillRect/>
          </a:stretch>
        </p:blipFill>
        <p:spPr>
          <a:xfrm>
            <a:off x="5194006" y="3972847"/>
            <a:ext cx="969264" cy="936070"/>
          </a:xfrm>
          <a:prstGeom prst="rect">
            <a:avLst/>
          </a:prstGeom>
        </p:spPr>
      </p:pic>
      <p:pic>
        <p:nvPicPr>
          <p:cNvPr id="10" name="Picture 9"/>
          <p:cNvPicPr>
            <a:picLocks noChangeAspect="1"/>
          </p:cNvPicPr>
          <p:nvPr/>
        </p:nvPicPr>
        <p:blipFill>
          <a:blip r:embed="rId4"/>
          <a:stretch>
            <a:fillRect/>
          </a:stretch>
        </p:blipFill>
        <p:spPr>
          <a:xfrm>
            <a:off x="6465280" y="3957434"/>
            <a:ext cx="969264" cy="942526"/>
          </a:xfrm>
          <a:prstGeom prst="rect">
            <a:avLst/>
          </a:prstGeom>
        </p:spPr>
      </p:pic>
      <p:pic>
        <p:nvPicPr>
          <p:cNvPr id="12" name="Picture 11"/>
          <p:cNvPicPr>
            <a:picLocks noChangeAspect="1"/>
          </p:cNvPicPr>
          <p:nvPr/>
        </p:nvPicPr>
        <p:blipFill>
          <a:blip r:embed="rId5"/>
          <a:stretch>
            <a:fillRect/>
          </a:stretch>
        </p:blipFill>
        <p:spPr>
          <a:xfrm>
            <a:off x="3848197" y="3973712"/>
            <a:ext cx="964253" cy="937653"/>
          </a:xfrm>
          <a:prstGeom prst="rect">
            <a:avLst/>
          </a:prstGeom>
        </p:spPr>
      </p:pic>
      <p:pic>
        <p:nvPicPr>
          <p:cNvPr id="14" name="Picture 13"/>
          <p:cNvPicPr>
            <a:picLocks noChangeAspect="1"/>
          </p:cNvPicPr>
          <p:nvPr/>
        </p:nvPicPr>
        <p:blipFill>
          <a:blip r:embed="rId6"/>
          <a:stretch>
            <a:fillRect/>
          </a:stretch>
        </p:blipFill>
        <p:spPr>
          <a:xfrm>
            <a:off x="3914698" y="4908917"/>
            <a:ext cx="831253" cy="1396505"/>
          </a:xfrm>
          <a:prstGeom prst="rect">
            <a:avLst/>
          </a:prstGeom>
        </p:spPr>
      </p:pic>
      <p:pic>
        <p:nvPicPr>
          <p:cNvPr id="16" name="Picture 15"/>
          <p:cNvPicPr>
            <a:picLocks noChangeAspect="1"/>
          </p:cNvPicPr>
          <p:nvPr/>
        </p:nvPicPr>
        <p:blipFill>
          <a:blip r:embed="rId7"/>
          <a:stretch>
            <a:fillRect/>
          </a:stretch>
        </p:blipFill>
        <p:spPr>
          <a:xfrm>
            <a:off x="6533533" y="4908917"/>
            <a:ext cx="832757" cy="1399032"/>
          </a:xfrm>
          <a:prstGeom prst="rect">
            <a:avLst/>
          </a:prstGeom>
        </p:spPr>
      </p:pic>
      <p:pic>
        <p:nvPicPr>
          <p:cNvPr id="18" name="Picture 17"/>
          <p:cNvPicPr>
            <a:picLocks noChangeAspect="1"/>
          </p:cNvPicPr>
          <p:nvPr/>
        </p:nvPicPr>
        <p:blipFill>
          <a:blip r:embed="rId8"/>
          <a:stretch>
            <a:fillRect/>
          </a:stretch>
        </p:blipFill>
        <p:spPr>
          <a:xfrm>
            <a:off x="5269157" y="4908917"/>
            <a:ext cx="832757" cy="1399032"/>
          </a:xfrm>
          <a:prstGeom prst="rect">
            <a:avLst/>
          </a:prstGeom>
        </p:spPr>
      </p:pic>
      <p:pic>
        <p:nvPicPr>
          <p:cNvPr id="25" name="Picture 24"/>
          <p:cNvPicPr>
            <a:picLocks noChangeAspect="1"/>
          </p:cNvPicPr>
          <p:nvPr/>
        </p:nvPicPr>
        <p:blipFill>
          <a:blip r:embed="rId9"/>
          <a:stretch>
            <a:fillRect/>
          </a:stretch>
        </p:blipFill>
        <p:spPr>
          <a:xfrm>
            <a:off x="7889496" y="4908917"/>
            <a:ext cx="832757" cy="1399032"/>
          </a:xfrm>
          <a:prstGeom prst="rect">
            <a:avLst/>
          </a:prstGeom>
        </p:spPr>
      </p:pic>
      <p:sp>
        <p:nvSpPr>
          <p:cNvPr id="3" name="TextBox 2"/>
          <p:cNvSpPr txBox="1"/>
          <p:nvPr/>
        </p:nvSpPr>
        <p:spPr>
          <a:xfrm>
            <a:off x="838200" y="2579111"/>
            <a:ext cx="2573977" cy="2308324"/>
          </a:xfrm>
          <a:prstGeom prst="rect">
            <a:avLst/>
          </a:prstGeom>
          <a:noFill/>
        </p:spPr>
        <p:txBody>
          <a:bodyPr wrap="square" rtlCol="0">
            <a:spAutoFit/>
          </a:bodyPr>
          <a:lstStyle/>
          <a:p>
            <a:r>
              <a:rPr lang="en-US" dirty="0"/>
              <a:t>Let’s do an exercise to better understand genetic algorithms. We’ll step through a GA to pick out a t-shirt + pant combination that will provide us the most fashion points!</a:t>
            </a:r>
          </a:p>
        </p:txBody>
      </p:sp>
      <p:grpSp>
        <p:nvGrpSpPr>
          <p:cNvPr id="7" name="Group 6"/>
          <p:cNvGrpSpPr/>
          <p:nvPr/>
        </p:nvGrpSpPr>
        <p:grpSpPr>
          <a:xfrm>
            <a:off x="3735274" y="2571670"/>
            <a:ext cx="7679893" cy="1289338"/>
            <a:chOff x="3843433" y="4477806"/>
            <a:chExt cx="6829767" cy="1289338"/>
          </a:xfrm>
        </p:grpSpPr>
        <p:sp>
          <p:nvSpPr>
            <p:cNvPr id="15" name="TextBox 14"/>
            <p:cNvSpPr txBox="1"/>
            <p:nvPr/>
          </p:nvSpPr>
          <p:spPr>
            <a:xfrm>
              <a:off x="3843433" y="4477806"/>
              <a:ext cx="6829767"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(1) Random Seeding</a:t>
              </a:r>
            </a:p>
          </p:txBody>
        </p:sp>
        <p:sp>
          <p:nvSpPr>
            <p:cNvPr id="17" name="TextBox 16"/>
            <p:cNvSpPr txBox="1"/>
            <p:nvPr/>
          </p:nvSpPr>
          <p:spPr>
            <a:xfrm>
              <a:off x="3843433" y="4843814"/>
              <a:ext cx="6829767" cy="923330"/>
            </a:xfrm>
            <a:prstGeom prst="rect">
              <a:avLst/>
            </a:prstGeom>
            <a:solidFill>
              <a:schemeClr val="bg1"/>
            </a:solidFill>
            <a:ln>
              <a:solidFill>
                <a:schemeClr val="accent1"/>
              </a:solidFill>
            </a:ln>
          </p:spPr>
          <p:txBody>
            <a:bodyPr wrap="square" rtlCol="0">
              <a:spAutoFit/>
            </a:bodyPr>
            <a:lstStyle/>
            <a:p>
              <a:r>
                <a:rPr lang="en-US" dirty="0"/>
                <a:t>We introduce our first set of potential solutions. In this example, we’ve kept it simple (for demonstrations purposes) by creating our four seeds using matching t-shirt + pant colors. In reality, you’d want to create your initial seeds randomly.</a:t>
              </a:r>
            </a:p>
          </p:txBody>
        </p:sp>
      </p:grpSp>
      <p:pic>
        <p:nvPicPr>
          <p:cNvPr id="19" name="Picture 18"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10731585" y="796227"/>
            <a:ext cx="465992" cy="398043"/>
          </a:xfrm>
          <a:prstGeom prst="rect">
            <a:avLst/>
          </a:prstGeom>
        </p:spPr>
      </p:pic>
      <p:pic>
        <p:nvPicPr>
          <p:cNvPr id="20" name="Picture 19"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10142598" y="796227"/>
            <a:ext cx="465992" cy="398043"/>
          </a:xfrm>
          <a:prstGeom prst="rect">
            <a:avLst/>
          </a:prstGeom>
        </p:spPr>
      </p:pic>
      <p:pic>
        <p:nvPicPr>
          <p:cNvPr id="23" name="Picture 22"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24" name="Picture 23"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8964624" y="796227"/>
            <a:ext cx="465992" cy="398043"/>
          </a:xfrm>
          <a:prstGeom prst="rect">
            <a:avLst/>
          </a:prstGeom>
        </p:spPr>
      </p:pic>
    </p:spTree>
    <p:extLst>
      <p:ext uri="{BB962C8B-B14F-4D97-AF65-F5344CB8AC3E}">
        <p14:creationId xmlns:p14="http://schemas.microsoft.com/office/powerpoint/2010/main" val="344595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a Genetic algorithm</a:t>
            </a:r>
          </a:p>
        </p:txBody>
      </p:sp>
      <p:sp>
        <p:nvSpPr>
          <p:cNvPr id="5" name="Slide Number Placeholder 4"/>
          <p:cNvSpPr>
            <a:spLocks noGrp="1"/>
          </p:cNvSpPr>
          <p:nvPr>
            <p:ph type="sldNum" sz="quarter" idx="4"/>
          </p:nvPr>
        </p:nvSpPr>
        <p:spPr/>
        <p:txBody>
          <a:bodyPr/>
          <a:lstStyle/>
          <a:p>
            <a:fld id="{EACE6E22-E655-5947-A8B4-6F095FBA2C12}"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sp>
        <p:nvSpPr>
          <p:cNvPr id="3" name="TextBox 2"/>
          <p:cNvSpPr txBox="1"/>
          <p:nvPr/>
        </p:nvSpPr>
        <p:spPr>
          <a:xfrm>
            <a:off x="736499" y="3434252"/>
            <a:ext cx="1340911" cy="276999"/>
          </a:xfrm>
          <a:prstGeom prst="rect">
            <a:avLst/>
          </a:prstGeom>
          <a:noFill/>
        </p:spPr>
        <p:txBody>
          <a:bodyPr wrap="square" rtlCol="0">
            <a:spAutoFit/>
          </a:bodyPr>
          <a:lstStyle/>
          <a:p>
            <a:r>
              <a:rPr lang="en-US" sz="1200" b="1" dirty="0"/>
              <a:t>10 fashion points</a:t>
            </a:r>
          </a:p>
        </p:txBody>
      </p:sp>
      <p:sp>
        <p:nvSpPr>
          <p:cNvPr id="14" name="TextBox 13"/>
          <p:cNvSpPr txBox="1"/>
          <p:nvPr/>
        </p:nvSpPr>
        <p:spPr>
          <a:xfrm>
            <a:off x="4700898" y="3446588"/>
            <a:ext cx="1489498" cy="276999"/>
          </a:xfrm>
          <a:prstGeom prst="rect">
            <a:avLst/>
          </a:prstGeom>
          <a:noFill/>
        </p:spPr>
        <p:txBody>
          <a:bodyPr wrap="square" rtlCol="0">
            <a:spAutoFit/>
          </a:bodyPr>
          <a:lstStyle/>
          <a:p>
            <a:r>
              <a:rPr lang="en-US" sz="1200" b="1" dirty="0"/>
              <a:t>21 fashion points</a:t>
            </a:r>
          </a:p>
        </p:txBody>
      </p:sp>
      <p:sp>
        <p:nvSpPr>
          <p:cNvPr id="15" name="TextBox 14"/>
          <p:cNvSpPr txBox="1"/>
          <p:nvPr/>
        </p:nvSpPr>
        <p:spPr>
          <a:xfrm>
            <a:off x="3398821" y="3434150"/>
            <a:ext cx="1321411" cy="276999"/>
          </a:xfrm>
          <a:prstGeom prst="rect">
            <a:avLst/>
          </a:prstGeom>
          <a:noFill/>
        </p:spPr>
        <p:txBody>
          <a:bodyPr wrap="square" rtlCol="0">
            <a:spAutoFit/>
          </a:bodyPr>
          <a:lstStyle/>
          <a:p>
            <a:r>
              <a:rPr lang="en-US" sz="1200" b="1" dirty="0"/>
              <a:t>23 fashion points</a:t>
            </a:r>
          </a:p>
        </p:txBody>
      </p:sp>
      <p:sp>
        <p:nvSpPr>
          <p:cNvPr id="16" name="TextBox 15"/>
          <p:cNvSpPr txBox="1"/>
          <p:nvPr/>
        </p:nvSpPr>
        <p:spPr>
          <a:xfrm>
            <a:off x="2086918" y="3432271"/>
            <a:ext cx="1362296" cy="276999"/>
          </a:xfrm>
          <a:prstGeom prst="rect">
            <a:avLst/>
          </a:prstGeom>
          <a:noFill/>
        </p:spPr>
        <p:txBody>
          <a:bodyPr wrap="square" rtlCol="0">
            <a:spAutoFit/>
          </a:bodyPr>
          <a:lstStyle/>
          <a:p>
            <a:r>
              <a:rPr lang="en-US" sz="1200" b="1" dirty="0"/>
              <a:t>9 fashion points</a:t>
            </a:r>
          </a:p>
        </p:txBody>
      </p:sp>
      <p:sp>
        <p:nvSpPr>
          <p:cNvPr id="32" name="TextBox 31"/>
          <p:cNvSpPr txBox="1"/>
          <p:nvPr/>
        </p:nvSpPr>
        <p:spPr>
          <a:xfrm>
            <a:off x="6473435" y="2167332"/>
            <a:ext cx="4680897"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(2) Selection Process</a:t>
            </a:r>
          </a:p>
        </p:txBody>
      </p:sp>
      <p:sp>
        <p:nvSpPr>
          <p:cNvPr id="33" name="TextBox 32"/>
          <p:cNvSpPr txBox="1"/>
          <p:nvPr/>
        </p:nvSpPr>
        <p:spPr>
          <a:xfrm>
            <a:off x="6473435" y="2533340"/>
            <a:ext cx="4680897" cy="2308324"/>
          </a:xfrm>
          <a:prstGeom prst="rect">
            <a:avLst/>
          </a:prstGeom>
          <a:solidFill>
            <a:schemeClr val="bg1"/>
          </a:solidFill>
          <a:ln>
            <a:solidFill>
              <a:schemeClr val="accent1"/>
            </a:solidFill>
          </a:ln>
        </p:spPr>
        <p:txBody>
          <a:bodyPr wrap="square" rtlCol="0">
            <a:spAutoFit/>
          </a:bodyPr>
          <a:lstStyle/>
          <a:p>
            <a:r>
              <a:rPr lang="en-US" dirty="0"/>
              <a:t>We’re going to decide which of the four potential solutions that we want to keep. There are a few selection methods that could be used such as </a:t>
            </a:r>
            <a:r>
              <a:rPr lang="en-US" dirty="0">
                <a:hlinkClick r:id="rId2"/>
              </a:rPr>
              <a:t>roulette wheel selection</a:t>
            </a:r>
            <a:r>
              <a:rPr lang="en-US" dirty="0"/>
              <a:t>, but our rule will be to </a:t>
            </a:r>
            <a:r>
              <a:rPr lang="en-US" b="1" dirty="0"/>
              <a:t>select the elite 3 solutions</a:t>
            </a:r>
            <a:r>
              <a:rPr lang="en-US" dirty="0"/>
              <a:t>. We’ll eliminate the worst potential solution  (yellow t-shirt + yellow pant) and carry our elite solutions to the next stage of the algorithm.</a:t>
            </a:r>
          </a:p>
        </p:txBody>
      </p:sp>
      <p:pic>
        <p:nvPicPr>
          <p:cNvPr id="34" name="Picture 33"/>
          <p:cNvPicPr>
            <a:picLocks noChangeAspect="1"/>
          </p:cNvPicPr>
          <p:nvPr/>
        </p:nvPicPr>
        <p:blipFill>
          <a:blip r:embed="rId3"/>
          <a:stretch>
            <a:fillRect/>
          </a:stretch>
        </p:blipFill>
        <p:spPr>
          <a:xfrm>
            <a:off x="4798506" y="1320744"/>
            <a:ext cx="877267" cy="847224"/>
          </a:xfrm>
          <a:prstGeom prst="rect">
            <a:avLst/>
          </a:prstGeom>
        </p:spPr>
      </p:pic>
      <p:pic>
        <p:nvPicPr>
          <p:cNvPr id="42" name="Picture 41"/>
          <p:cNvPicPr>
            <a:picLocks noChangeAspect="1"/>
          </p:cNvPicPr>
          <p:nvPr/>
        </p:nvPicPr>
        <p:blipFill>
          <a:blip r:embed="rId4"/>
          <a:stretch>
            <a:fillRect/>
          </a:stretch>
        </p:blipFill>
        <p:spPr>
          <a:xfrm>
            <a:off x="2253467" y="1332193"/>
            <a:ext cx="877267" cy="847224"/>
          </a:xfrm>
          <a:prstGeom prst="rect">
            <a:avLst/>
          </a:prstGeom>
        </p:spPr>
      </p:pic>
      <p:pic>
        <p:nvPicPr>
          <p:cNvPr id="43" name="Picture 42"/>
          <p:cNvPicPr>
            <a:picLocks noChangeAspect="1"/>
          </p:cNvPicPr>
          <p:nvPr/>
        </p:nvPicPr>
        <p:blipFill>
          <a:blip r:embed="rId5"/>
          <a:stretch>
            <a:fillRect/>
          </a:stretch>
        </p:blipFill>
        <p:spPr>
          <a:xfrm>
            <a:off x="3538484" y="1316780"/>
            <a:ext cx="877268" cy="853068"/>
          </a:xfrm>
          <a:prstGeom prst="rect">
            <a:avLst/>
          </a:prstGeom>
        </p:spPr>
      </p:pic>
      <p:pic>
        <p:nvPicPr>
          <p:cNvPr id="44" name="Picture 43"/>
          <p:cNvPicPr>
            <a:picLocks noChangeAspect="1"/>
          </p:cNvPicPr>
          <p:nvPr/>
        </p:nvPicPr>
        <p:blipFill>
          <a:blip r:embed="rId6"/>
          <a:stretch>
            <a:fillRect/>
          </a:stretch>
        </p:blipFill>
        <p:spPr>
          <a:xfrm>
            <a:off x="907659" y="1333058"/>
            <a:ext cx="872732" cy="848657"/>
          </a:xfrm>
          <a:prstGeom prst="rect">
            <a:avLst/>
          </a:prstGeom>
        </p:spPr>
      </p:pic>
      <p:pic>
        <p:nvPicPr>
          <p:cNvPr id="45" name="Picture 44"/>
          <p:cNvPicPr>
            <a:picLocks noChangeAspect="1"/>
          </p:cNvPicPr>
          <p:nvPr/>
        </p:nvPicPr>
        <p:blipFill>
          <a:blip r:embed="rId7"/>
          <a:stretch>
            <a:fillRect/>
          </a:stretch>
        </p:blipFill>
        <p:spPr>
          <a:xfrm>
            <a:off x="974160" y="2180343"/>
            <a:ext cx="752356" cy="1263958"/>
          </a:xfrm>
          <a:prstGeom prst="rect">
            <a:avLst/>
          </a:prstGeom>
        </p:spPr>
      </p:pic>
      <p:pic>
        <p:nvPicPr>
          <p:cNvPr id="46" name="Picture 45"/>
          <p:cNvPicPr>
            <a:picLocks noChangeAspect="1"/>
          </p:cNvPicPr>
          <p:nvPr/>
        </p:nvPicPr>
        <p:blipFill>
          <a:blip r:embed="rId8"/>
          <a:stretch>
            <a:fillRect/>
          </a:stretch>
        </p:blipFill>
        <p:spPr>
          <a:xfrm>
            <a:off x="3606737" y="2179580"/>
            <a:ext cx="753717" cy="1266245"/>
          </a:xfrm>
          <a:prstGeom prst="rect">
            <a:avLst/>
          </a:prstGeom>
        </p:spPr>
      </p:pic>
      <p:pic>
        <p:nvPicPr>
          <p:cNvPr id="47" name="Picture 46"/>
          <p:cNvPicPr>
            <a:picLocks noChangeAspect="1"/>
          </p:cNvPicPr>
          <p:nvPr/>
        </p:nvPicPr>
        <p:blipFill>
          <a:blip r:embed="rId9"/>
          <a:stretch>
            <a:fillRect/>
          </a:stretch>
        </p:blipFill>
        <p:spPr>
          <a:xfrm>
            <a:off x="2328618" y="2180343"/>
            <a:ext cx="753717" cy="1266245"/>
          </a:xfrm>
          <a:prstGeom prst="rect">
            <a:avLst/>
          </a:prstGeom>
        </p:spPr>
      </p:pic>
      <p:pic>
        <p:nvPicPr>
          <p:cNvPr id="48" name="Picture 47"/>
          <p:cNvPicPr>
            <a:picLocks noChangeAspect="1"/>
          </p:cNvPicPr>
          <p:nvPr/>
        </p:nvPicPr>
        <p:blipFill>
          <a:blip r:embed="rId10"/>
          <a:stretch>
            <a:fillRect/>
          </a:stretch>
        </p:blipFill>
        <p:spPr>
          <a:xfrm>
            <a:off x="4871902" y="2178818"/>
            <a:ext cx="753717" cy="1266245"/>
          </a:xfrm>
          <a:prstGeom prst="rect">
            <a:avLst/>
          </a:prstGeom>
        </p:spPr>
      </p:pic>
      <p:sp>
        <p:nvSpPr>
          <p:cNvPr id="4" name="Multiplication Sign 3"/>
          <p:cNvSpPr/>
          <p:nvPr/>
        </p:nvSpPr>
        <p:spPr>
          <a:xfrm>
            <a:off x="2093717" y="1051903"/>
            <a:ext cx="1239826" cy="2259623"/>
          </a:xfrm>
          <a:prstGeom prst="mathMultiply">
            <a:avLst>
              <a:gd name="adj1" fmla="val 17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114033" y="5959823"/>
            <a:ext cx="1489498" cy="276999"/>
          </a:xfrm>
          <a:prstGeom prst="rect">
            <a:avLst/>
          </a:prstGeom>
          <a:noFill/>
        </p:spPr>
        <p:txBody>
          <a:bodyPr wrap="square" rtlCol="0">
            <a:spAutoFit/>
          </a:bodyPr>
          <a:lstStyle/>
          <a:p>
            <a:r>
              <a:rPr lang="en-US" sz="1200" b="1" dirty="0"/>
              <a:t>21 fashion points</a:t>
            </a:r>
          </a:p>
        </p:txBody>
      </p:sp>
      <p:sp>
        <p:nvSpPr>
          <p:cNvPr id="56" name="TextBox 55"/>
          <p:cNvSpPr txBox="1"/>
          <p:nvPr/>
        </p:nvSpPr>
        <p:spPr>
          <a:xfrm>
            <a:off x="767996" y="5947385"/>
            <a:ext cx="1321411" cy="276999"/>
          </a:xfrm>
          <a:prstGeom prst="rect">
            <a:avLst/>
          </a:prstGeom>
          <a:noFill/>
        </p:spPr>
        <p:txBody>
          <a:bodyPr wrap="square" rtlCol="0">
            <a:spAutoFit/>
          </a:bodyPr>
          <a:lstStyle/>
          <a:p>
            <a:r>
              <a:rPr lang="en-US" sz="1200" b="1" dirty="0"/>
              <a:t>23 fashion points</a:t>
            </a:r>
          </a:p>
        </p:txBody>
      </p:sp>
      <p:pic>
        <p:nvPicPr>
          <p:cNvPr id="57" name="Picture 56"/>
          <p:cNvPicPr>
            <a:picLocks noChangeAspect="1"/>
          </p:cNvPicPr>
          <p:nvPr/>
        </p:nvPicPr>
        <p:blipFill>
          <a:blip r:embed="rId3"/>
          <a:stretch>
            <a:fillRect/>
          </a:stretch>
        </p:blipFill>
        <p:spPr>
          <a:xfrm>
            <a:off x="2211641" y="3833979"/>
            <a:ext cx="877267" cy="847224"/>
          </a:xfrm>
          <a:prstGeom prst="rect">
            <a:avLst/>
          </a:prstGeom>
        </p:spPr>
      </p:pic>
      <p:pic>
        <p:nvPicPr>
          <p:cNvPr id="58" name="Picture 57"/>
          <p:cNvPicPr>
            <a:picLocks noChangeAspect="1"/>
          </p:cNvPicPr>
          <p:nvPr/>
        </p:nvPicPr>
        <p:blipFill>
          <a:blip r:embed="rId5"/>
          <a:stretch>
            <a:fillRect/>
          </a:stretch>
        </p:blipFill>
        <p:spPr>
          <a:xfrm>
            <a:off x="907659" y="3830015"/>
            <a:ext cx="877268" cy="853068"/>
          </a:xfrm>
          <a:prstGeom prst="rect">
            <a:avLst/>
          </a:prstGeom>
        </p:spPr>
      </p:pic>
      <p:pic>
        <p:nvPicPr>
          <p:cNvPr id="59" name="Picture 58"/>
          <p:cNvPicPr>
            <a:picLocks noChangeAspect="1"/>
          </p:cNvPicPr>
          <p:nvPr/>
        </p:nvPicPr>
        <p:blipFill>
          <a:blip r:embed="rId8"/>
          <a:stretch>
            <a:fillRect/>
          </a:stretch>
        </p:blipFill>
        <p:spPr>
          <a:xfrm>
            <a:off x="975912" y="4692815"/>
            <a:ext cx="753717" cy="1266245"/>
          </a:xfrm>
          <a:prstGeom prst="rect">
            <a:avLst/>
          </a:prstGeom>
        </p:spPr>
      </p:pic>
      <p:pic>
        <p:nvPicPr>
          <p:cNvPr id="60" name="Picture 59"/>
          <p:cNvPicPr>
            <a:picLocks noChangeAspect="1"/>
          </p:cNvPicPr>
          <p:nvPr/>
        </p:nvPicPr>
        <p:blipFill>
          <a:blip r:embed="rId10"/>
          <a:stretch>
            <a:fillRect/>
          </a:stretch>
        </p:blipFill>
        <p:spPr>
          <a:xfrm>
            <a:off x="2285037" y="4692053"/>
            <a:ext cx="753717" cy="1266245"/>
          </a:xfrm>
          <a:prstGeom prst="rect">
            <a:avLst/>
          </a:prstGeom>
        </p:spPr>
      </p:pic>
      <p:sp>
        <p:nvSpPr>
          <p:cNvPr id="61" name="TextBox 60"/>
          <p:cNvSpPr txBox="1"/>
          <p:nvPr/>
        </p:nvSpPr>
        <p:spPr>
          <a:xfrm>
            <a:off x="3399754" y="5952932"/>
            <a:ext cx="1340911" cy="276999"/>
          </a:xfrm>
          <a:prstGeom prst="rect">
            <a:avLst/>
          </a:prstGeom>
          <a:noFill/>
        </p:spPr>
        <p:txBody>
          <a:bodyPr wrap="square" rtlCol="0">
            <a:spAutoFit/>
          </a:bodyPr>
          <a:lstStyle/>
          <a:p>
            <a:r>
              <a:rPr lang="en-US" sz="1200" b="1" dirty="0"/>
              <a:t>10 fashion points</a:t>
            </a:r>
          </a:p>
        </p:txBody>
      </p:sp>
      <p:pic>
        <p:nvPicPr>
          <p:cNvPr id="62" name="Picture 61"/>
          <p:cNvPicPr>
            <a:picLocks noChangeAspect="1"/>
          </p:cNvPicPr>
          <p:nvPr/>
        </p:nvPicPr>
        <p:blipFill>
          <a:blip r:embed="rId6"/>
          <a:stretch>
            <a:fillRect/>
          </a:stretch>
        </p:blipFill>
        <p:spPr>
          <a:xfrm>
            <a:off x="3570914" y="3851738"/>
            <a:ext cx="872732" cy="848657"/>
          </a:xfrm>
          <a:prstGeom prst="rect">
            <a:avLst/>
          </a:prstGeom>
        </p:spPr>
      </p:pic>
      <p:pic>
        <p:nvPicPr>
          <p:cNvPr id="63" name="Picture 62"/>
          <p:cNvPicPr>
            <a:picLocks noChangeAspect="1"/>
          </p:cNvPicPr>
          <p:nvPr/>
        </p:nvPicPr>
        <p:blipFill>
          <a:blip r:embed="rId7"/>
          <a:stretch>
            <a:fillRect/>
          </a:stretch>
        </p:blipFill>
        <p:spPr>
          <a:xfrm>
            <a:off x="3637415" y="4699023"/>
            <a:ext cx="752356" cy="1263958"/>
          </a:xfrm>
          <a:prstGeom prst="rect">
            <a:avLst/>
          </a:prstGeom>
        </p:spPr>
      </p:pic>
      <p:pic>
        <p:nvPicPr>
          <p:cNvPr id="64" name="Picture 63" descr="フリーイラスト素材] クリップアート, 脳, 人体 / 体 ..."/>
          <p:cNvPicPr>
            <a:picLocks noChangeAspect="1"/>
          </p:cNvPicPr>
          <p:nvPr/>
        </p:nvPicPr>
        <p:blipFill>
          <a:blip r:embed="rId11">
            <a:duotone>
              <a:schemeClr val="accent1">
                <a:shade val="45000"/>
                <a:satMod val="135000"/>
              </a:schemeClr>
              <a:prstClr val="white"/>
            </a:duotone>
          </a:blip>
          <a:stretch>
            <a:fillRect/>
          </a:stretch>
        </p:blipFill>
        <p:spPr>
          <a:xfrm flipH="1">
            <a:off x="10731585" y="796227"/>
            <a:ext cx="465992" cy="398043"/>
          </a:xfrm>
          <a:prstGeom prst="rect">
            <a:avLst/>
          </a:prstGeom>
        </p:spPr>
      </p:pic>
      <p:pic>
        <p:nvPicPr>
          <p:cNvPr id="65" name="Picture 64" descr="フリーイラスト素材] クリップアート, 脳, 人体 / 体 ..."/>
          <p:cNvPicPr>
            <a:picLocks noChangeAspect="1"/>
          </p:cNvPicPr>
          <p:nvPr/>
        </p:nvPicPr>
        <p:blipFill>
          <a:blip r:embed="rId11">
            <a:duotone>
              <a:schemeClr val="accent1">
                <a:shade val="45000"/>
                <a:satMod val="135000"/>
              </a:schemeClr>
              <a:prstClr val="white"/>
            </a:duotone>
          </a:blip>
          <a:stretch>
            <a:fillRect/>
          </a:stretch>
        </p:blipFill>
        <p:spPr>
          <a:xfrm flipH="1">
            <a:off x="10142598" y="796227"/>
            <a:ext cx="465992" cy="398043"/>
          </a:xfrm>
          <a:prstGeom prst="rect">
            <a:avLst/>
          </a:prstGeom>
        </p:spPr>
      </p:pic>
      <p:pic>
        <p:nvPicPr>
          <p:cNvPr id="66" name="Picture 65" descr="フリーイラスト素材] クリップアート, 脳, 人体 / 体 ..."/>
          <p:cNvPicPr>
            <a:picLocks noChangeAspect="1"/>
          </p:cNvPicPr>
          <p:nvPr/>
        </p:nvPicPr>
        <p:blipFill>
          <a:blip r:embed="rId11">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67" name="Picture 66" descr="フリーイラスト素材] クリップアート, 脳, 人体 / 体 ..."/>
          <p:cNvPicPr>
            <a:picLocks noChangeAspect="1"/>
          </p:cNvPicPr>
          <p:nvPr/>
        </p:nvPicPr>
        <p:blipFill>
          <a:blip r:embed="rId11">
            <a:duotone>
              <a:schemeClr val="accent1">
                <a:shade val="45000"/>
                <a:satMod val="135000"/>
              </a:schemeClr>
              <a:prstClr val="white"/>
            </a:duotone>
          </a:blip>
          <a:stretch>
            <a:fillRect/>
          </a:stretch>
        </p:blipFill>
        <p:spPr>
          <a:xfrm flipH="1">
            <a:off x="8964624" y="796227"/>
            <a:ext cx="465992" cy="398043"/>
          </a:xfrm>
          <a:prstGeom prst="rect">
            <a:avLst/>
          </a:prstGeom>
        </p:spPr>
      </p:pic>
    </p:spTree>
    <p:extLst>
      <p:ext uri="{BB962C8B-B14F-4D97-AF65-F5344CB8AC3E}">
        <p14:creationId xmlns:p14="http://schemas.microsoft.com/office/powerpoint/2010/main" val="4062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5" grpId="0"/>
      <p:bldP spid="56"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a Genetic algorithm</a:t>
            </a:r>
          </a:p>
        </p:txBody>
      </p:sp>
      <p:sp>
        <p:nvSpPr>
          <p:cNvPr id="5" name="Slide Number Placeholder 4"/>
          <p:cNvSpPr>
            <a:spLocks noGrp="1"/>
          </p:cNvSpPr>
          <p:nvPr>
            <p:ph type="sldNum" sz="quarter" idx="4"/>
          </p:nvPr>
        </p:nvSpPr>
        <p:spPr/>
        <p:txBody>
          <a:bodyPr/>
          <a:lstStyle/>
          <a:p>
            <a:fld id="{EACE6E22-E655-5947-A8B4-6F095FBA2C12}"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sp>
        <p:nvSpPr>
          <p:cNvPr id="24" name="TextBox 23"/>
          <p:cNvSpPr txBox="1"/>
          <p:nvPr/>
        </p:nvSpPr>
        <p:spPr>
          <a:xfrm>
            <a:off x="4985714" y="1381877"/>
            <a:ext cx="6567854"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(4) Perform Crossover</a:t>
            </a:r>
          </a:p>
        </p:txBody>
      </p:sp>
      <p:sp>
        <p:nvSpPr>
          <p:cNvPr id="25" name="TextBox 24"/>
          <p:cNvSpPr txBox="1"/>
          <p:nvPr/>
        </p:nvSpPr>
        <p:spPr>
          <a:xfrm>
            <a:off x="4985714" y="1747885"/>
            <a:ext cx="6567854" cy="2031325"/>
          </a:xfrm>
          <a:prstGeom prst="rect">
            <a:avLst/>
          </a:prstGeom>
          <a:solidFill>
            <a:schemeClr val="bg1"/>
          </a:solidFill>
          <a:ln>
            <a:solidFill>
              <a:schemeClr val="accent1"/>
            </a:solidFill>
          </a:ln>
        </p:spPr>
        <p:txBody>
          <a:bodyPr wrap="square" rtlCol="0">
            <a:spAutoFit/>
          </a:bodyPr>
          <a:lstStyle/>
          <a:p>
            <a:r>
              <a:rPr lang="en-US" dirty="0"/>
              <a:t>Crossover is the means to swap different t-shirts + pants from our pool of solutions. We’re trying to breed better solutions, by mixing the shirts + pants of good combinations. Note that we’re only trying to swap shirts and bottoms, therefore our crossover position is at the waistline. But, imagine if this problem was to evaluate hats or shoes. In those cases, randomly selecting the crossover point is a way to better mix your chromosomes.</a:t>
            </a:r>
          </a:p>
        </p:txBody>
      </p:sp>
      <p:pic>
        <p:nvPicPr>
          <p:cNvPr id="28" name="Picture 27"/>
          <p:cNvPicPr>
            <a:picLocks noChangeAspect="1"/>
          </p:cNvPicPr>
          <p:nvPr/>
        </p:nvPicPr>
        <p:blipFill>
          <a:blip r:embed="rId2"/>
          <a:stretch>
            <a:fillRect/>
          </a:stretch>
        </p:blipFill>
        <p:spPr>
          <a:xfrm>
            <a:off x="2040481" y="1394101"/>
            <a:ext cx="877267" cy="847224"/>
          </a:xfrm>
          <a:prstGeom prst="rect">
            <a:avLst/>
          </a:prstGeom>
        </p:spPr>
      </p:pic>
      <p:pic>
        <p:nvPicPr>
          <p:cNvPr id="31" name="Picture 30"/>
          <p:cNvPicPr>
            <a:picLocks noChangeAspect="1"/>
          </p:cNvPicPr>
          <p:nvPr/>
        </p:nvPicPr>
        <p:blipFill>
          <a:blip r:embed="rId3"/>
          <a:stretch>
            <a:fillRect/>
          </a:stretch>
        </p:blipFill>
        <p:spPr>
          <a:xfrm>
            <a:off x="736499" y="1390137"/>
            <a:ext cx="877268" cy="853068"/>
          </a:xfrm>
          <a:prstGeom prst="rect">
            <a:avLst/>
          </a:prstGeom>
        </p:spPr>
      </p:pic>
      <p:pic>
        <p:nvPicPr>
          <p:cNvPr id="32" name="Picture 31"/>
          <p:cNvPicPr>
            <a:picLocks noChangeAspect="1"/>
          </p:cNvPicPr>
          <p:nvPr/>
        </p:nvPicPr>
        <p:blipFill>
          <a:blip r:embed="rId4"/>
          <a:stretch>
            <a:fillRect/>
          </a:stretch>
        </p:blipFill>
        <p:spPr>
          <a:xfrm>
            <a:off x="804752" y="2252937"/>
            <a:ext cx="753717" cy="1266245"/>
          </a:xfrm>
          <a:prstGeom prst="rect">
            <a:avLst/>
          </a:prstGeom>
        </p:spPr>
      </p:pic>
      <p:pic>
        <p:nvPicPr>
          <p:cNvPr id="33" name="Picture 32"/>
          <p:cNvPicPr>
            <a:picLocks noChangeAspect="1"/>
          </p:cNvPicPr>
          <p:nvPr/>
        </p:nvPicPr>
        <p:blipFill>
          <a:blip r:embed="rId5"/>
          <a:stretch>
            <a:fillRect/>
          </a:stretch>
        </p:blipFill>
        <p:spPr>
          <a:xfrm>
            <a:off x="2113877" y="2252175"/>
            <a:ext cx="753717" cy="1266245"/>
          </a:xfrm>
          <a:prstGeom prst="rect">
            <a:avLst/>
          </a:prstGeom>
        </p:spPr>
      </p:pic>
      <p:pic>
        <p:nvPicPr>
          <p:cNvPr id="44" name="Picture 43"/>
          <p:cNvPicPr>
            <a:picLocks noChangeAspect="1"/>
          </p:cNvPicPr>
          <p:nvPr/>
        </p:nvPicPr>
        <p:blipFill>
          <a:blip r:embed="rId6"/>
          <a:stretch>
            <a:fillRect/>
          </a:stretch>
        </p:blipFill>
        <p:spPr>
          <a:xfrm>
            <a:off x="3348996" y="1411860"/>
            <a:ext cx="872732" cy="848657"/>
          </a:xfrm>
          <a:prstGeom prst="rect">
            <a:avLst/>
          </a:prstGeom>
        </p:spPr>
      </p:pic>
      <p:pic>
        <p:nvPicPr>
          <p:cNvPr id="45" name="Picture 44"/>
          <p:cNvPicPr>
            <a:picLocks noChangeAspect="1"/>
          </p:cNvPicPr>
          <p:nvPr/>
        </p:nvPicPr>
        <p:blipFill>
          <a:blip r:embed="rId7"/>
          <a:stretch>
            <a:fillRect/>
          </a:stretch>
        </p:blipFill>
        <p:spPr>
          <a:xfrm>
            <a:off x="3423002" y="2260517"/>
            <a:ext cx="752356" cy="1263958"/>
          </a:xfrm>
          <a:prstGeom prst="rect">
            <a:avLst/>
          </a:prstGeom>
        </p:spPr>
      </p:pic>
      <p:pic>
        <p:nvPicPr>
          <p:cNvPr id="55" name="Picture 54"/>
          <p:cNvPicPr>
            <a:picLocks noChangeAspect="1"/>
          </p:cNvPicPr>
          <p:nvPr/>
        </p:nvPicPr>
        <p:blipFill>
          <a:blip r:embed="rId3"/>
          <a:stretch>
            <a:fillRect/>
          </a:stretch>
        </p:blipFill>
        <p:spPr>
          <a:xfrm>
            <a:off x="736499" y="3948120"/>
            <a:ext cx="877268" cy="853068"/>
          </a:xfrm>
          <a:prstGeom prst="rect">
            <a:avLst/>
          </a:prstGeom>
        </p:spPr>
      </p:pic>
      <p:pic>
        <p:nvPicPr>
          <p:cNvPr id="56" name="Picture 55"/>
          <p:cNvPicPr>
            <a:picLocks noChangeAspect="1"/>
          </p:cNvPicPr>
          <p:nvPr/>
        </p:nvPicPr>
        <p:blipFill>
          <a:blip r:embed="rId3"/>
          <a:stretch>
            <a:fillRect/>
          </a:stretch>
        </p:blipFill>
        <p:spPr>
          <a:xfrm>
            <a:off x="2040480" y="3948120"/>
            <a:ext cx="877268" cy="853068"/>
          </a:xfrm>
          <a:prstGeom prst="rect">
            <a:avLst/>
          </a:prstGeom>
        </p:spPr>
      </p:pic>
      <p:pic>
        <p:nvPicPr>
          <p:cNvPr id="57" name="Picture 56"/>
          <p:cNvPicPr>
            <a:picLocks noChangeAspect="1"/>
          </p:cNvPicPr>
          <p:nvPr/>
        </p:nvPicPr>
        <p:blipFill>
          <a:blip r:embed="rId2"/>
          <a:stretch>
            <a:fillRect/>
          </a:stretch>
        </p:blipFill>
        <p:spPr>
          <a:xfrm>
            <a:off x="3344461" y="3953964"/>
            <a:ext cx="877267" cy="847224"/>
          </a:xfrm>
          <a:prstGeom prst="rect">
            <a:avLst/>
          </a:prstGeom>
        </p:spPr>
      </p:pic>
      <p:pic>
        <p:nvPicPr>
          <p:cNvPr id="58" name="Picture 57"/>
          <p:cNvPicPr>
            <a:picLocks noChangeAspect="1"/>
          </p:cNvPicPr>
          <p:nvPr/>
        </p:nvPicPr>
        <p:blipFill>
          <a:blip r:embed="rId2"/>
          <a:stretch>
            <a:fillRect/>
          </a:stretch>
        </p:blipFill>
        <p:spPr>
          <a:xfrm>
            <a:off x="4647182" y="3948120"/>
            <a:ext cx="877267" cy="847224"/>
          </a:xfrm>
          <a:prstGeom prst="rect">
            <a:avLst/>
          </a:prstGeom>
        </p:spPr>
      </p:pic>
      <p:pic>
        <p:nvPicPr>
          <p:cNvPr id="59" name="Picture 58"/>
          <p:cNvPicPr>
            <a:picLocks noChangeAspect="1"/>
          </p:cNvPicPr>
          <p:nvPr/>
        </p:nvPicPr>
        <p:blipFill>
          <a:blip r:embed="rId6"/>
          <a:stretch>
            <a:fillRect/>
          </a:stretch>
        </p:blipFill>
        <p:spPr>
          <a:xfrm>
            <a:off x="5949903" y="3946687"/>
            <a:ext cx="872732" cy="848657"/>
          </a:xfrm>
          <a:prstGeom prst="rect">
            <a:avLst/>
          </a:prstGeom>
        </p:spPr>
      </p:pic>
      <p:pic>
        <p:nvPicPr>
          <p:cNvPr id="60" name="Picture 59"/>
          <p:cNvPicPr>
            <a:picLocks noChangeAspect="1"/>
          </p:cNvPicPr>
          <p:nvPr/>
        </p:nvPicPr>
        <p:blipFill>
          <a:blip r:embed="rId6"/>
          <a:stretch>
            <a:fillRect/>
          </a:stretch>
        </p:blipFill>
        <p:spPr>
          <a:xfrm>
            <a:off x="7248089" y="3946686"/>
            <a:ext cx="872732" cy="848657"/>
          </a:xfrm>
          <a:prstGeom prst="rect">
            <a:avLst/>
          </a:prstGeom>
        </p:spPr>
      </p:pic>
      <p:pic>
        <p:nvPicPr>
          <p:cNvPr id="61" name="Picture 60"/>
          <p:cNvPicPr>
            <a:picLocks noChangeAspect="1"/>
          </p:cNvPicPr>
          <p:nvPr/>
        </p:nvPicPr>
        <p:blipFill>
          <a:blip r:embed="rId4"/>
          <a:stretch>
            <a:fillRect/>
          </a:stretch>
        </p:blipFill>
        <p:spPr>
          <a:xfrm>
            <a:off x="3423002" y="4801188"/>
            <a:ext cx="753717" cy="1266245"/>
          </a:xfrm>
          <a:prstGeom prst="rect">
            <a:avLst/>
          </a:prstGeom>
        </p:spPr>
      </p:pic>
      <p:pic>
        <p:nvPicPr>
          <p:cNvPr id="62" name="Picture 61"/>
          <p:cNvPicPr>
            <a:picLocks noChangeAspect="1"/>
          </p:cNvPicPr>
          <p:nvPr/>
        </p:nvPicPr>
        <p:blipFill>
          <a:blip r:embed="rId4"/>
          <a:stretch>
            <a:fillRect/>
          </a:stretch>
        </p:blipFill>
        <p:spPr>
          <a:xfrm>
            <a:off x="6011642" y="4801188"/>
            <a:ext cx="753717" cy="1266245"/>
          </a:xfrm>
          <a:prstGeom prst="rect">
            <a:avLst/>
          </a:prstGeom>
        </p:spPr>
      </p:pic>
      <p:pic>
        <p:nvPicPr>
          <p:cNvPr id="63" name="Picture 62"/>
          <p:cNvPicPr>
            <a:picLocks noChangeAspect="1"/>
          </p:cNvPicPr>
          <p:nvPr/>
        </p:nvPicPr>
        <p:blipFill>
          <a:blip r:embed="rId5"/>
          <a:stretch>
            <a:fillRect/>
          </a:stretch>
        </p:blipFill>
        <p:spPr>
          <a:xfrm>
            <a:off x="7323066" y="4801188"/>
            <a:ext cx="753717" cy="1266245"/>
          </a:xfrm>
          <a:prstGeom prst="rect">
            <a:avLst/>
          </a:prstGeom>
        </p:spPr>
      </p:pic>
      <p:pic>
        <p:nvPicPr>
          <p:cNvPr id="64" name="Picture 63"/>
          <p:cNvPicPr>
            <a:picLocks noChangeAspect="1"/>
          </p:cNvPicPr>
          <p:nvPr/>
        </p:nvPicPr>
        <p:blipFill>
          <a:blip r:embed="rId5"/>
          <a:stretch>
            <a:fillRect/>
          </a:stretch>
        </p:blipFill>
        <p:spPr>
          <a:xfrm>
            <a:off x="798274" y="4802031"/>
            <a:ext cx="753717" cy="1266245"/>
          </a:xfrm>
          <a:prstGeom prst="rect">
            <a:avLst/>
          </a:prstGeom>
        </p:spPr>
      </p:pic>
      <p:pic>
        <p:nvPicPr>
          <p:cNvPr id="65" name="Picture 64"/>
          <p:cNvPicPr>
            <a:picLocks noChangeAspect="1"/>
          </p:cNvPicPr>
          <p:nvPr/>
        </p:nvPicPr>
        <p:blipFill>
          <a:blip r:embed="rId7"/>
          <a:stretch>
            <a:fillRect/>
          </a:stretch>
        </p:blipFill>
        <p:spPr>
          <a:xfrm>
            <a:off x="2100960" y="4804318"/>
            <a:ext cx="752356" cy="1263958"/>
          </a:xfrm>
          <a:prstGeom prst="rect">
            <a:avLst/>
          </a:prstGeom>
        </p:spPr>
      </p:pic>
      <p:pic>
        <p:nvPicPr>
          <p:cNvPr id="66" name="Picture 65"/>
          <p:cNvPicPr>
            <a:picLocks noChangeAspect="1"/>
          </p:cNvPicPr>
          <p:nvPr/>
        </p:nvPicPr>
        <p:blipFill>
          <a:blip r:embed="rId7"/>
          <a:stretch>
            <a:fillRect/>
          </a:stretch>
        </p:blipFill>
        <p:spPr>
          <a:xfrm>
            <a:off x="4723897" y="4804936"/>
            <a:ext cx="752356" cy="1263958"/>
          </a:xfrm>
          <a:prstGeom prst="rect">
            <a:avLst/>
          </a:prstGeom>
        </p:spPr>
      </p:pic>
      <p:sp>
        <p:nvSpPr>
          <p:cNvPr id="3" name="Arrow: Left 2"/>
          <p:cNvSpPr/>
          <p:nvPr/>
        </p:nvSpPr>
        <p:spPr>
          <a:xfrm>
            <a:off x="8010555" y="4623124"/>
            <a:ext cx="477083" cy="339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501845" y="3904388"/>
            <a:ext cx="1582004"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Crossover points can be randomly selected depending on the number of elements evaluated</a:t>
            </a:r>
            <a:endParaRPr lang="en-US" sz="200" dirty="0"/>
          </a:p>
        </p:txBody>
      </p:sp>
      <p:pic>
        <p:nvPicPr>
          <p:cNvPr id="70" name="Picture 69"/>
          <p:cNvPicPr>
            <a:picLocks noChangeAspect="1"/>
          </p:cNvPicPr>
          <p:nvPr/>
        </p:nvPicPr>
        <p:blipFill>
          <a:blip r:embed="rId2"/>
          <a:stretch>
            <a:fillRect/>
          </a:stretch>
        </p:blipFill>
        <p:spPr>
          <a:xfrm>
            <a:off x="10484348" y="3992634"/>
            <a:ext cx="877267" cy="847224"/>
          </a:xfrm>
          <a:prstGeom prst="rect">
            <a:avLst/>
          </a:prstGeom>
        </p:spPr>
      </p:pic>
      <p:pic>
        <p:nvPicPr>
          <p:cNvPr id="71" name="Picture 70"/>
          <p:cNvPicPr>
            <a:picLocks noChangeAspect="1"/>
          </p:cNvPicPr>
          <p:nvPr/>
        </p:nvPicPr>
        <p:blipFill>
          <a:blip r:embed="rId4"/>
          <a:stretch>
            <a:fillRect/>
          </a:stretch>
        </p:blipFill>
        <p:spPr>
          <a:xfrm>
            <a:off x="10562889" y="4839858"/>
            <a:ext cx="753717" cy="1266245"/>
          </a:xfrm>
          <a:prstGeom prst="rect">
            <a:avLst/>
          </a:prstGeom>
        </p:spPr>
      </p:pic>
      <p:pic>
        <p:nvPicPr>
          <p:cNvPr id="12" name="Picture 11" descr="Free vector graphic: Tennis &lt;strong&gt;Shoes&lt;/strong&gt;, &lt;strong&gt;Shoes&lt;/strong&gt;, Black - Free Image on ..."/>
          <p:cNvPicPr>
            <a:picLocks noChangeAspect="1"/>
          </p:cNvPicPr>
          <p:nvPr/>
        </p:nvPicPr>
        <p:blipFill>
          <a:blip r:embed="rId8"/>
          <a:stretch>
            <a:fillRect/>
          </a:stretch>
        </p:blipFill>
        <p:spPr>
          <a:xfrm>
            <a:off x="10577096" y="6085721"/>
            <a:ext cx="654965" cy="439372"/>
          </a:xfrm>
          <a:prstGeom prst="rect">
            <a:avLst/>
          </a:prstGeom>
        </p:spPr>
      </p:pic>
      <p:sp>
        <p:nvSpPr>
          <p:cNvPr id="72" name="Arrow: Left 71"/>
          <p:cNvSpPr/>
          <p:nvPr/>
        </p:nvSpPr>
        <p:spPr>
          <a:xfrm rot="10800000">
            <a:off x="10094177" y="5938364"/>
            <a:ext cx="514322" cy="339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Left 72"/>
          <p:cNvSpPr/>
          <p:nvPr/>
        </p:nvSpPr>
        <p:spPr>
          <a:xfrm rot="10800000">
            <a:off x="10094178" y="4700740"/>
            <a:ext cx="514388" cy="339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Left 73"/>
          <p:cNvSpPr/>
          <p:nvPr/>
        </p:nvSpPr>
        <p:spPr>
          <a:xfrm rot="10800000">
            <a:off x="10094178" y="3833555"/>
            <a:ext cx="518086" cy="339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TS OFF TO OUR WONDERFUL PRESCHOOLERS!"/>
          <p:cNvPicPr>
            <a:picLocks noChangeAspect="1"/>
          </p:cNvPicPr>
          <p:nvPr/>
        </p:nvPicPr>
        <p:blipFill>
          <a:blip r:embed="rId9"/>
          <a:stretch>
            <a:fillRect/>
          </a:stretch>
        </p:blipFill>
        <p:spPr>
          <a:xfrm>
            <a:off x="10711596" y="3573644"/>
            <a:ext cx="414121" cy="305643"/>
          </a:xfrm>
          <a:prstGeom prst="rect">
            <a:avLst/>
          </a:prstGeom>
        </p:spPr>
      </p:pic>
      <p:pic>
        <p:nvPicPr>
          <p:cNvPr id="75" name="Picture 74"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10731585" y="796227"/>
            <a:ext cx="465992" cy="398043"/>
          </a:xfrm>
          <a:prstGeom prst="rect">
            <a:avLst/>
          </a:prstGeom>
        </p:spPr>
      </p:pic>
      <p:pic>
        <p:nvPicPr>
          <p:cNvPr id="76" name="Picture 75"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10142598" y="796227"/>
            <a:ext cx="465992" cy="398043"/>
          </a:xfrm>
          <a:prstGeom prst="rect">
            <a:avLst/>
          </a:prstGeom>
        </p:spPr>
      </p:pic>
      <p:pic>
        <p:nvPicPr>
          <p:cNvPr id="77" name="Picture 76"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78" name="Picture 77" descr="フリーイラスト素材] クリップアート, 脳, 人体 / 体 ..."/>
          <p:cNvPicPr>
            <a:picLocks noChangeAspect="1"/>
          </p:cNvPicPr>
          <p:nvPr/>
        </p:nvPicPr>
        <p:blipFill>
          <a:blip r:embed="rId10">
            <a:duotone>
              <a:schemeClr val="accent1">
                <a:shade val="45000"/>
                <a:satMod val="135000"/>
              </a:schemeClr>
              <a:prstClr val="white"/>
            </a:duotone>
          </a:blip>
          <a:stretch>
            <a:fillRect/>
          </a:stretch>
        </p:blipFill>
        <p:spPr>
          <a:xfrm flipH="1">
            <a:off x="8964624" y="796227"/>
            <a:ext cx="465992" cy="398043"/>
          </a:xfrm>
          <a:prstGeom prst="rect">
            <a:avLst/>
          </a:prstGeom>
        </p:spPr>
      </p:pic>
    </p:spTree>
    <p:extLst>
      <p:ext uri="{BB962C8B-B14F-4D97-AF65-F5344CB8AC3E}">
        <p14:creationId xmlns:p14="http://schemas.microsoft.com/office/powerpoint/2010/main" val="15505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fade">
                                      <p:cBhvr>
                                        <p:cTn id="64" dur="500"/>
                                        <p:tgtEl>
                                          <p:spTgt spid="7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500"/>
                                        <p:tgtEl>
                                          <p:spTgt spid="7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a Genetic algorithm</a:t>
            </a:r>
          </a:p>
        </p:txBody>
      </p:sp>
      <p:sp>
        <p:nvSpPr>
          <p:cNvPr id="5" name="Slide Number Placeholder 4"/>
          <p:cNvSpPr>
            <a:spLocks noGrp="1"/>
          </p:cNvSpPr>
          <p:nvPr>
            <p:ph type="sldNum" sz="quarter" idx="4"/>
          </p:nvPr>
        </p:nvSpPr>
        <p:spPr/>
        <p:txBody>
          <a:bodyPr/>
          <a:lstStyle/>
          <a:p>
            <a:fld id="{EACE6E22-E655-5947-A8B4-6F095FBA2C12}"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Booz Allen Hamilton Internal</a:t>
            </a:r>
          </a:p>
        </p:txBody>
      </p:sp>
      <p:sp>
        <p:nvSpPr>
          <p:cNvPr id="12" name="TextBox 11"/>
          <p:cNvSpPr txBox="1"/>
          <p:nvPr/>
        </p:nvSpPr>
        <p:spPr>
          <a:xfrm>
            <a:off x="683974" y="3903789"/>
            <a:ext cx="6763111"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(3 </a:t>
            </a:r>
            <a:r>
              <a:rPr lang="en-US" i="1" dirty="0">
                <a:solidFill>
                  <a:schemeClr val="bg1"/>
                </a:solidFill>
              </a:rPr>
              <a:t>continued</a:t>
            </a:r>
            <a:r>
              <a:rPr lang="en-US" dirty="0">
                <a:solidFill>
                  <a:schemeClr val="bg1"/>
                </a:solidFill>
              </a:rPr>
              <a:t>): Potential solutions after crossover</a:t>
            </a:r>
          </a:p>
        </p:txBody>
      </p:sp>
      <p:sp>
        <p:nvSpPr>
          <p:cNvPr id="48" name="TextBox 47"/>
          <p:cNvSpPr txBox="1"/>
          <p:nvPr/>
        </p:nvSpPr>
        <p:spPr>
          <a:xfrm>
            <a:off x="4077443" y="4332919"/>
            <a:ext cx="5302576"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(4): Re-evaluate the previous local optimum</a:t>
            </a:r>
          </a:p>
        </p:txBody>
      </p:sp>
      <p:sp>
        <p:nvSpPr>
          <p:cNvPr id="55" name="TextBox 54"/>
          <p:cNvSpPr txBox="1"/>
          <p:nvPr/>
        </p:nvSpPr>
        <p:spPr>
          <a:xfrm>
            <a:off x="7668177" y="4778203"/>
            <a:ext cx="3446194" cy="369332"/>
          </a:xfrm>
          <a:prstGeom prst="rect">
            <a:avLst/>
          </a:prstGeom>
          <a:solidFill>
            <a:schemeClr val="accent1"/>
          </a:solidFill>
          <a:ln>
            <a:solidFill>
              <a:schemeClr val="accent1"/>
            </a:solidFill>
          </a:ln>
        </p:spPr>
        <p:txBody>
          <a:bodyPr wrap="square" rtlCol="0">
            <a:spAutoFit/>
          </a:bodyPr>
          <a:lstStyle/>
          <a:p>
            <a:r>
              <a:rPr lang="en-US" dirty="0">
                <a:solidFill>
                  <a:schemeClr val="bg1"/>
                </a:solidFill>
              </a:rPr>
              <a:t>Step (5) Apply Mutation</a:t>
            </a:r>
          </a:p>
        </p:txBody>
      </p:sp>
      <p:sp>
        <p:nvSpPr>
          <p:cNvPr id="60" name="TextBox 59"/>
          <p:cNvSpPr txBox="1"/>
          <p:nvPr/>
        </p:nvSpPr>
        <p:spPr>
          <a:xfrm>
            <a:off x="4077443" y="4708742"/>
            <a:ext cx="3281719" cy="1477328"/>
          </a:xfrm>
          <a:prstGeom prst="rect">
            <a:avLst/>
          </a:prstGeom>
          <a:noFill/>
          <a:ln>
            <a:solidFill>
              <a:schemeClr val="accent1"/>
            </a:solidFill>
          </a:ln>
        </p:spPr>
        <p:txBody>
          <a:bodyPr wrap="square" rtlCol="0">
            <a:spAutoFit/>
          </a:bodyPr>
          <a:lstStyle/>
          <a:p>
            <a:r>
              <a:rPr lang="en-US" dirty="0"/>
              <a:t>Let’s not forget our previous best (aka local optimum). We’ll need to evaluate the local optimum against the new potential solutions.</a:t>
            </a:r>
          </a:p>
        </p:txBody>
      </p:sp>
      <p:sp>
        <p:nvSpPr>
          <p:cNvPr id="62" name="TextBox 61"/>
          <p:cNvSpPr txBox="1"/>
          <p:nvPr/>
        </p:nvSpPr>
        <p:spPr>
          <a:xfrm>
            <a:off x="683974" y="4269797"/>
            <a:ext cx="3082065" cy="1477328"/>
          </a:xfrm>
          <a:prstGeom prst="rect">
            <a:avLst/>
          </a:prstGeom>
          <a:noFill/>
          <a:ln>
            <a:solidFill>
              <a:schemeClr val="accent1"/>
            </a:solidFill>
          </a:ln>
        </p:spPr>
        <p:txBody>
          <a:bodyPr wrap="square" rtlCol="0">
            <a:spAutoFit/>
          </a:bodyPr>
          <a:lstStyle/>
          <a:p>
            <a:r>
              <a:rPr lang="en-US" dirty="0"/>
              <a:t>We’re going to establish a new set of potential solutions to evaluate, so we reunite our potential solutions from the  crossover process</a:t>
            </a:r>
          </a:p>
        </p:txBody>
      </p:sp>
      <p:sp>
        <p:nvSpPr>
          <p:cNvPr id="63" name="TextBox 62"/>
          <p:cNvSpPr txBox="1"/>
          <p:nvPr/>
        </p:nvSpPr>
        <p:spPr>
          <a:xfrm>
            <a:off x="7669674" y="5151532"/>
            <a:ext cx="3435905" cy="1200329"/>
          </a:xfrm>
          <a:prstGeom prst="rect">
            <a:avLst/>
          </a:prstGeom>
          <a:noFill/>
          <a:ln>
            <a:solidFill>
              <a:schemeClr val="accent1"/>
            </a:solidFill>
          </a:ln>
        </p:spPr>
        <p:txBody>
          <a:bodyPr wrap="square" rtlCol="0">
            <a:spAutoFit/>
          </a:bodyPr>
          <a:lstStyle/>
          <a:p>
            <a:r>
              <a:rPr lang="en-US" dirty="0"/>
              <a:t>We need to randomly pick new chromosomes to introduce to the mix. Mutation keeps our mix fresh, searching for better possibilities!</a:t>
            </a:r>
          </a:p>
        </p:txBody>
      </p:sp>
      <p:pic>
        <p:nvPicPr>
          <p:cNvPr id="46" name="Picture 45"/>
          <p:cNvPicPr>
            <a:picLocks noChangeAspect="1"/>
          </p:cNvPicPr>
          <p:nvPr/>
        </p:nvPicPr>
        <p:blipFill>
          <a:blip r:embed="rId2"/>
          <a:stretch>
            <a:fillRect/>
          </a:stretch>
        </p:blipFill>
        <p:spPr>
          <a:xfrm>
            <a:off x="648575" y="1690719"/>
            <a:ext cx="877268" cy="853068"/>
          </a:xfrm>
          <a:prstGeom prst="rect">
            <a:avLst/>
          </a:prstGeom>
        </p:spPr>
      </p:pic>
      <p:pic>
        <p:nvPicPr>
          <p:cNvPr id="47" name="Picture 46"/>
          <p:cNvPicPr>
            <a:picLocks noChangeAspect="1"/>
          </p:cNvPicPr>
          <p:nvPr/>
        </p:nvPicPr>
        <p:blipFill>
          <a:blip r:embed="rId2"/>
          <a:stretch>
            <a:fillRect/>
          </a:stretch>
        </p:blipFill>
        <p:spPr>
          <a:xfrm>
            <a:off x="1750429" y="1700526"/>
            <a:ext cx="877268" cy="853068"/>
          </a:xfrm>
          <a:prstGeom prst="rect">
            <a:avLst/>
          </a:prstGeom>
        </p:spPr>
      </p:pic>
      <p:pic>
        <p:nvPicPr>
          <p:cNvPr id="57" name="Picture 56"/>
          <p:cNvPicPr>
            <a:picLocks noChangeAspect="1"/>
          </p:cNvPicPr>
          <p:nvPr/>
        </p:nvPicPr>
        <p:blipFill>
          <a:blip r:embed="rId3"/>
          <a:stretch>
            <a:fillRect/>
          </a:stretch>
        </p:blipFill>
        <p:spPr>
          <a:xfrm>
            <a:off x="2913936" y="1706370"/>
            <a:ext cx="877267" cy="847224"/>
          </a:xfrm>
          <a:prstGeom prst="rect">
            <a:avLst/>
          </a:prstGeom>
        </p:spPr>
      </p:pic>
      <p:pic>
        <p:nvPicPr>
          <p:cNvPr id="61" name="Picture 60"/>
          <p:cNvPicPr>
            <a:picLocks noChangeAspect="1"/>
          </p:cNvPicPr>
          <p:nvPr/>
        </p:nvPicPr>
        <p:blipFill>
          <a:blip r:embed="rId3"/>
          <a:stretch>
            <a:fillRect/>
          </a:stretch>
        </p:blipFill>
        <p:spPr>
          <a:xfrm>
            <a:off x="4077442" y="1700311"/>
            <a:ext cx="877267" cy="847224"/>
          </a:xfrm>
          <a:prstGeom prst="rect">
            <a:avLst/>
          </a:prstGeom>
        </p:spPr>
      </p:pic>
      <p:pic>
        <p:nvPicPr>
          <p:cNvPr id="64" name="Picture 63"/>
          <p:cNvPicPr>
            <a:picLocks noChangeAspect="1"/>
          </p:cNvPicPr>
          <p:nvPr/>
        </p:nvPicPr>
        <p:blipFill>
          <a:blip r:embed="rId4"/>
          <a:stretch>
            <a:fillRect/>
          </a:stretch>
        </p:blipFill>
        <p:spPr>
          <a:xfrm>
            <a:off x="5194548" y="1706370"/>
            <a:ext cx="872732" cy="848657"/>
          </a:xfrm>
          <a:prstGeom prst="rect">
            <a:avLst/>
          </a:prstGeom>
        </p:spPr>
      </p:pic>
      <p:pic>
        <p:nvPicPr>
          <p:cNvPr id="65" name="Picture 64"/>
          <p:cNvPicPr>
            <a:picLocks noChangeAspect="1"/>
          </p:cNvPicPr>
          <p:nvPr/>
        </p:nvPicPr>
        <p:blipFill>
          <a:blip r:embed="rId4"/>
          <a:stretch>
            <a:fillRect/>
          </a:stretch>
        </p:blipFill>
        <p:spPr>
          <a:xfrm>
            <a:off x="6333657" y="1714968"/>
            <a:ext cx="872732" cy="848657"/>
          </a:xfrm>
          <a:prstGeom prst="rect">
            <a:avLst/>
          </a:prstGeom>
        </p:spPr>
      </p:pic>
      <p:pic>
        <p:nvPicPr>
          <p:cNvPr id="66" name="Picture 65"/>
          <p:cNvPicPr>
            <a:picLocks noChangeAspect="1"/>
          </p:cNvPicPr>
          <p:nvPr/>
        </p:nvPicPr>
        <p:blipFill>
          <a:blip r:embed="rId5"/>
          <a:stretch>
            <a:fillRect/>
          </a:stretch>
        </p:blipFill>
        <p:spPr>
          <a:xfrm>
            <a:off x="2984829" y="2563625"/>
            <a:ext cx="753717" cy="1266245"/>
          </a:xfrm>
          <a:prstGeom prst="rect">
            <a:avLst/>
          </a:prstGeom>
        </p:spPr>
      </p:pic>
      <p:pic>
        <p:nvPicPr>
          <p:cNvPr id="67" name="Picture 66"/>
          <p:cNvPicPr>
            <a:picLocks noChangeAspect="1"/>
          </p:cNvPicPr>
          <p:nvPr/>
        </p:nvPicPr>
        <p:blipFill>
          <a:blip r:embed="rId5"/>
          <a:stretch>
            <a:fillRect/>
          </a:stretch>
        </p:blipFill>
        <p:spPr>
          <a:xfrm>
            <a:off x="5256287" y="2560871"/>
            <a:ext cx="753717" cy="1266245"/>
          </a:xfrm>
          <a:prstGeom prst="rect">
            <a:avLst/>
          </a:prstGeom>
        </p:spPr>
      </p:pic>
      <p:pic>
        <p:nvPicPr>
          <p:cNvPr id="68" name="Picture 67"/>
          <p:cNvPicPr>
            <a:picLocks noChangeAspect="1"/>
          </p:cNvPicPr>
          <p:nvPr/>
        </p:nvPicPr>
        <p:blipFill>
          <a:blip r:embed="rId6"/>
          <a:stretch>
            <a:fillRect/>
          </a:stretch>
        </p:blipFill>
        <p:spPr>
          <a:xfrm>
            <a:off x="6417426" y="2569470"/>
            <a:ext cx="753717" cy="1266245"/>
          </a:xfrm>
          <a:prstGeom prst="rect">
            <a:avLst/>
          </a:prstGeom>
        </p:spPr>
      </p:pic>
      <p:pic>
        <p:nvPicPr>
          <p:cNvPr id="69" name="Picture 68"/>
          <p:cNvPicPr>
            <a:picLocks noChangeAspect="1"/>
          </p:cNvPicPr>
          <p:nvPr/>
        </p:nvPicPr>
        <p:blipFill>
          <a:blip r:embed="rId6"/>
          <a:stretch>
            <a:fillRect/>
          </a:stretch>
        </p:blipFill>
        <p:spPr>
          <a:xfrm>
            <a:off x="710350" y="2544630"/>
            <a:ext cx="753717" cy="1266245"/>
          </a:xfrm>
          <a:prstGeom prst="rect">
            <a:avLst/>
          </a:prstGeom>
        </p:spPr>
      </p:pic>
      <p:pic>
        <p:nvPicPr>
          <p:cNvPr id="70" name="Picture 69"/>
          <p:cNvPicPr>
            <a:picLocks noChangeAspect="1"/>
          </p:cNvPicPr>
          <p:nvPr/>
        </p:nvPicPr>
        <p:blipFill>
          <a:blip r:embed="rId7"/>
          <a:stretch>
            <a:fillRect/>
          </a:stretch>
        </p:blipFill>
        <p:spPr>
          <a:xfrm>
            <a:off x="1810909" y="2556724"/>
            <a:ext cx="752356" cy="1263958"/>
          </a:xfrm>
          <a:prstGeom prst="rect">
            <a:avLst/>
          </a:prstGeom>
        </p:spPr>
      </p:pic>
      <p:pic>
        <p:nvPicPr>
          <p:cNvPr id="71" name="Picture 70"/>
          <p:cNvPicPr>
            <a:picLocks noChangeAspect="1"/>
          </p:cNvPicPr>
          <p:nvPr/>
        </p:nvPicPr>
        <p:blipFill>
          <a:blip r:embed="rId7"/>
          <a:stretch>
            <a:fillRect/>
          </a:stretch>
        </p:blipFill>
        <p:spPr>
          <a:xfrm>
            <a:off x="4154157" y="2557127"/>
            <a:ext cx="752356" cy="1263958"/>
          </a:xfrm>
          <a:prstGeom prst="rect">
            <a:avLst/>
          </a:prstGeom>
        </p:spPr>
      </p:pic>
      <p:pic>
        <p:nvPicPr>
          <p:cNvPr id="72" name="Picture 71"/>
          <p:cNvPicPr>
            <a:picLocks noChangeAspect="1"/>
          </p:cNvPicPr>
          <p:nvPr/>
        </p:nvPicPr>
        <p:blipFill>
          <a:blip r:embed="rId2"/>
          <a:stretch>
            <a:fillRect/>
          </a:stretch>
        </p:blipFill>
        <p:spPr>
          <a:xfrm>
            <a:off x="7909961" y="1701959"/>
            <a:ext cx="877268" cy="853068"/>
          </a:xfrm>
          <a:prstGeom prst="rect">
            <a:avLst/>
          </a:prstGeom>
        </p:spPr>
      </p:pic>
      <p:pic>
        <p:nvPicPr>
          <p:cNvPr id="73" name="Picture 72"/>
          <p:cNvPicPr>
            <a:picLocks noChangeAspect="1"/>
          </p:cNvPicPr>
          <p:nvPr/>
        </p:nvPicPr>
        <p:blipFill>
          <a:blip r:embed="rId5"/>
          <a:stretch>
            <a:fillRect/>
          </a:stretch>
        </p:blipFill>
        <p:spPr>
          <a:xfrm>
            <a:off x="7961862" y="2565269"/>
            <a:ext cx="753717" cy="1266245"/>
          </a:xfrm>
          <a:prstGeom prst="rect">
            <a:avLst/>
          </a:prstGeom>
        </p:spPr>
      </p:pic>
      <p:pic>
        <p:nvPicPr>
          <p:cNvPr id="74" name="Picture 73"/>
          <p:cNvPicPr>
            <a:picLocks noChangeAspect="1"/>
          </p:cNvPicPr>
          <p:nvPr/>
        </p:nvPicPr>
        <p:blipFill>
          <a:blip r:embed="rId2"/>
          <a:stretch>
            <a:fillRect/>
          </a:stretch>
        </p:blipFill>
        <p:spPr>
          <a:xfrm>
            <a:off x="9722467" y="1703656"/>
            <a:ext cx="877268" cy="853068"/>
          </a:xfrm>
          <a:prstGeom prst="rect">
            <a:avLst/>
          </a:prstGeom>
        </p:spPr>
      </p:pic>
      <p:pic>
        <p:nvPicPr>
          <p:cNvPr id="75" name="Picture 74"/>
          <p:cNvPicPr>
            <a:picLocks noChangeAspect="1"/>
          </p:cNvPicPr>
          <p:nvPr/>
        </p:nvPicPr>
        <p:blipFill>
          <a:blip r:embed="rId8"/>
          <a:stretch>
            <a:fillRect/>
          </a:stretch>
        </p:blipFill>
        <p:spPr>
          <a:xfrm>
            <a:off x="9786197" y="2556724"/>
            <a:ext cx="749808" cy="1259678"/>
          </a:xfrm>
          <a:prstGeom prst="rect">
            <a:avLst/>
          </a:prstGeom>
        </p:spPr>
      </p:pic>
      <p:cxnSp>
        <p:nvCxnSpPr>
          <p:cNvPr id="15" name="Straight Connector 14"/>
          <p:cNvCxnSpPr/>
          <p:nvPr/>
        </p:nvCxnSpPr>
        <p:spPr>
          <a:xfrm>
            <a:off x="7438293" y="1545537"/>
            <a:ext cx="0" cy="253644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344850" y="1545537"/>
            <a:ext cx="20048" cy="291047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1093626" y="1545537"/>
            <a:ext cx="11953" cy="354042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78" name="Picture 77"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10731585" y="796227"/>
            <a:ext cx="465992" cy="398043"/>
          </a:xfrm>
          <a:prstGeom prst="rect">
            <a:avLst/>
          </a:prstGeom>
        </p:spPr>
      </p:pic>
      <p:pic>
        <p:nvPicPr>
          <p:cNvPr id="79" name="Picture 78"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10142598" y="796227"/>
            <a:ext cx="465992" cy="398043"/>
          </a:xfrm>
          <a:prstGeom prst="rect">
            <a:avLst/>
          </a:prstGeom>
        </p:spPr>
      </p:pic>
      <p:pic>
        <p:nvPicPr>
          <p:cNvPr id="80" name="Picture 79"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9553611" y="796227"/>
            <a:ext cx="465992" cy="398043"/>
          </a:xfrm>
          <a:prstGeom prst="rect">
            <a:avLst/>
          </a:prstGeom>
        </p:spPr>
      </p:pic>
      <p:pic>
        <p:nvPicPr>
          <p:cNvPr id="81" name="Picture 80" descr="フリーイラスト素材] クリップアート, 脳, 人体 / 体 ..."/>
          <p:cNvPicPr>
            <a:picLocks noChangeAspect="1"/>
          </p:cNvPicPr>
          <p:nvPr/>
        </p:nvPicPr>
        <p:blipFill>
          <a:blip r:embed="rId9">
            <a:duotone>
              <a:schemeClr val="accent1">
                <a:shade val="45000"/>
                <a:satMod val="135000"/>
              </a:schemeClr>
              <a:prstClr val="white"/>
            </a:duotone>
          </a:blip>
          <a:stretch>
            <a:fillRect/>
          </a:stretch>
        </p:blipFill>
        <p:spPr>
          <a:xfrm flipH="1">
            <a:off x="8964624" y="796227"/>
            <a:ext cx="465992" cy="398043"/>
          </a:xfrm>
          <a:prstGeom prst="rect">
            <a:avLst/>
          </a:prstGeom>
        </p:spPr>
      </p:pic>
    </p:spTree>
    <p:extLst>
      <p:ext uri="{BB962C8B-B14F-4D97-AF65-F5344CB8AC3E}">
        <p14:creationId xmlns:p14="http://schemas.microsoft.com/office/powerpoint/2010/main" val="37065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5" grpId="0" animBg="1"/>
      <p:bldP spid="60" grpId="0" animBg="1"/>
      <p:bldP spid="63" grpId="0" animBg="1"/>
    </p:bldLst>
  </p:timing>
</p:sld>
</file>

<file path=ppt/theme/theme1.xml><?xml version="1.0" encoding="utf-8"?>
<a:theme xmlns:a="http://schemas.openxmlformats.org/drawingml/2006/main" name="NW Narrow Master">
  <a:themeElements>
    <a:clrScheme name="Custom 7">
      <a:dk1>
        <a:srgbClr val="000000"/>
      </a:dk1>
      <a:lt1>
        <a:srgbClr val="FFFFFF"/>
      </a:lt1>
      <a:dk2>
        <a:srgbClr val="243646"/>
      </a:dk2>
      <a:lt2>
        <a:srgbClr val="E7E6E6"/>
      </a:lt2>
      <a:accent1>
        <a:srgbClr val="035157"/>
      </a:accent1>
      <a:accent2>
        <a:srgbClr val="00A6B7"/>
      </a:accent2>
      <a:accent3>
        <a:srgbClr val="243646"/>
      </a:accent3>
      <a:accent4>
        <a:srgbClr val="73A74C"/>
      </a:accent4>
      <a:accent5>
        <a:srgbClr val="D3461E"/>
      </a:accent5>
      <a:accent6>
        <a:srgbClr val="D6E25A"/>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 id="{F600BC79-6B65-D048-8B00-17E6F7950496}" vid="{C25F1DF2-D205-5A43-9B3E-ED5DCDD0165D}"/>
    </a:ext>
  </a:extLst>
</a:theme>
</file>

<file path=ppt/theme/theme2.xml><?xml version="1.0" encoding="utf-8"?>
<a:theme xmlns:a="http://schemas.openxmlformats.org/drawingml/2006/main" name="Wide">
  <a:themeElements>
    <a:clrScheme name="Custom 7">
      <a:dk1>
        <a:srgbClr val="000000"/>
      </a:dk1>
      <a:lt1>
        <a:srgbClr val="FFFFFF"/>
      </a:lt1>
      <a:dk2>
        <a:srgbClr val="243646"/>
      </a:dk2>
      <a:lt2>
        <a:srgbClr val="E7E6E6"/>
      </a:lt2>
      <a:accent1>
        <a:srgbClr val="035157"/>
      </a:accent1>
      <a:accent2>
        <a:srgbClr val="00A6B7"/>
      </a:accent2>
      <a:accent3>
        <a:srgbClr val="243646"/>
      </a:accent3>
      <a:accent4>
        <a:srgbClr val="73A74C"/>
      </a:accent4>
      <a:accent5>
        <a:srgbClr val="D3461E"/>
      </a:accent5>
      <a:accent6>
        <a:srgbClr val="D6E25A"/>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 id="{F600BC79-6B65-D048-8B00-17E6F7950496}" vid="{F5485DBD-970F-EE40-B36D-2A214481436B}"/>
    </a:ext>
  </a:extLst>
</a:theme>
</file>

<file path=ppt/theme/theme3.xml><?xml version="1.0" encoding="utf-8"?>
<a:theme xmlns:a="http://schemas.openxmlformats.org/drawingml/2006/main" name="FC Master">
  <a:themeElements>
    <a:clrScheme name="Custom 7">
      <a:dk1>
        <a:srgbClr val="000000"/>
      </a:dk1>
      <a:lt1>
        <a:srgbClr val="FFFFFF"/>
      </a:lt1>
      <a:dk2>
        <a:srgbClr val="243646"/>
      </a:dk2>
      <a:lt2>
        <a:srgbClr val="E7E6E6"/>
      </a:lt2>
      <a:accent1>
        <a:srgbClr val="035157"/>
      </a:accent1>
      <a:accent2>
        <a:srgbClr val="00A6B7"/>
      </a:accent2>
      <a:accent3>
        <a:srgbClr val="243646"/>
      </a:accent3>
      <a:accent4>
        <a:srgbClr val="73A74C"/>
      </a:accent4>
      <a:accent5>
        <a:srgbClr val="D3461E"/>
      </a:accent5>
      <a:accent6>
        <a:srgbClr val="D6E25A"/>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 id="{F600BC79-6B65-D048-8B00-17E6F7950496}" vid="{A4BD367C-9659-E545-BA5C-F31517D09C4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Teal Wide</Template>
  <TotalTime>18195</TotalTime>
  <Words>897</Words>
  <Application>Microsoft Office PowerPoint</Application>
  <PresentationFormat>Widescreen</PresentationFormat>
  <Paragraphs>121</Paragraphs>
  <Slides>11</Slides>
  <Notes>0</Notes>
  <HiddenSlides>0</HiddenSlides>
  <MMClips>3</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Calibri</vt:lpstr>
      <vt:lpstr>Calibri Light</vt:lpstr>
      <vt:lpstr>Courier New</vt:lpstr>
      <vt:lpstr>Georgia</vt:lpstr>
      <vt:lpstr>LucidaGrande</vt:lpstr>
      <vt:lpstr>Oswald</vt:lpstr>
      <vt:lpstr>Oswald</vt:lpstr>
      <vt:lpstr>NW Narrow Master</vt:lpstr>
      <vt:lpstr>Wide</vt:lpstr>
      <vt:lpstr>FC Master</vt:lpstr>
      <vt:lpstr>Optimizing solutions, demystified </vt:lpstr>
      <vt:lpstr>agenda</vt:lpstr>
      <vt:lpstr>Defining an optimization problem</vt:lpstr>
      <vt:lpstr>Optimization PROBLEM Examples</vt:lpstr>
      <vt:lpstr>Optimization Example using Excel/Solver</vt:lpstr>
      <vt:lpstr>Demystifying a Genetic algorithm</vt:lpstr>
      <vt:lpstr>Demystifying a Genetic algorithm</vt:lpstr>
      <vt:lpstr>Demystifying a Genetic algorithm</vt:lpstr>
      <vt:lpstr>Demystifying a Genetic algorithm</vt:lpstr>
      <vt:lpstr>Demystifying a Genetic algorithm</vt:lpstr>
      <vt:lpstr>A JavaScript Optimization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solutions, demystified</dc:title>
  <dc:creator>McGregor, Andrew [USA]</dc:creator>
  <cp:lastModifiedBy>McGregor, Andrew [USA]</cp:lastModifiedBy>
  <cp:revision>66</cp:revision>
  <cp:lastPrinted>2016-11-21T14:15:42Z</cp:lastPrinted>
  <dcterms:created xsi:type="dcterms:W3CDTF">2017-06-22T21:16:58Z</dcterms:created>
  <dcterms:modified xsi:type="dcterms:W3CDTF">2017-07-26T02:28:43Z</dcterms:modified>
</cp:coreProperties>
</file>