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961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354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4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6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356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5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B75C2E-69DC-4221-9A47-47755FA468A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DE07CE-1A54-4CDF-9AB7-06855239E5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27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ilipajm/kickstarter-funding-prediction-ann-using-kera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E888-46D2-4AC2-97D1-46DC5EFC7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Kickstarter predictive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1027-1B23-4231-82DB-CAA7CFE09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McGregor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293613F-C5B8-47D3-96B7-2FF61F48809F}"/>
              </a:ext>
            </a:extLst>
          </p:cNvPr>
          <p:cNvSpPr txBox="1">
            <a:spLocks/>
          </p:cNvSpPr>
          <p:nvPr/>
        </p:nvSpPr>
        <p:spPr>
          <a:xfrm>
            <a:off x="1043608" y="0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charset="0"/>
              </a:rPr>
              <a:t>Problem Statement</a:t>
            </a:r>
            <a:endParaRPr kumimoji="0" lang="en-US" sz="2800" b="0" i="0" u="none" strike="noStrike" kern="1200" cap="all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swald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A30839F-AAD1-47BC-BF38-58D268E36C58}"/>
              </a:ext>
            </a:extLst>
          </p:cNvPr>
          <p:cNvSpPr txBox="1">
            <a:spLocks/>
          </p:cNvSpPr>
          <p:nvPr/>
        </p:nvSpPr>
        <p:spPr>
          <a:xfrm>
            <a:off x="1043608" y="1404822"/>
            <a:ext cx="9636347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Kickstarter is the world's largest funding platform for creative projects. Since the site launch on April 28, 2009, 13 million people have backed a project, $3.3 billion has been pledged, and 369,069 projects have been posted.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Nobody gets anything if a Kickstarter project fails to meet it’s goal… So it’s in the interest of pledgers, posters, and Kickstarter to help a project succeed.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3D1C8A-EDE5-4B05-AA2C-725B69F5298A}"/>
              </a:ext>
            </a:extLst>
          </p:cNvPr>
          <p:cNvGrpSpPr/>
          <p:nvPr/>
        </p:nvGrpSpPr>
        <p:grpSpPr>
          <a:xfrm>
            <a:off x="1228244" y="3113785"/>
            <a:ext cx="9451711" cy="3443094"/>
            <a:chOff x="708673" y="3210990"/>
            <a:chExt cx="7580077" cy="27690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56AC8F-6402-4B31-855F-C477873B1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673" y="3210990"/>
              <a:ext cx="6535142" cy="27690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16BCAE-698A-4136-B996-D1211636C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7956" y="4617730"/>
              <a:ext cx="978793" cy="133471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233CB8-72BE-4293-AA97-46A19A44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9879" y="3236748"/>
              <a:ext cx="998871" cy="1361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12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293613F-C5B8-47D3-96B7-2FF61F48809F}"/>
              </a:ext>
            </a:extLst>
          </p:cNvPr>
          <p:cNvSpPr txBox="1">
            <a:spLocks/>
          </p:cNvSpPr>
          <p:nvPr/>
        </p:nvSpPr>
        <p:spPr>
          <a:xfrm>
            <a:off x="1043608" y="0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/>
            <a:r>
              <a:rPr lang="en-US" dirty="0"/>
              <a:t>Initial Metrics and Assumptions</a:t>
            </a:r>
            <a:endParaRPr kumimoji="0" lang="en-US" sz="2800" b="0" i="0" u="none" strike="noStrike" kern="1200" cap="all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swald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A30839F-AAD1-47BC-BF38-58D268E36C58}"/>
              </a:ext>
            </a:extLst>
          </p:cNvPr>
          <p:cNvSpPr txBox="1">
            <a:spLocks/>
          </p:cNvSpPr>
          <p:nvPr/>
        </p:nvSpPr>
        <p:spPr>
          <a:xfrm>
            <a:off x="1043609" y="1404822"/>
            <a:ext cx="4887292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Data set contained 160,000+ Kickstarter projects launched between April 2009 and August 2017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For each project, there was an outcome variable which I defined below: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Failed or Canceled = 0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Successful = 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Live &amp; Suspended (dropped)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On average,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55% of projects fail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, this will serve as a baseline for comparison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The data set also included a wide spread of goals ($.01 to $100,000,000), anything greater than $1,000,000 was dropped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6F0724-6E12-4846-82B2-5AD8F8C6BC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4614" y="1175731"/>
            <a:ext cx="4410585" cy="25425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D3E4DF-FA38-4606-B38E-89BEF9BC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14" y="3912716"/>
            <a:ext cx="4410585" cy="2518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DBF4DC-D9E0-4350-98CF-D75680522F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19906" y="5562332"/>
            <a:ext cx="1853345" cy="4694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C9B6DD-ED14-4480-844B-C60559A8CF0C}"/>
              </a:ext>
            </a:extLst>
          </p:cNvPr>
          <p:cNvGrpSpPr/>
          <p:nvPr/>
        </p:nvGrpSpPr>
        <p:grpSpPr>
          <a:xfrm>
            <a:off x="1124633" y="5036812"/>
            <a:ext cx="4726532" cy="1647415"/>
            <a:chOff x="1124633" y="5036812"/>
            <a:chExt cx="4726532" cy="16474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142B63-CBAF-4350-8ED2-D697B24B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4633" y="5379302"/>
              <a:ext cx="2422646" cy="13049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032DD-C96A-4E99-9218-BD140596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8040" y="5379301"/>
              <a:ext cx="2143125" cy="13049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49B68-489D-4B59-9625-BB5B8B32D9E2}"/>
                </a:ext>
              </a:extLst>
            </p:cNvPr>
            <p:cNvSpPr txBox="1"/>
            <p:nvPr/>
          </p:nvSpPr>
          <p:spPr>
            <a:xfrm>
              <a:off x="1816489" y="5036812"/>
              <a:ext cx="329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Goal amount statistics (actual)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6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293613F-C5B8-47D3-96B7-2FF61F48809F}"/>
              </a:ext>
            </a:extLst>
          </p:cNvPr>
          <p:cNvSpPr txBox="1">
            <a:spLocks/>
          </p:cNvSpPr>
          <p:nvPr/>
        </p:nvSpPr>
        <p:spPr>
          <a:xfrm>
            <a:off x="1043608" y="0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/>
            <a:r>
              <a:rPr lang="en-US" dirty="0"/>
              <a:t>The Approach</a:t>
            </a:r>
            <a:endParaRPr kumimoji="0" lang="en-US" sz="2800" b="0" i="0" u="none" strike="noStrike" kern="1200" cap="all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swald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A30839F-AAD1-47BC-BF38-58D268E36C58}"/>
              </a:ext>
            </a:extLst>
          </p:cNvPr>
          <p:cNvSpPr txBox="1">
            <a:spLocks/>
          </p:cNvSpPr>
          <p:nvPr/>
        </p:nvSpPr>
        <p:spPr>
          <a:xfrm>
            <a:off x="1043608" y="1404822"/>
            <a:ext cx="10959339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Getting the data: 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Looped through a zipped file containing 42 .csv files, concatenated into a single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/>
              </a:rPr>
              <a:t>DataFrame</a:t>
            </a: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Cleaning the data: 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Dropped columns containing no data, no unique data, and data leakage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Feature engineering: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Created more features from deadline, created at, launched at (h/d/m)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Calculated duration between launched at and deadline and created at and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/>
              </a:rPr>
              <a:t>dealine</a:t>
            </a: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Parsed source URL to extract primary and secondary categories from URL</a:t>
            </a:r>
          </a:p>
          <a:p>
            <a:pPr marL="271463" lvl="1" indent="0">
              <a:buNone/>
            </a:pPr>
            <a:r>
              <a:rPr lang="en-US" dirty="0"/>
              <a:t>	{"</a:t>
            </a:r>
            <a:r>
              <a:rPr lang="en-US" dirty="0" err="1"/>
              <a:t>urls</a:t>
            </a:r>
            <a:r>
              <a:rPr lang="en-US" dirty="0"/>
              <a:t>":{"web":{"</a:t>
            </a:r>
            <a:r>
              <a:rPr lang="en-US" dirty="0" err="1"/>
              <a:t>discover":"http</a:t>
            </a:r>
            <a:r>
              <a:rPr lang="en-US" dirty="0"/>
              <a:t>://www.kickstarter.com/discover/categories/art/mixed%20media"}},"color":16760235	,"parent_id":1,"name":"Mixed Media","id":54,"position":6,"slug":"</a:t>
            </a:r>
            <a:r>
              <a:rPr lang="en-US" dirty="0">
                <a:highlight>
                  <a:srgbClr val="00FF00"/>
                </a:highlight>
              </a:rPr>
              <a:t>art</a:t>
            </a:r>
            <a:r>
              <a:rPr lang="en-US" dirty="0"/>
              <a:t>/</a:t>
            </a:r>
            <a:r>
              <a:rPr lang="en-US" dirty="0">
                <a:highlight>
                  <a:srgbClr val="FF00FF"/>
                </a:highlight>
              </a:rPr>
              <a:t>mixed media</a:t>
            </a:r>
            <a:r>
              <a:rPr lang="en-US" dirty="0"/>
              <a:t>"}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Natural Language Processing: 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 Used contents from Name and Blurb to do text analysis 	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CountVectorizer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(lowercase=True,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stop_words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=‘English’,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ngram_range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=(1, 2),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min_df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=2,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max_features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=1000)</a:t>
            </a:r>
            <a:endParaRPr lang="en-US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57E49F-1347-4676-840B-A09E4FDE1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99526"/>
              </p:ext>
            </p:extLst>
          </p:nvPr>
        </p:nvGraphicFramePr>
        <p:xfrm>
          <a:off x="1259028" y="1843351"/>
          <a:ext cx="6970571" cy="1733224"/>
        </p:xfrm>
        <a:graphic>
          <a:graphicData uri="http://schemas.openxmlformats.org/drawingml/2006/table">
            <a:tbl>
              <a:tblPr firstRow="1" firstCol="1" bandRow="1"/>
              <a:tblGrid>
                <a:gridCol w="2344647">
                  <a:extLst>
                    <a:ext uri="{9D8B030D-6E8A-4147-A177-3AD203B41FA5}">
                      <a16:colId xmlns:a16="http://schemas.microsoft.com/office/drawing/2014/main" val="3702476747"/>
                    </a:ext>
                  </a:extLst>
                </a:gridCol>
                <a:gridCol w="2426653">
                  <a:extLst>
                    <a:ext uri="{9D8B030D-6E8A-4147-A177-3AD203B41FA5}">
                      <a16:colId xmlns:a16="http://schemas.microsoft.com/office/drawing/2014/main" val="690437911"/>
                    </a:ext>
                  </a:extLst>
                </a:gridCol>
                <a:gridCol w="2199271">
                  <a:extLst>
                    <a:ext uri="{9D8B030D-6E8A-4147-A177-3AD203B41FA5}">
                      <a16:colId xmlns:a16="http://schemas.microsoft.com/office/drawing/2014/main" val="957009279"/>
                    </a:ext>
                  </a:extLst>
                </a:gridCol>
              </a:tblGrid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Disable Communication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Launched 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115458"/>
                  </a:ext>
                </a:extLst>
              </a:tr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 Pick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56366"/>
                  </a:ext>
                </a:extLst>
              </a:tr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Starrable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460104"/>
                  </a:ext>
                </a:extLst>
              </a:tr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Blurb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Currency Symbol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088166"/>
                  </a:ext>
                </a:extLst>
              </a:tr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Currency Trailing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 Pledged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939798"/>
                  </a:ext>
                </a:extLst>
              </a:tr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Pledged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71139"/>
                  </a:ext>
                </a:extLst>
              </a:tr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 </a:t>
                      </a: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[Target Variable]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 Changed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URL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225506"/>
                  </a:ext>
                </a:extLst>
              </a:tr>
              <a:tr h="21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Slug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 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9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293613F-C5B8-47D3-96B7-2FF61F48809F}"/>
              </a:ext>
            </a:extLst>
          </p:cNvPr>
          <p:cNvSpPr txBox="1">
            <a:spLocks/>
          </p:cNvSpPr>
          <p:nvPr/>
        </p:nvSpPr>
        <p:spPr>
          <a:xfrm>
            <a:off x="1043608" y="0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/>
            <a:r>
              <a:rPr lang="en-US" dirty="0"/>
              <a:t>The Models</a:t>
            </a:r>
            <a:endParaRPr kumimoji="0" lang="en-US" sz="2800" b="0" i="0" u="none" strike="noStrike" kern="1200" cap="all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swald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A30839F-AAD1-47BC-BF38-58D268E36C58}"/>
              </a:ext>
            </a:extLst>
          </p:cNvPr>
          <p:cNvSpPr txBox="1">
            <a:spLocks/>
          </p:cNvSpPr>
          <p:nvPr/>
        </p:nvSpPr>
        <p:spPr>
          <a:xfrm>
            <a:off x="1043608" y="1404822"/>
            <a:ext cx="4975227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Model #1 (Random Forest w/NLP)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N-estimators of 100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Baseline accuracy from testing data of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57%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Random Forest Accuracy of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80% 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after a single train/test split! </a:t>
            </a:r>
            <a:r>
              <a:rPr lang="en-US" sz="1800" b="1" i="1" dirty="0">
                <a:solidFill>
                  <a:srgbClr val="000000"/>
                </a:solidFill>
                <a:latin typeface="Calibri" panose="020F0502020204030204"/>
              </a:rPr>
              <a:t>But wait a minute…</a:t>
            </a:r>
          </a:p>
          <a:p>
            <a:pPr lvl="1"/>
            <a:endParaRPr lang="en-US" sz="1800" b="1" u="sng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12047-F634-4F15-AA0C-11F361C3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25" y="2947835"/>
            <a:ext cx="1798810" cy="154091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0F091-BB4B-4AAD-9244-3C6D6EDB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48" y="2941432"/>
            <a:ext cx="2857500" cy="27241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49099F-1DA4-430C-AD22-9F2F9B790AA6}"/>
              </a:ext>
            </a:extLst>
          </p:cNvPr>
          <p:cNvSpPr/>
          <p:nvPr/>
        </p:nvSpPr>
        <p:spPr>
          <a:xfrm>
            <a:off x="1187426" y="4207668"/>
            <a:ext cx="2870522" cy="191678"/>
          </a:xfrm>
          <a:prstGeom prst="rect">
            <a:avLst/>
          </a:prstGeom>
          <a:solidFill>
            <a:srgbClr val="FFFF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8FB3B-E9A6-47A7-8F43-10AA0494D702}"/>
              </a:ext>
            </a:extLst>
          </p:cNvPr>
          <p:cNvSpPr/>
          <p:nvPr/>
        </p:nvSpPr>
        <p:spPr>
          <a:xfrm>
            <a:off x="879347" y="4653990"/>
            <a:ext cx="1481558" cy="8398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leakage!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923D2F0-D9A7-41BE-9179-CEC9C6CE6C27}"/>
              </a:ext>
            </a:extLst>
          </p:cNvPr>
          <p:cNvSpPr txBox="1">
            <a:spLocks/>
          </p:cNvSpPr>
          <p:nvPr/>
        </p:nvSpPr>
        <p:spPr>
          <a:xfrm>
            <a:off x="6486054" y="1404822"/>
            <a:ext cx="4975227" cy="36690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Model #2 (Random Forest w/NLP &amp; Cross-</a:t>
            </a:r>
            <a:r>
              <a:rPr lang="en-US" sz="1800" b="1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NLP with 1000 features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N-estimators of 150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Additional stop-words (canceled &amp; cancelled)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Cross Validation of cv=5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Accuracy: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68%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, Baseline: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55%, +13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Roughly the same results with TF-IDF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Naïve Bayes had poor performance</a:t>
            </a:r>
            <a:endParaRPr lang="en-US" sz="1000" b="1" u="sng" dirty="0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Model #3 (Random Forest w/o NLP)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N-estimators of 150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No natural language processing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Cross Validation of cv=5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Accuracy: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67%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, Baseline: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55%, +12</a:t>
            </a:r>
          </a:p>
          <a:p>
            <a:endParaRPr lang="en-US" sz="1000" b="1" u="sng" dirty="0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libri" panose="020F0502020204030204"/>
              </a:rPr>
              <a:t>Recommendations: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Explore key words that correlate with outcome variable and exclude noise from other words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Try a 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  <a:hlinkClick r:id="rId4"/>
              </a:rPr>
              <a:t>neural network</a:t>
            </a: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47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293613F-C5B8-47D3-96B7-2FF61F48809F}"/>
              </a:ext>
            </a:extLst>
          </p:cNvPr>
          <p:cNvSpPr txBox="1">
            <a:spLocks/>
          </p:cNvSpPr>
          <p:nvPr/>
        </p:nvSpPr>
        <p:spPr>
          <a:xfrm>
            <a:off x="0" y="2348248"/>
            <a:ext cx="1219200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 algn="ctr"/>
            <a:r>
              <a:rPr lang="en-US" dirty="0"/>
              <a:t>Questions</a:t>
            </a:r>
            <a:endParaRPr kumimoji="0" lang="en-US" sz="2800" b="0" i="0" u="none" strike="noStrike" kern="1200" cap="all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swa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56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1342</TotalTime>
  <Words>450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LucidaGrande</vt:lpstr>
      <vt:lpstr>Oswald</vt:lpstr>
      <vt:lpstr>Times New Roman</vt:lpstr>
      <vt:lpstr>Crop</vt:lpstr>
      <vt:lpstr>A Kickstarter predictive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Kickstarter predictive Model</dc:title>
  <dc:creator>McGregor, Andrew [USA]</dc:creator>
  <cp:lastModifiedBy>McGregor, Andrew [USA]</cp:lastModifiedBy>
  <cp:revision>21</cp:revision>
  <dcterms:created xsi:type="dcterms:W3CDTF">2017-10-04T23:26:01Z</dcterms:created>
  <dcterms:modified xsi:type="dcterms:W3CDTF">2017-10-05T22:03:48Z</dcterms:modified>
</cp:coreProperties>
</file>