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t/>
            </a:r>
            <a:endParaRPr/>
          </a:p>
        </p:txBody>
      </p:sp>
      <p:sp>
        <p:nvSpPr>
          <p:cNvPr id="61" name="Google Shape;6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491c616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491c6162b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491c6162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491c6162b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f491c6162b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491c6162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491c6162b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f491c6162b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491c6162b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491c6162b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f491c6162b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491c6162b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491c6162b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f491c6162b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491c6162b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491c6162b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f491c6162b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491c6162b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491c6162b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f491c6162b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44b72a1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44b72a1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1544b72a1e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59c9bfa5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59c9bfa5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1f59c9bfa5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2c5ee54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d2c5ee54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d2c5ee54d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491c6162b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491c6162b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1f491c6162b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491c616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491c6162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f491c6162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491c6162b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491c6162b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f491c6162b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491c6162b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491c6162b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f491c6162b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491c6162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491c6162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1f491c6162b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1081200"/>
          </a:xfrm>
          <a:prstGeom prst="rect">
            <a:avLst/>
          </a:prstGeom>
        </p:spPr>
        <p:txBody>
          <a:bodyPr anchorCtr="0" anchor="t" bIns="91425" lIns="91425" spcFirstLastPara="1" rIns="91425" wrap="square" tIns="91425">
            <a:normAutofit/>
          </a:bodyPr>
          <a:lstStyle>
            <a:lvl1pPr lvl="0" algn="ctr">
              <a:lnSpc>
                <a:spcPct val="95000"/>
              </a:lnSpc>
              <a:spcBef>
                <a:spcPts val="0"/>
              </a:spcBef>
              <a:spcAft>
                <a:spcPts val="0"/>
              </a:spcAft>
              <a:buSzPts val="2800"/>
              <a:buNone/>
              <a:defRPr sz="208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457200" y="368972"/>
            <a:ext cx="8229600" cy="717900"/>
          </a:xfrm>
          <a:prstGeom prst="rect">
            <a:avLst/>
          </a:prstGeom>
          <a:noFill/>
          <a:ln>
            <a:noFill/>
          </a:ln>
        </p:spPr>
        <p:txBody>
          <a:bodyPr anchorCtr="0" anchor="ctr" bIns="91425" lIns="91425" spcFirstLastPara="1" rIns="91425" wrap="square" tIns="91425">
            <a:normAutofit/>
          </a:bodyPr>
          <a:lstStyle>
            <a:lvl1pPr lvl="0" marR="0" rtl="0" algn="ctr">
              <a:spcBef>
                <a:spcPts val="0"/>
              </a:spcBef>
              <a:spcAft>
                <a:spcPts val="0"/>
              </a:spcAft>
              <a:buClr>
                <a:schemeClr val="dk1"/>
              </a:buClr>
              <a:buSzPts val="4000"/>
              <a:buFont typeface="Oswald"/>
              <a:buNone/>
              <a:defRPr i="0" sz="4000" u="none" cap="none" strike="noStrike">
                <a:solidFill>
                  <a:schemeClr val="dk1"/>
                </a:solidFill>
                <a:latin typeface="Oswald"/>
                <a:ea typeface="Oswald"/>
                <a:cs typeface="Oswald"/>
                <a:sym typeface="Oswald"/>
              </a:defRPr>
            </a:lvl1pPr>
            <a:lvl2pPr lvl="1" rtl="0">
              <a:spcBef>
                <a:spcPts val="0"/>
              </a:spcBef>
              <a:spcAft>
                <a:spcPts val="0"/>
              </a:spcAft>
              <a:buSzPts val="2800"/>
              <a:buFont typeface="Oswald"/>
              <a:buNone/>
              <a:defRPr sz="1800">
                <a:latin typeface="Oswald"/>
                <a:ea typeface="Oswald"/>
                <a:cs typeface="Oswald"/>
                <a:sym typeface="Oswald"/>
              </a:defRPr>
            </a:lvl2pPr>
            <a:lvl3pPr lvl="2" rtl="0">
              <a:spcBef>
                <a:spcPts val="0"/>
              </a:spcBef>
              <a:spcAft>
                <a:spcPts val="0"/>
              </a:spcAft>
              <a:buSzPts val="2800"/>
              <a:buFont typeface="Oswald"/>
              <a:buNone/>
              <a:defRPr sz="1800">
                <a:latin typeface="Oswald"/>
                <a:ea typeface="Oswald"/>
                <a:cs typeface="Oswald"/>
                <a:sym typeface="Oswald"/>
              </a:defRPr>
            </a:lvl3pPr>
            <a:lvl4pPr lvl="3" rtl="0">
              <a:spcBef>
                <a:spcPts val="0"/>
              </a:spcBef>
              <a:spcAft>
                <a:spcPts val="0"/>
              </a:spcAft>
              <a:buSzPts val="2800"/>
              <a:buFont typeface="Oswald"/>
              <a:buNone/>
              <a:defRPr sz="1800">
                <a:latin typeface="Oswald"/>
                <a:ea typeface="Oswald"/>
                <a:cs typeface="Oswald"/>
                <a:sym typeface="Oswald"/>
              </a:defRPr>
            </a:lvl4pPr>
            <a:lvl5pPr lvl="4" rtl="0">
              <a:spcBef>
                <a:spcPts val="0"/>
              </a:spcBef>
              <a:spcAft>
                <a:spcPts val="0"/>
              </a:spcAft>
              <a:buSzPts val="2800"/>
              <a:buFont typeface="Oswald"/>
              <a:buNone/>
              <a:defRPr sz="1800">
                <a:latin typeface="Oswald"/>
                <a:ea typeface="Oswald"/>
                <a:cs typeface="Oswald"/>
                <a:sym typeface="Oswald"/>
              </a:defRPr>
            </a:lvl5pPr>
            <a:lvl6pPr lvl="5" rtl="0">
              <a:spcBef>
                <a:spcPts val="0"/>
              </a:spcBef>
              <a:spcAft>
                <a:spcPts val="0"/>
              </a:spcAft>
              <a:buSzPts val="2800"/>
              <a:buFont typeface="Oswald"/>
              <a:buNone/>
              <a:defRPr sz="1800">
                <a:latin typeface="Oswald"/>
                <a:ea typeface="Oswald"/>
                <a:cs typeface="Oswald"/>
                <a:sym typeface="Oswald"/>
              </a:defRPr>
            </a:lvl6pPr>
            <a:lvl7pPr lvl="6" rtl="0">
              <a:spcBef>
                <a:spcPts val="0"/>
              </a:spcBef>
              <a:spcAft>
                <a:spcPts val="0"/>
              </a:spcAft>
              <a:buSzPts val="2800"/>
              <a:buFont typeface="Oswald"/>
              <a:buNone/>
              <a:defRPr sz="1800">
                <a:latin typeface="Oswald"/>
                <a:ea typeface="Oswald"/>
                <a:cs typeface="Oswald"/>
                <a:sym typeface="Oswald"/>
              </a:defRPr>
            </a:lvl7pPr>
            <a:lvl8pPr lvl="7" rtl="0">
              <a:spcBef>
                <a:spcPts val="0"/>
              </a:spcBef>
              <a:spcAft>
                <a:spcPts val="0"/>
              </a:spcAft>
              <a:buSzPts val="2800"/>
              <a:buFont typeface="Oswald"/>
              <a:buNone/>
              <a:defRPr sz="1800">
                <a:latin typeface="Oswald"/>
                <a:ea typeface="Oswald"/>
                <a:cs typeface="Oswald"/>
                <a:sym typeface="Oswald"/>
              </a:defRPr>
            </a:lvl8pPr>
            <a:lvl9pPr lvl="8" rtl="0">
              <a:spcBef>
                <a:spcPts val="0"/>
              </a:spcBef>
              <a:spcAft>
                <a:spcPts val="0"/>
              </a:spcAft>
              <a:buSzPts val="2800"/>
              <a:buFont typeface="Oswald"/>
              <a:buNone/>
              <a:defRPr sz="1800">
                <a:latin typeface="Oswald"/>
                <a:ea typeface="Oswald"/>
                <a:cs typeface="Oswald"/>
                <a:sym typeface="Oswald"/>
              </a:defRPr>
            </a:lvl9pPr>
          </a:lstStyle>
          <a:p/>
        </p:txBody>
      </p:sp>
      <p:sp>
        <p:nvSpPr>
          <p:cNvPr id="56" name="Google Shape;56;p13"/>
          <p:cNvSpPr txBox="1"/>
          <p:nvPr>
            <p:ph idx="1" type="body"/>
          </p:nvPr>
        </p:nvSpPr>
        <p:spPr>
          <a:xfrm>
            <a:off x="457200" y="1208943"/>
            <a:ext cx="8229600" cy="1621800"/>
          </a:xfrm>
          <a:prstGeom prst="rect">
            <a:avLst/>
          </a:prstGeom>
          <a:noFill/>
          <a:ln>
            <a:noFill/>
          </a:ln>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Arial"/>
              <a:buChar char="●"/>
              <a:defRPr b="0">
                <a:solidFill>
                  <a:schemeClr val="dk1"/>
                </a:solidFill>
              </a:defRPr>
            </a:lvl1pPr>
            <a:lvl2pPr indent="-361950" lvl="1" marL="914400" rtl="0">
              <a:spcBef>
                <a:spcPts val="800"/>
              </a:spcBef>
              <a:spcAft>
                <a:spcPts val="0"/>
              </a:spcAft>
              <a:buClr>
                <a:schemeClr val="dk1"/>
              </a:buClr>
              <a:buSzPts val="2100"/>
              <a:buFont typeface="Arial"/>
              <a:buChar char="-"/>
              <a:defRPr sz="1800">
                <a:solidFill>
                  <a:schemeClr val="dk1"/>
                </a:solidFill>
              </a:defRPr>
            </a:lvl2pPr>
            <a:lvl3pPr indent="-355600" lvl="2" marL="1371600" marR="0" rtl="0" algn="l">
              <a:lnSpc>
                <a:spcPct val="115000"/>
              </a:lnSpc>
              <a:spcBef>
                <a:spcPts val="800"/>
              </a:spcBef>
              <a:spcAft>
                <a:spcPts val="0"/>
              </a:spcAft>
              <a:buClr>
                <a:schemeClr val="dk1"/>
              </a:buClr>
              <a:buSzPts val="2000"/>
              <a:buChar char="-"/>
              <a:defRPr i="0" sz="2000" u="none" cap="none" strike="noStrike">
                <a:solidFill>
                  <a:schemeClr val="dk1"/>
                </a:solidFill>
              </a:defRPr>
            </a:lvl3pPr>
            <a:lvl4pPr indent="-355600" lvl="3" marL="1828800" marR="0" rtl="0" algn="l">
              <a:lnSpc>
                <a:spcPct val="115000"/>
              </a:lnSpc>
              <a:spcBef>
                <a:spcPts val="1000"/>
              </a:spcBef>
              <a:spcAft>
                <a:spcPts val="0"/>
              </a:spcAft>
              <a:buClr>
                <a:schemeClr val="dk1"/>
              </a:buClr>
              <a:buSzPts val="2000"/>
              <a:buChar char="-"/>
              <a:defRPr i="0" sz="2000" u="none" cap="none" strike="noStrike">
                <a:solidFill>
                  <a:schemeClr val="dk1"/>
                </a:solidFill>
              </a:defRPr>
            </a:lvl4pPr>
            <a:lvl5pPr indent="-355600" lvl="4" marL="2286000" marR="0" rtl="0" algn="l">
              <a:lnSpc>
                <a:spcPct val="115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15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15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15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15000"/>
              </a:lnSpc>
              <a:spcBef>
                <a:spcPts val="1000"/>
              </a:spcBef>
              <a:spcAft>
                <a:spcPts val="10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3C78D8"/>
              </a:buClr>
              <a:buSzPts val="1800"/>
              <a:buFont typeface="Montserrat"/>
              <a:buAutoNum type="arabicPeriod"/>
              <a:defRPr>
                <a:latin typeface="Montserrat"/>
                <a:ea typeface="Montserrat"/>
                <a:cs typeface="Montserrat"/>
                <a:sym typeface="Montserrat"/>
              </a:defRPr>
            </a:lvl1pPr>
            <a:lvl2pPr indent="-317500" lvl="1" marL="914400">
              <a:spcBef>
                <a:spcPts val="0"/>
              </a:spcBef>
              <a:spcAft>
                <a:spcPts val="0"/>
              </a:spcAft>
              <a:buClr>
                <a:srgbClr val="3D85C6"/>
              </a:buClr>
              <a:buSzPts val="1400"/>
              <a:buAutoNum type="alphaLcPeriod"/>
              <a:defRPr sz="1600">
                <a:latin typeface="Montserrat"/>
                <a:ea typeface="Montserrat"/>
                <a:cs typeface="Montserrat"/>
                <a:sym typeface="Montserrat"/>
              </a:defRPr>
            </a:lvl2pPr>
            <a:lvl3pPr indent="-317500" lvl="2" marL="1371600">
              <a:spcBef>
                <a:spcPts val="0"/>
              </a:spcBef>
              <a:spcAft>
                <a:spcPts val="0"/>
              </a:spcAft>
              <a:buSzPts val="1400"/>
              <a:buAutoNum type="romanLcPeriod"/>
              <a:defRPr>
                <a:latin typeface="Montserrat"/>
                <a:ea typeface="Montserrat"/>
                <a:cs typeface="Montserrat"/>
                <a:sym typeface="Montserrat"/>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600">
                <a:latin typeface="Montserrat"/>
                <a:ea typeface="Montserrat"/>
                <a:cs typeface="Montserrat"/>
                <a:sym typeface="Montserra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600">
                <a:latin typeface="Montserrat"/>
                <a:ea typeface="Montserrat"/>
                <a:cs typeface="Montserrat"/>
                <a:sym typeface="Montserra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lnSpc>
                <a:spcPct val="90000"/>
              </a:lnSpc>
              <a:spcBef>
                <a:spcPts val="0"/>
              </a:spcBef>
              <a:spcAft>
                <a:spcPts val="0"/>
              </a:spcAft>
              <a:buSzPts val="2800"/>
              <a:buNone/>
              <a:defRPr sz="2400">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34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4251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AutoNum type="arabicPeriod"/>
              <a:defRPr>
                <a:latin typeface="Montserrat"/>
                <a:ea typeface="Montserrat"/>
                <a:cs typeface="Montserrat"/>
                <a:sym typeface="Montserrat"/>
              </a:defRPr>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mozilla.org/en-US/docs/Web/CSS/transition-timing-fun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w3schools.com/css/css3_2dtransforms.as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csci-185.github.io/spring2023/activities/transi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ci-185.github.io/spring2023/activities/quiz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n-US/docs/Web/CSS/:hover" TargetMode="External"/><Relationship Id="rId4" Type="http://schemas.openxmlformats.org/officeDocument/2006/relationships/hyperlink" Target="https://developer.mozilla.org/en-US/docs/Web/CSS/Pseudo-class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CSS/Pseudo-class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US/docs/Web/CSS/CSS_animated_propert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744575"/>
            <a:ext cx="8520600" cy="266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7200"/>
              <a:buFont typeface="Arial"/>
              <a:buNone/>
            </a:pPr>
            <a:r>
              <a:rPr lang="en-US">
                <a:solidFill>
                  <a:schemeClr val="accent1"/>
                </a:solidFill>
              </a:rPr>
              <a:t>Pseudo-Classes &amp; Transitions Continued</a:t>
            </a:r>
            <a:endParaRPr>
              <a:solidFill>
                <a:schemeClr val="accent1"/>
              </a:solidFill>
            </a:endParaRPr>
          </a:p>
          <a:p>
            <a:pPr indent="0" lvl="0" marL="0" rtl="0" algn="ctr">
              <a:lnSpc>
                <a:spcPct val="90000"/>
              </a:lnSpc>
              <a:spcBef>
                <a:spcPts val="1000"/>
              </a:spcBef>
              <a:spcAft>
                <a:spcPts val="0"/>
              </a:spcAft>
              <a:buClr>
                <a:schemeClr val="dk1"/>
              </a:buClr>
              <a:buSzPts val="7200"/>
              <a:buFont typeface="Arial"/>
              <a:buNone/>
            </a:pPr>
            <a:r>
              <a:rPr lang="en-US" sz="3100">
                <a:solidFill>
                  <a:srgbClr val="666666"/>
                </a:solidFill>
              </a:rPr>
              <a:t>Spring 2023</a:t>
            </a:r>
            <a:endParaRPr sz="31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Transition Syntax</a:t>
            </a:r>
            <a:endParaRPr/>
          </a:p>
        </p:txBody>
      </p:sp>
      <p:sp>
        <p:nvSpPr>
          <p:cNvPr id="128" name="Google Shape;128;p23"/>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marR="101600" rtl="0" algn="l">
              <a:lnSpc>
                <a:spcPct val="150000"/>
              </a:lnSpc>
              <a:spcBef>
                <a:spcPts val="0"/>
              </a:spcBef>
              <a:spcAft>
                <a:spcPts val="0"/>
              </a:spcAft>
              <a:buClr>
                <a:schemeClr val="dk1"/>
              </a:buClr>
              <a:buSzPts val="1100"/>
              <a:buFont typeface="Arial"/>
              <a:buNone/>
            </a:pPr>
            <a:r>
              <a:rPr lang="en-US" sz="2000">
                <a:solidFill>
                  <a:srgbClr val="669900"/>
                </a:solidFill>
              </a:rPr>
              <a:t>div</a:t>
            </a:r>
            <a:r>
              <a:rPr lang="en-US" sz="2000">
                <a:solidFill>
                  <a:srgbClr val="333333"/>
                </a:solidFill>
              </a:rPr>
              <a:t> </a:t>
            </a:r>
            <a:r>
              <a:rPr lang="en-US" sz="2000">
                <a:solidFill>
                  <a:srgbClr val="999999"/>
                </a:solidFill>
              </a:rPr>
              <a:t>{</a:t>
            </a:r>
            <a:r>
              <a:rPr lang="en-US" sz="2000">
                <a:solidFill>
                  <a:srgbClr val="333333"/>
                </a:solidFill>
              </a:rPr>
              <a:t> </a:t>
            </a:r>
            <a:endParaRPr sz="2000">
              <a:solidFill>
                <a:srgbClr val="333333"/>
              </a:solidFill>
            </a:endParaRPr>
          </a:p>
          <a:p>
            <a:pPr indent="457200" lvl="0" marL="0" marR="101600" rtl="0" algn="l">
              <a:lnSpc>
                <a:spcPct val="150000"/>
              </a:lnSpc>
              <a:spcBef>
                <a:spcPts val="0"/>
              </a:spcBef>
              <a:spcAft>
                <a:spcPts val="0"/>
              </a:spcAft>
              <a:buClr>
                <a:schemeClr val="dk1"/>
              </a:buClr>
              <a:buSzPts val="1100"/>
              <a:buFont typeface="Arial"/>
              <a:buNone/>
            </a:pPr>
            <a:r>
              <a:rPr lang="en-US" sz="2000">
                <a:solidFill>
                  <a:srgbClr val="990055"/>
                </a:solidFill>
              </a:rPr>
              <a:t>transition</a:t>
            </a:r>
            <a:r>
              <a:rPr lang="en-US" sz="2000">
                <a:solidFill>
                  <a:srgbClr val="999999"/>
                </a:solidFill>
              </a:rPr>
              <a:t>:</a:t>
            </a:r>
            <a:r>
              <a:rPr lang="en-US" sz="2000">
                <a:solidFill>
                  <a:srgbClr val="333333"/>
                </a:solidFill>
              </a:rPr>
              <a:t> &lt;property&gt; &lt;duration&gt; &lt;</a:t>
            </a:r>
            <a:r>
              <a:rPr lang="en-US" sz="2000" u="sng">
                <a:solidFill>
                  <a:schemeClr val="accent5"/>
                </a:solidFill>
                <a:hlinkClick r:id="rId3">
                  <a:extLst>
                    <a:ext uri="{A12FA001-AC4F-418D-AE19-62706E023703}">
                      <ahyp:hlinkClr val="tx"/>
                    </a:ext>
                  </a:extLst>
                </a:hlinkClick>
              </a:rPr>
              <a:t>timing-function</a:t>
            </a:r>
            <a:r>
              <a:rPr lang="en-US" sz="2000">
                <a:solidFill>
                  <a:srgbClr val="333333"/>
                </a:solidFill>
              </a:rPr>
              <a:t>&gt; &lt;delay&gt;</a:t>
            </a:r>
            <a:r>
              <a:rPr lang="en-US" sz="2000">
                <a:solidFill>
                  <a:srgbClr val="999999"/>
                </a:solidFill>
              </a:rPr>
              <a:t>;</a:t>
            </a:r>
            <a:r>
              <a:rPr lang="en-US" sz="2000">
                <a:solidFill>
                  <a:srgbClr val="333333"/>
                </a:solidFill>
              </a:rPr>
              <a:t> </a:t>
            </a:r>
            <a:endParaRPr sz="2000">
              <a:solidFill>
                <a:srgbClr val="333333"/>
              </a:solidFill>
            </a:endParaRPr>
          </a:p>
          <a:p>
            <a:pPr indent="0" lvl="0" marL="0" marR="101600" rtl="0" algn="l">
              <a:lnSpc>
                <a:spcPct val="150000"/>
              </a:lnSpc>
              <a:spcBef>
                <a:spcPts val="0"/>
              </a:spcBef>
              <a:spcAft>
                <a:spcPts val="0"/>
              </a:spcAft>
              <a:buClr>
                <a:schemeClr val="dk1"/>
              </a:buClr>
              <a:buSzPts val="1100"/>
              <a:buFont typeface="Arial"/>
              <a:buNone/>
            </a:pPr>
            <a:r>
              <a:rPr lang="en-US" sz="2000">
                <a:solidFill>
                  <a:srgbClr val="999999"/>
                </a:solidFill>
              </a:rPr>
              <a:t>}</a:t>
            </a:r>
            <a:endParaRPr sz="2000"/>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152475"/>
            <a:ext cx="8520600" cy="363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solidFill>
                  <a:srgbClr val="800000"/>
                </a:solidFill>
                <a:highlight>
                  <a:srgbClr val="FFFFFF"/>
                </a:highlight>
              </a:rPr>
              <a:t>a</a:t>
            </a:r>
            <a:r>
              <a:rPr lang="en-US" sz="2100">
                <a:solidFill>
                  <a:schemeClr val="dk1"/>
                </a:solidFill>
                <a:highlight>
                  <a:srgbClr val="FFFFFF"/>
                </a:highlight>
              </a:rPr>
              <a:t> {</a:t>
            </a:r>
            <a:endParaRPr sz="21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US" sz="2100">
                <a:solidFill>
                  <a:srgbClr val="E50000"/>
                </a:solidFill>
                <a:highlight>
                  <a:srgbClr val="FFFFFF"/>
                </a:highlight>
              </a:rPr>
              <a:t>color</a:t>
            </a:r>
            <a:r>
              <a:rPr lang="en-US" sz="2100">
                <a:solidFill>
                  <a:schemeClr val="dk1"/>
                </a:solidFill>
                <a:highlight>
                  <a:srgbClr val="FFFFFF"/>
                </a:highlight>
              </a:rPr>
              <a:t>: </a:t>
            </a:r>
            <a:r>
              <a:rPr lang="en-US" sz="2100">
                <a:solidFill>
                  <a:srgbClr val="0451A5"/>
                </a:solidFill>
                <a:highlight>
                  <a:srgbClr val="FFFFFF"/>
                </a:highlight>
              </a:rPr>
              <a:t>red</a:t>
            </a:r>
            <a:r>
              <a:rPr lang="en-US" sz="2100">
                <a:solidFill>
                  <a:schemeClr val="dk1"/>
                </a:solidFill>
                <a:highlight>
                  <a:srgbClr val="FFFFFF"/>
                </a:highlight>
              </a:rPr>
              <a:t>;</a:t>
            </a:r>
            <a:endParaRPr sz="2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highlight>
                  <a:srgbClr val="FFFFFF"/>
                </a:highlight>
              </a:rPr>
              <a:t>   	</a:t>
            </a:r>
            <a:r>
              <a:rPr lang="en-US" sz="2100">
                <a:solidFill>
                  <a:srgbClr val="E50000"/>
                </a:solidFill>
                <a:highlight>
                  <a:srgbClr val="FFFFFF"/>
                </a:highlight>
              </a:rPr>
              <a:t>transition</a:t>
            </a:r>
            <a:r>
              <a:rPr lang="en-US" sz="2100">
                <a:solidFill>
                  <a:schemeClr val="dk1"/>
                </a:solidFill>
                <a:highlight>
                  <a:srgbClr val="FFFFFF"/>
                </a:highlight>
              </a:rPr>
              <a:t>: </a:t>
            </a:r>
            <a:r>
              <a:rPr lang="en-US" sz="2100">
                <a:solidFill>
                  <a:srgbClr val="0451A5"/>
                </a:solidFill>
                <a:highlight>
                  <a:srgbClr val="FFFFFF"/>
                </a:highlight>
              </a:rPr>
              <a:t>all</a:t>
            </a:r>
            <a:r>
              <a:rPr lang="en-US" sz="2100">
                <a:solidFill>
                  <a:schemeClr val="dk1"/>
                </a:solidFill>
                <a:highlight>
                  <a:srgbClr val="FFFFFF"/>
                </a:highlight>
              </a:rPr>
              <a:t> </a:t>
            </a:r>
            <a:r>
              <a:rPr lang="en-US" sz="2100">
                <a:solidFill>
                  <a:srgbClr val="098658"/>
                </a:solidFill>
                <a:highlight>
                  <a:srgbClr val="FFFFFF"/>
                </a:highlight>
              </a:rPr>
              <a:t>0.3s</a:t>
            </a:r>
            <a:r>
              <a:rPr lang="en-US" sz="2100">
                <a:solidFill>
                  <a:schemeClr val="dk1"/>
                </a:solidFill>
                <a:highlight>
                  <a:srgbClr val="FFFFFF"/>
                </a:highlight>
              </a:rPr>
              <a:t> </a:t>
            </a:r>
            <a:r>
              <a:rPr lang="en-US" sz="2100">
                <a:solidFill>
                  <a:srgbClr val="0451A5"/>
                </a:solidFill>
                <a:highlight>
                  <a:srgbClr val="FFFFFF"/>
                </a:highlight>
              </a:rPr>
              <a:t>ease-out </a:t>
            </a:r>
            <a:r>
              <a:rPr lang="en-US" sz="2100">
                <a:solidFill>
                  <a:srgbClr val="098658"/>
                </a:solidFill>
                <a:highlight>
                  <a:srgbClr val="FFFFFF"/>
                </a:highlight>
              </a:rPr>
              <a:t>0s</a:t>
            </a:r>
            <a:r>
              <a:rPr lang="en-US" sz="2100">
                <a:solidFill>
                  <a:schemeClr val="dk1"/>
                </a:solidFill>
                <a:highlight>
                  <a:srgbClr val="FFFFFF"/>
                </a:highlight>
              </a:rPr>
              <a:t>;</a:t>
            </a:r>
            <a:endParaRPr sz="21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US" sz="2100">
                <a:solidFill>
                  <a:srgbClr val="E50000"/>
                </a:solidFill>
                <a:highlight>
                  <a:srgbClr val="FFFFFF"/>
                </a:highlight>
              </a:rPr>
              <a:t>transition-property</a:t>
            </a:r>
            <a:r>
              <a:rPr lang="en-US" sz="2100">
                <a:solidFill>
                  <a:srgbClr val="0451A5"/>
                </a:solidFill>
                <a:highlight>
                  <a:srgbClr val="FFFFFF"/>
                </a:highlight>
              </a:rPr>
              <a:t>: color, margin;</a:t>
            </a:r>
            <a:endParaRPr sz="2100">
              <a:solidFill>
                <a:schemeClr val="dk1"/>
              </a:solidFill>
              <a:highlight>
                <a:srgbClr val="FFFFFF"/>
              </a:highlight>
            </a:endParaRPr>
          </a:p>
          <a:p>
            <a:pPr indent="0" lvl="0" marL="0" rtl="0" algn="l">
              <a:lnSpc>
                <a:spcPct val="115000"/>
              </a:lnSpc>
              <a:spcBef>
                <a:spcPts val="0"/>
              </a:spcBef>
              <a:spcAft>
                <a:spcPts val="0"/>
              </a:spcAft>
              <a:buNone/>
            </a:pPr>
            <a:r>
              <a:rPr lang="en-US" sz="2100">
                <a:solidFill>
                  <a:schemeClr val="dk1"/>
                </a:solidFill>
                <a:highlight>
                  <a:srgbClr val="FFFFFF"/>
                </a:highlight>
              </a:rPr>
              <a:t>}</a:t>
            </a:r>
            <a:endParaRPr sz="2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100">
                <a:solidFill>
                  <a:srgbClr val="800000"/>
                </a:solidFill>
                <a:highlight>
                  <a:srgbClr val="FFFFFF"/>
                </a:highlight>
              </a:rPr>
              <a:t>a:hover</a:t>
            </a:r>
            <a:r>
              <a:rPr lang="en-US" sz="2100">
                <a:solidFill>
                  <a:schemeClr val="dk1"/>
                </a:solidFill>
                <a:highlight>
                  <a:srgbClr val="FFFFFF"/>
                </a:highlight>
              </a:rPr>
              <a:t> {</a:t>
            </a:r>
            <a:endParaRPr sz="2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highlight>
                  <a:srgbClr val="FFFFFF"/>
                </a:highlight>
              </a:rPr>
              <a:t>   	</a:t>
            </a:r>
            <a:r>
              <a:rPr lang="en-US" sz="2100">
                <a:solidFill>
                  <a:srgbClr val="E50000"/>
                </a:solidFill>
                <a:highlight>
                  <a:srgbClr val="FFFFFF"/>
                </a:highlight>
              </a:rPr>
              <a:t>color</a:t>
            </a:r>
            <a:r>
              <a:rPr lang="en-US" sz="2100">
                <a:solidFill>
                  <a:schemeClr val="dk1"/>
                </a:solidFill>
                <a:highlight>
                  <a:srgbClr val="FFFFFF"/>
                </a:highlight>
              </a:rPr>
              <a:t>: </a:t>
            </a:r>
            <a:r>
              <a:rPr lang="en-US" sz="2100">
                <a:solidFill>
                  <a:srgbClr val="0451A5"/>
                </a:solidFill>
                <a:highlight>
                  <a:srgbClr val="FFFFFF"/>
                </a:highlight>
              </a:rPr>
              <a:t>blue</a:t>
            </a:r>
            <a:r>
              <a:rPr lang="en-US" sz="2100">
                <a:solidFill>
                  <a:schemeClr val="dk1"/>
                </a:solidFill>
                <a:highlight>
                  <a:srgbClr val="FFFFFF"/>
                </a:highlight>
              </a:rPr>
              <a:t>;</a:t>
            </a:r>
            <a:endParaRPr sz="2100">
              <a:solidFill>
                <a:schemeClr val="dk1"/>
              </a:solidFill>
              <a:highlight>
                <a:srgbClr val="FFFFFF"/>
              </a:highlight>
            </a:endParaRPr>
          </a:p>
          <a:p>
            <a:pPr indent="457200" lvl="0" marL="0" rtl="0" algn="l">
              <a:lnSpc>
                <a:spcPct val="115000"/>
              </a:lnSpc>
              <a:spcBef>
                <a:spcPts val="0"/>
              </a:spcBef>
              <a:spcAft>
                <a:spcPts val="0"/>
              </a:spcAft>
              <a:buClr>
                <a:schemeClr val="dk1"/>
              </a:buClr>
              <a:buSzPts val="1100"/>
              <a:buFont typeface="Arial"/>
              <a:buNone/>
            </a:pPr>
            <a:r>
              <a:rPr lang="en-US" sz="2100">
                <a:solidFill>
                  <a:schemeClr val="dk1"/>
                </a:solidFill>
                <a:highlight>
                  <a:srgbClr val="FFFFFF"/>
                </a:highlight>
              </a:rPr>
              <a:t>font-size: 200%;</a:t>
            </a:r>
            <a:endParaRPr sz="21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highlight>
                  <a:srgbClr val="FFFFFF"/>
                </a:highlight>
              </a:rPr>
              <a:t>}</a:t>
            </a:r>
            <a:endParaRPr sz="2100">
              <a:solidFill>
                <a:schemeClr val="dk1"/>
              </a:solidFill>
              <a:highlight>
                <a:srgbClr val="FFFFFF"/>
              </a:highlight>
            </a:endParaRPr>
          </a:p>
          <a:p>
            <a:pPr indent="0" lvl="0" marL="0" rtl="0" algn="l">
              <a:lnSpc>
                <a:spcPct val="115000"/>
              </a:lnSpc>
              <a:spcBef>
                <a:spcPts val="0"/>
              </a:spcBef>
              <a:spcAft>
                <a:spcPts val="1000"/>
              </a:spcAft>
              <a:buNone/>
            </a:pPr>
            <a:r>
              <a:t/>
            </a:r>
            <a:endParaRPr sz="2700"/>
          </a:p>
        </p:txBody>
      </p:sp>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Transition: Example</a:t>
            </a:r>
            <a:endParaRPr/>
          </a:p>
        </p:txBody>
      </p:sp>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Transitions: Demo</a:t>
            </a:r>
            <a:endParaRPr/>
          </a:p>
        </p:txBody>
      </p:sp>
      <p:sp>
        <p:nvSpPr>
          <p:cNvPr id="144" name="Google Shape;144;p25"/>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US"/>
              <a:t>01-pseudo-classes-with-transitions</a:t>
            </a:r>
            <a:endParaRPr b="1"/>
          </a:p>
          <a:p>
            <a:pPr indent="-342900" lvl="0" marL="457200" rtl="0" algn="l">
              <a:spcBef>
                <a:spcPts val="1000"/>
              </a:spcBef>
              <a:spcAft>
                <a:spcPts val="0"/>
              </a:spcAft>
              <a:buSzPts val="1800"/>
              <a:buChar char="●"/>
            </a:pPr>
            <a:r>
              <a:rPr lang="en-US"/>
              <a:t>Think about the kinds of property changes that might result in an interesting transition effect (text and background color changes, width, height, rotation, border radius, margin, padding, etc.)</a:t>
            </a:r>
            <a:endParaRPr/>
          </a:p>
          <a:p>
            <a:pPr indent="-342900" lvl="0" marL="457200" rtl="0" algn="l">
              <a:spcBef>
                <a:spcPts val="1000"/>
              </a:spcBef>
              <a:spcAft>
                <a:spcPts val="0"/>
              </a:spcAft>
              <a:buSzPts val="1800"/>
              <a:buChar char="●"/>
            </a:pPr>
            <a:r>
              <a:rPr lang="en-US"/>
              <a:t>Experiment with some of the </a:t>
            </a:r>
            <a:r>
              <a:rPr lang="en-US" u="sng">
                <a:solidFill>
                  <a:schemeClr val="hlink"/>
                </a:solidFill>
                <a:hlinkClick r:id="rId3"/>
              </a:rPr>
              <a:t>transform</a:t>
            </a:r>
            <a:r>
              <a:rPr lang="en-US"/>
              <a:t> property and the many functions that can be applied to it (rotate, skew, translate, scale, etc.)</a:t>
            </a:r>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Outline</a:t>
            </a:r>
            <a:endParaRPr/>
          </a:p>
        </p:txBody>
      </p:sp>
      <p:sp>
        <p:nvSpPr>
          <p:cNvPr id="152" name="Google Shape;152;p26"/>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B7B7B7"/>
              </a:buClr>
              <a:buSzPts val="1900"/>
              <a:buAutoNum type="arabicPeriod"/>
            </a:pPr>
            <a:r>
              <a:rPr lang="en-US">
                <a:solidFill>
                  <a:srgbClr val="B7B7B7"/>
                </a:solidFill>
              </a:rPr>
              <a:t>Pseudo-classes</a:t>
            </a:r>
            <a:endParaRPr>
              <a:solidFill>
                <a:srgbClr val="B7B7B7"/>
              </a:solidFill>
            </a:endParaRPr>
          </a:p>
          <a:p>
            <a:pPr indent="-349250" lvl="0" marL="457200" rtl="0" algn="l">
              <a:spcBef>
                <a:spcPts val="0"/>
              </a:spcBef>
              <a:spcAft>
                <a:spcPts val="0"/>
              </a:spcAft>
              <a:buClr>
                <a:srgbClr val="B7B7B7"/>
              </a:buClr>
              <a:buSzPts val="1900"/>
              <a:buAutoNum type="arabicPeriod"/>
            </a:pPr>
            <a:r>
              <a:rPr lang="en-US">
                <a:solidFill>
                  <a:srgbClr val="B7B7B7"/>
                </a:solidFill>
              </a:rPr>
              <a:t>Transitions</a:t>
            </a:r>
            <a:endParaRPr>
              <a:solidFill>
                <a:srgbClr val="B7B7B7"/>
              </a:solidFill>
            </a:endParaRPr>
          </a:p>
          <a:p>
            <a:pPr indent="-349250" lvl="0" marL="457200" rtl="0" algn="l">
              <a:spcBef>
                <a:spcPts val="0"/>
              </a:spcBef>
              <a:spcAft>
                <a:spcPts val="0"/>
              </a:spcAft>
              <a:buClr>
                <a:schemeClr val="accent1"/>
              </a:buClr>
              <a:buSzPts val="1900"/>
              <a:buAutoNum type="arabicPeriod"/>
            </a:pPr>
            <a:r>
              <a:rPr b="1" lang="en-US">
                <a:solidFill>
                  <a:schemeClr val="accent1"/>
                </a:solidFill>
              </a:rPr>
              <a:t>Advanced techniques (looking ahead)</a:t>
            </a:r>
            <a:endParaRPr b="1">
              <a:solidFill>
                <a:schemeClr val="accent1"/>
              </a:solidFill>
            </a:endParaRPr>
          </a:p>
          <a:p>
            <a:pPr indent="-349250" lvl="0" marL="457200" rtl="0" algn="l">
              <a:spcBef>
                <a:spcPts val="0"/>
              </a:spcBef>
              <a:spcAft>
                <a:spcPts val="0"/>
              </a:spcAft>
              <a:buSzPts val="1900"/>
              <a:buAutoNum type="arabicPeriod"/>
            </a:pPr>
            <a:r>
              <a:rPr lang="en-US"/>
              <a:t>Activity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Advanced Techniques (Looking Ahead)</a:t>
            </a:r>
            <a:endParaRPr/>
          </a:p>
        </p:txBody>
      </p:sp>
      <p:sp>
        <p:nvSpPr>
          <p:cNvPr id="159" name="Google Shape;159;p27"/>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Transitions are often used in combination with JavaScript (which we’ll talk more about after Spring Break. Let’s take a look at some techniques that use transitions and JavaScript and talk through how they work…</a:t>
            </a:r>
            <a:endParaRPr/>
          </a:p>
          <a:p>
            <a:pPr indent="-342900" lvl="0" marL="457200" rtl="0" algn="l">
              <a:spcBef>
                <a:spcPts val="1000"/>
              </a:spcBef>
              <a:spcAft>
                <a:spcPts val="0"/>
              </a:spcAft>
              <a:buSzPts val="1800"/>
              <a:buChar char="●"/>
            </a:pPr>
            <a:r>
              <a:rPr lang="en-US"/>
              <a:t>sample-files/advanced-techniques/text-animations</a:t>
            </a:r>
            <a:endParaRPr/>
          </a:p>
          <a:p>
            <a:pPr indent="-342900" lvl="0" marL="457200" rtl="0" algn="l">
              <a:spcBef>
                <a:spcPts val="1000"/>
              </a:spcBef>
              <a:spcAft>
                <a:spcPts val="1000"/>
              </a:spcAft>
              <a:buSzPts val="1800"/>
              <a:buChar char="●"/>
            </a:pPr>
            <a:r>
              <a:rPr lang="en-US"/>
              <a:t>sample-files/advanced-techniques/scrollytelling_demos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Outline</a:t>
            </a:r>
            <a:endParaRPr/>
          </a:p>
        </p:txBody>
      </p:sp>
      <p:sp>
        <p:nvSpPr>
          <p:cNvPr id="166" name="Google Shape;166;p28"/>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B7B7B7"/>
              </a:buClr>
              <a:buSzPts val="1900"/>
              <a:buAutoNum type="arabicPeriod"/>
            </a:pPr>
            <a:r>
              <a:rPr lang="en-US">
                <a:solidFill>
                  <a:srgbClr val="B7B7B7"/>
                </a:solidFill>
              </a:rPr>
              <a:t>Pseudo-classes</a:t>
            </a:r>
            <a:endParaRPr>
              <a:solidFill>
                <a:srgbClr val="B7B7B7"/>
              </a:solidFill>
            </a:endParaRPr>
          </a:p>
          <a:p>
            <a:pPr indent="-349250" lvl="0" marL="457200" rtl="0" algn="l">
              <a:spcBef>
                <a:spcPts val="0"/>
              </a:spcBef>
              <a:spcAft>
                <a:spcPts val="0"/>
              </a:spcAft>
              <a:buClr>
                <a:srgbClr val="B7B7B7"/>
              </a:buClr>
              <a:buSzPts val="1900"/>
              <a:buAutoNum type="arabicPeriod"/>
            </a:pPr>
            <a:r>
              <a:rPr lang="en-US">
                <a:solidFill>
                  <a:srgbClr val="B7B7B7"/>
                </a:solidFill>
              </a:rPr>
              <a:t>Transitions</a:t>
            </a:r>
            <a:endParaRPr>
              <a:solidFill>
                <a:srgbClr val="B7B7B7"/>
              </a:solidFill>
            </a:endParaRPr>
          </a:p>
          <a:p>
            <a:pPr indent="-349250" lvl="0" marL="457200" rtl="0" algn="l">
              <a:spcBef>
                <a:spcPts val="0"/>
              </a:spcBef>
              <a:spcAft>
                <a:spcPts val="0"/>
              </a:spcAft>
              <a:buClr>
                <a:srgbClr val="B7B7B7"/>
              </a:buClr>
              <a:buSzPts val="1900"/>
              <a:buAutoNum type="arabicPeriod"/>
            </a:pPr>
            <a:r>
              <a:rPr lang="en-US">
                <a:solidFill>
                  <a:srgbClr val="B7B7B7"/>
                </a:solidFill>
              </a:rPr>
              <a:t>Advanced techniques (looking ahead)</a:t>
            </a:r>
            <a:endParaRPr>
              <a:solidFill>
                <a:srgbClr val="B7B7B7"/>
              </a:solidFill>
            </a:endParaRPr>
          </a:p>
          <a:p>
            <a:pPr indent="-349250" lvl="0" marL="457200" rtl="0" algn="l">
              <a:spcBef>
                <a:spcPts val="0"/>
              </a:spcBef>
              <a:spcAft>
                <a:spcPts val="0"/>
              </a:spcAft>
              <a:buClr>
                <a:schemeClr val="accent1"/>
              </a:buClr>
              <a:buSzPts val="1900"/>
              <a:buAutoNum type="arabicPeriod"/>
            </a:pPr>
            <a:r>
              <a:rPr b="1" lang="en-US">
                <a:solidFill>
                  <a:schemeClr val="accent1"/>
                </a:solidFill>
              </a:rPr>
              <a:t>Activity</a:t>
            </a:r>
            <a:endParaRPr b="1">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US"/>
              <a:t>Activity</a:t>
            </a:r>
            <a:endParaRPr/>
          </a:p>
          <a:p>
            <a:pPr indent="0" lvl="0" marL="0" rtl="0" algn="ctr">
              <a:spcBef>
                <a:spcPts val="0"/>
              </a:spcBef>
              <a:spcAft>
                <a:spcPts val="0"/>
              </a:spcAft>
              <a:buNone/>
            </a:pPr>
            <a:r>
              <a:rPr lang="en-US" sz="2600"/>
              <a:t>Let’s open the </a:t>
            </a:r>
            <a:r>
              <a:rPr lang="en-US" sz="2600" u="sng">
                <a:solidFill>
                  <a:schemeClr val="hlink"/>
                </a:solidFill>
                <a:hlinkClick r:id="rId3"/>
              </a:rPr>
              <a:t>transitions activity</a:t>
            </a:r>
            <a:r>
              <a:rPr lang="en-US" sz="2600"/>
              <a:t> and take a look…</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Announcements</a:t>
            </a:r>
            <a:endParaRPr/>
          </a:p>
        </p:txBody>
      </p:sp>
      <p:sp>
        <p:nvSpPr>
          <p:cNvPr id="70" name="Google Shape;70;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US"/>
              <a:t>Grading</a:t>
            </a:r>
            <a:endParaRPr/>
          </a:p>
          <a:p>
            <a:pPr indent="-330200" lvl="1" marL="914400" rtl="0" algn="l">
              <a:lnSpc>
                <a:spcPct val="105000"/>
              </a:lnSpc>
              <a:spcBef>
                <a:spcPts val="1000"/>
              </a:spcBef>
              <a:spcAft>
                <a:spcPts val="0"/>
              </a:spcAft>
              <a:buSzPts val="1600"/>
              <a:buChar char="○"/>
            </a:pPr>
            <a:r>
              <a:rPr lang="en-US" sz="1600"/>
              <a:t>Quiz 1 graded &amp; </a:t>
            </a:r>
            <a:r>
              <a:rPr lang="en-US" sz="1600" u="sng">
                <a:solidFill>
                  <a:schemeClr val="hlink"/>
                </a:solidFill>
                <a:hlinkClick r:id="rId3"/>
              </a:rPr>
              <a:t>solutions posted</a:t>
            </a:r>
            <a:r>
              <a:rPr lang="en-US" sz="1600"/>
              <a:t>. </a:t>
            </a:r>
            <a:endParaRPr sz="1600"/>
          </a:p>
          <a:p>
            <a:pPr indent="-330200" lvl="1" marL="914400" rtl="0" algn="l">
              <a:lnSpc>
                <a:spcPct val="105000"/>
              </a:lnSpc>
              <a:spcBef>
                <a:spcPts val="1000"/>
              </a:spcBef>
              <a:spcAft>
                <a:spcPts val="0"/>
              </a:spcAft>
              <a:buSzPts val="1600"/>
              <a:buChar char="○"/>
            </a:pPr>
            <a:r>
              <a:rPr lang="en-US" sz="1600"/>
              <a:t>Still </a:t>
            </a:r>
            <a:r>
              <a:rPr lang="en-US"/>
              <a:t>TODO:</a:t>
            </a:r>
            <a:r>
              <a:rPr lang="en-US" sz="1600"/>
              <a:t> grad</a:t>
            </a:r>
            <a:r>
              <a:rPr lang="en-US"/>
              <a:t>ing</a:t>
            </a:r>
            <a:r>
              <a:rPr lang="en-US" sz="1600"/>
              <a:t> HW1 or HW4 (apologies on the delay)</a:t>
            </a:r>
            <a:endParaRPr sz="1600"/>
          </a:p>
          <a:p>
            <a:pPr indent="-317500" lvl="1" marL="914400" rtl="0" algn="l">
              <a:lnSpc>
                <a:spcPct val="105000"/>
              </a:lnSpc>
              <a:spcBef>
                <a:spcPts val="1000"/>
              </a:spcBef>
              <a:spcAft>
                <a:spcPts val="0"/>
              </a:spcAft>
              <a:buSzPts val="1400"/>
              <a:buChar char="○"/>
            </a:pPr>
            <a:r>
              <a:rPr lang="en-US"/>
              <a:t>Take advantage of the re-grade option if you did not get the grade you hoped to get.</a:t>
            </a:r>
            <a:endParaRPr/>
          </a:p>
          <a:p>
            <a:pPr indent="-342900" lvl="0" marL="457200" rtl="0" algn="l">
              <a:lnSpc>
                <a:spcPct val="105000"/>
              </a:lnSpc>
              <a:spcBef>
                <a:spcPts val="1000"/>
              </a:spcBef>
              <a:spcAft>
                <a:spcPts val="0"/>
              </a:spcAft>
              <a:buSzPts val="1800"/>
              <a:buChar char="●"/>
            </a:pPr>
            <a:r>
              <a:rPr lang="en-US"/>
              <a:t>Late work:</a:t>
            </a:r>
            <a:endParaRPr/>
          </a:p>
          <a:p>
            <a:pPr indent="-317500" lvl="1" marL="914400" rtl="0" algn="l">
              <a:lnSpc>
                <a:spcPct val="105000"/>
              </a:lnSpc>
              <a:spcBef>
                <a:spcPts val="1000"/>
              </a:spcBef>
              <a:spcAft>
                <a:spcPts val="0"/>
              </a:spcAft>
              <a:buSzPts val="1400"/>
              <a:buChar char="○"/>
            </a:pPr>
            <a:r>
              <a:rPr lang="en-US"/>
              <a:t>Reminder that you only have 1 month to submit late work (after which point, the window closes forever). HW02 and HW03 windows are almost closed.</a:t>
            </a:r>
            <a:endParaRPr/>
          </a:p>
          <a:p>
            <a:pPr indent="-317500" lvl="1" marL="914400" rtl="0" algn="l">
              <a:lnSpc>
                <a:spcPct val="105000"/>
              </a:lnSpc>
              <a:spcBef>
                <a:spcPts val="1000"/>
              </a:spcBef>
              <a:spcAft>
                <a:spcPts val="1000"/>
              </a:spcAft>
              <a:buSzPts val="1400"/>
              <a:buChar char="○"/>
            </a:pPr>
            <a:r>
              <a:rPr lang="en-US"/>
              <a:t>No late tutorials are accepted – Tutorials are meant to assess your participation, and are due on the same day they are assigned.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
                                        <p:tgtEl>
                                          <p:spTgt spid="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Announcements Continued</a:t>
            </a:r>
            <a:endParaRPr/>
          </a:p>
        </p:txBody>
      </p:sp>
      <p:sp>
        <p:nvSpPr>
          <p:cNvPr id="77" name="Google Shape;77;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US" sz="1600"/>
              <a:t>Don’t forget to submit your tutorials!</a:t>
            </a:r>
            <a:endParaRPr sz="1600"/>
          </a:p>
          <a:p>
            <a:pPr indent="-304800" lvl="1" marL="914400" rtl="0" algn="l">
              <a:lnSpc>
                <a:spcPct val="105000"/>
              </a:lnSpc>
              <a:spcBef>
                <a:spcPts val="1000"/>
              </a:spcBef>
              <a:spcAft>
                <a:spcPts val="0"/>
              </a:spcAft>
              <a:buSzPts val="1200"/>
              <a:buChar char="○"/>
            </a:pPr>
            <a:r>
              <a:rPr lang="en-US" sz="1400"/>
              <a:t>A lot of folks attended the Friday tutorial and completed enough of the tasks to earn full credit for the assignment, but then didn’t submit it. Please submit your tutorials if you want to get credit for them.</a:t>
            </a:r>
            <a:endParaRPr sz="1400"/>
          </a:p>
          <a:p>
            <a:pPr indent="-330200" lvl="0" marL="457200" rtl="0" algn="l">
              <a:lnSpc>
                <a:spcPct val="105000"/>
              </a:lnSpc>
              <a:spcBef>
                <a:spcPts val="1000"/>
              </a:spcBef>
              <a:spcAft>
                <a:spcPts val="0"/>
              </a:spcAft>
              <a:buSzPts val="1600"/>
              <a:buChar char="●"/>
            </a:pPr>
            <a:r>
              <a:rPr lang="en-US" sz="1600"/>
              <a:t>HW5 due this Friday – start early</a:t>
            </a:r>
            <a:endParaRPr/>
          </a:p>
          <a:p>
            <a:pPr indent="-330200" lvl="0" marL="457200" rtl="0" algn="l">
              <a:lnSpc>
                <a:spcPct val="105000"/>
              </a:lnSpc>
              <a:spcBef>
                <a:spcPts val="1000"/>
              </a:spcBef>
              <a:spcAft>
                <a:spcPts val="0"/>
              </a:spcAft>
              <a:buSzPts val="1600"/>
              <a:buChar char="●"/>
            </a:pPr>
            <a:r>
              <a:rPr lang="en-US" sz="1600"/>
              <a:t>Tutorial this week: </a:t>
            </a:r>
            <a:endParaRPr sz="1600"/>
          </a:p>
          <a:p>
            <a:pPr indent="-330200" lvl="1" marL="914400" rtl="0" algn="l">
              <a:lnSpc>
                <a:spcPct val="105000"/>
              </a:lnSpc>
              <a:spcBef>
                <a:spcPts val="1000"/>
              </a:spcBef>
              <a:spcAft>
                <a:spcPts val="0"/>
              </a:spcAft>
              <a:buSzPts val="1600"/>
              <a:buChar char="○"/>
            </a:pPr>
            <a:r>
              <a:rPr lang="en-US"/>
              <a:t>Time to get last-minute help on HW5, or help on any other concepts / topics.</a:t>
            </a:r>
            <a:endParaRPr/>
          </a:p>
          <a:p>
            <a:pPr indent="-330200" lvl="1" marL="914400" rtl="0" algn="l">
              <a:lnSpc>
                <a:spcPct val="105000"/>
              </a:lnSpc>
              <a:spcBef>
                <a:spcPts val="1000"/>
              </a:spcBef>
              <a:spcAft>
                <a:spcPts val="1000"/>
              </a:spcAft>
              <a:buSzPts val="1600"/>
              <a:buChar char="○"/>
            </a:pPr>
            <a:r>
              <a:rPr b="1" lang="en-US"/>
              <a:t>If you turn in HW5 before class, you can be excused from class.</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Outline</a:t>
            </a:r>
            <a:endParaRPr/>
          </a:p>
        </p:txBody>
      </p:sp>
      <p:sp>
        <p:nvSpPr>
          <p:cNvPr id="84" name="Google Shape;84;p17"/>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US"/>
              <a:t>Pseudo-classes</a:t>
            </a:r>
            <a:endParaRPr/>
          </a:p>
          <a:p>
            <a:pPr indent="-349250" lvl="0" marL="457200" rtl="0" algn="l">
              <a:spcBef>
                <a:spcPts val="0"/>
              </a:spcBef>
              <a:spcAft>
                <a:spcPts val="0"/>
              </a:spcAft>
              <a:buSzPts val="1900"/>
              <a:buAutoNum type="arabicPeriod"/>
            </a:pPr>
            <a:r>
              <a:rPr lang="en-US"/>
              <a:t>Transitions</a:t>
            </a:r>
            <a:endParaRPr/>
          </a:p>
          <a:p>
            <a:pPr indent="-349250" lvl="0" marL="457200" rtl="0" algn="l">
              <a:spcBef>
                <a:spcPts val="0"/>
              </a:spcBef>
              <a:spcAft>
                <a:spcPts val="0"/>
              </a:spcAft>
              <a:buSzPts val="1900"/>
              <a:buAutoNum type="arabicPeriod"/>
            </a:pPr>
            <a:r>
              <a:rPr lang="en-US"/>
              <a:t>Advanced techniques (looking ahead)</a:t>
            </a:r>
            <a:endParaRPr/>
          </a:p>
          <a:p>
            <a:pPr indent="-349250" lvl="0" marL="457200" rtl="0" algn="l">
              <a:spcBef>
                <a:spcPts val="0"/>
              </a:spcBef>
              <a:spcAft>
                <a:spcPts val="0"/>
              </a:spcAft>
              <a:buSzPts val="1900"/>
              <a:buAutoNum type="arabicPeriod"/>
            </a:pPr>
            <a:r>
              <a:rPr lang="en-US"/>
              <a:t>Activity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Outline</a:t>
            </a:r>
            <a:endParaRPr/>
          </a:p>
        </p:txBody>
      </p:sp>
      <p:sp>
        <p:nvSpPr>
          <p:cNvPr id="91" name="Google Shape;91;p18"/>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accent1"/>
              </a:buClr>
              <a:buSzPts val="1900"/>
              <a:buAutoNum type="arabicPeriod"/>
            </a:pPr>
            <a:r>
              <a:rPr b="1" lang="en-US">
                <a:solidFill>
                  <a:schemeClr val="accent1"/>
                </a:solidFill>
              </a:rPr>
              <a:t>Pseudo-classes</a:t>
            </a:r>
            <a:endParaRPr b="1">
              <a:solidFill>
                <a:schemeClr val="accent1"/>
              </a:solidFill>
            </a:endParaRPr>
          </a:p>
          <a:p>
            <a:pPr indent="-349250" lvl="0" marL="457200" rtl="0" algn="l">
              <a:spcBef>
                <a:spcPts val="0"/>
              </a:spcBef>
              <a:spcAft>
                <a:spcPts val="0"/>
              </a:spcAft>
              <a:buSzPts val="1900"/>
              <a:buAutoNum type="arabicPeriod"/>
            </a:pPr>
            <a:r>
              <a:rPr lang="en-US"/>
              <a:t>Transitions</a:t>
            </a:r>
            <a:endParaRPr/>
          </a:p>
          <a:p>
            <a:pPr indent="-349250" lvl="0" marL="457200" rtl="0" algn="l">
              <a:spcBef>
                <a:spcPts val="0"/>
              </a:spcBef>
              <a:spcAft>
                <a:spcPts val="0"/>
              </a:spcAft>
              <a:buSzPts val="1900"/>
              <a:buAutoNum type="arabicPeriod"/>
            </a:pPr>
            <a:r>
              <a:rPr lang="en-US"/>
              <a:t>Advanced techniques (looking ahead)</a:t>
            </a:r>
            <a:endParaRPr/>
          </a:p>
          <a:p>
            <a:pPr indent="-349250" lvl="0" marL="457200" rtl="0" algn="l">
              <a:spcBef>
                <a:spcPts val="0"/>
              </a:spcBef>
              <a:spcAft>
                <a:spcPts val="0"/>
              </a:spcAft>
              <a:buSzPts val="1900"/>
              <a:buAutoNum type="arabicPeriod"/>
            </a:pPr>
            <a:r>
              <a:rPr lang="en-US"/>
              <a:t>Activity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Pseudo-classes</a:t>
            </a:r>
            <a:endParaRPr/>
          </a:p>
        </p:txBody>
      </p:sp>
      <p:sp>
        <p:nvSpPr>
          <p:cNvPr id="98" name="Google Shape;98;p19"/>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a:t>
            </a:r>
            <a:r>
              <a:rPr lang="en-US"/>
              <a:t>A CSS pseudo-class is a keyword added to a selector that specifies a special </a:t>
            </a:r>
            <a:r>
              <a:rPr b="1" lang="en-US"/>
              <a:t>state</a:t>
            </a:r>
            <a:r>
              <a:rPr lang="en-US"/>
              <a:t> of the selected element(s). For example, the pseudo-class </a:t>
            </a:r>
            <a:r>
              <a:rPr lang="en-US" u="sng">
                <a:solidFill>
                  <a:schemeClr val="hlink"/>
                </a:solidFill>
                <a:hlinkClick r:id="rId3"/>
              </a:rPr>
              <a:t>:hover</a:t>
            </a:r>
            <a:r>
              <a:rPr lang="en-US"/>
              <a:t> can be used to select a button when a user's pointer hovers over the button and this selected button can then be styled.”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do you use them (see demos):</a:t>
            </a:r>
            <a:endParaRPr/>
          </a:p>
          <a:p>
            <a:pPr indent="-342900" lvl="0" marL="457200" rtl="0" algn="l">
              <a:spcBef>
                <a:spcPts val="1000"/>
              </a:spcBef>
              <a:spcAft>
                <a:spcPts val="0"/>
              </a:spcAft>
              <a:buSzPts val="1800"/>
              <a:buChar char="●"/>
            </a:pPr>
            <a:r>
              <a:rPr lang="en-US"/>
              <a:t>If a user interacts with an element, you can apply a special style that “turns on” when the interaction happens.</a:t>
            </a:r>
            <a:endParaRPr/>
          </a:p>
          <a:p>
            <a:pPr indent="-342900" lvl="0" marL="457200" rtl="0" algn="l">
              <a:spcBef>
                <a:spcPts val="1000"/>
              </a:spcBef>
              <a:spcAft>
                <a:spcPts val="0"/>
              </a:spcAft>
              <a:buSzPts val="1800"/>
              <a:buChar char="●"/>
            </a:pPr>
            <a:r>
              <a:rPr lang="en-US"/>
              <a:t>You can also select an element in particular situation (e.g., “all even elements”) and apply a styles to it.</a:t>
            </a:r>
            <a:endParaRPr/>
          </a:p>
        </p:txBody>
      </p:sp>
      <p:sp>
        <p:nvSpPr>
          <p:cNvPr id="99" name="Google Shape;99;p19"/>
          <p:cNvSpPr txBox="1"/>
          <p:nvPr/>
        </p:nvSpPr>
        <p:spPr>
          <a:xfrm>
            <a:off x="0" y="4743300"/>
            <a:ext cx="75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Source: </a:t>
            </a:r>
            <a:r>
              <a:rPr lang="en-US" u="sng">
                <a:solidFill>
                  <a:schemeClr val="hlink"/>
                </a:solidFill>
                <a:latin typeface="Montserrat"/>
                <a:ea typeface="Montserrat"/>
                <a:cs typeface="Montserrat"/>
                <a:sym typeface="Montserrat"/>
                <a:hlinkClick r:id="rId4"/>
              </a:rPr>
              <a:t>https://developer.mozilla.org/en-US/docs/Web/CSS/Pseudo-classes</a:t>
            </a:r>
            <a:r>
              <a:rPr lang="en-US">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Pseudo-class Demos</a:t>
            </a:r>
            <a:endParaRPr/>
          </a:p>
        </p:txBody>
      </p:sp>
      <p:sp>
        <p:nvSpPr>
          <p:cNvPr id="106" name="Google Shape;106;p20"/>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Demo walkthrough (</a:t>
            </a:r>
            <a:r>
              <a:rPr b="1" lang="en-US"/>
              <a:t>01-pseudo-classes</a:t>
            </a:r>
            <a:r>
              <a:rPr lang="en-US"/>
              <a:t>):</a:t>
            </a:r>
            <a:endParaRPr/>
          </a:p>
          <a:p>
            <a:pPr indent="-342900" lvl="0" marL="457200" rtl="0" algn="l">
              <a:spcBef>
                <a:spcPts val="1000"/>
              </a:spcBef>
              <a:spcAft>
                <a:spcPts val="0"/>
              </a:spcAft>
              <a:buSzPts val="1800"/>
              <a:buAutoNum type="arabicPeriod"/>
            </a:pPr>
            <a:r>
              <a:rPr lang="en-US"/>
              <a:t>Pseudo-classes typically used for links</a:t>
            </a:r>
            <a:endParaRPr/>
          </a:p>
          <a:p>
            <a:pPr indent="-342900" lvl="0" marL="457200" rtl="0" algn="l">
              <a:spcBef>
                <a:spcPts val="1000"/>
              </a:spcBef>
              <a:spcAft>
                <a:spcPts val="0"/>
              </a:spcAft>
              <a:buSzPts val="1800"/>
              <a:buAutoNum type="arabicPeriod"/>
            </a:pPr>
            <a:r>
              <a:rPr lang="en-US"/>
              <a:t>Pseudo-classes used to select elements that match a pattern</a:t>
            </a:r>
            <a:endParaRPr/>
          </a:p>
          <a:p>
            <a:pPr indent="-342900" lvl="0" marL="457200" rtl="0" algn="l">
              <a:spcBef>
                <a:spcPts val="1000"/>
              </a:spcBef>
              <a:spcAft>
                <a:spcPts val="0"/>
              </a:spcAft>
              <a:buSzPts val="1800"/>
              <a:buAutoNum type="arabicPeriod"/>
            </a:pPr>
            <a:r>
              <a:rPr lang="en-US"/>
              <a:t>Pseudo-classes typically used for forms</a:t>
            </a:r>
            <a:endParaRPr/>
          </a:p>
          <a:p>
            <a:pPr indent="-342900" lvl="0" marL="457200" rtl="0" algn="l">
              <a:spcBef>
                <a:spcPts val="1000"/>
              </a:spcBef>
              <a:spcAft>
                <a:spcPts val="0"/>
              </a:spcAft>
              <a:buSzPts val="1800"/>
              <a:buAutoNum type="arabicPeriod"/>
            </a:pPr>
            <a:r>
              <a:rPr lang="en-US"/>
              <a:t>Pseudo-classes for adding additional content (::before and ::after)</a:t>
            </a:r>
            <a:endParaRPr/>
          </a:p>
          <a:p>
            <a:pPr indent="-342900" lvl="0" marL="457200" rtl="0" algn="l">
              <a:spcBef>
                <a:spcPts val="1000"/>
              </a:spcBef>
              <a:spcAft>
                <a:spcPts val="1000"/>
              </a:spcAft>
              <a:buSzPts val="1800"/>
              <a:buAutoNum type="arabicPeriod"/>
            </a:pPr>
            <a:r>
              <a:rPr lang="en-US"/>
              <a:t>Pseudo-classes for contextually showing / hiding information</a:t>
            </a:r>
            <a:endParaRPr/>
          </a:p>
        </p:txBody>
      </p:sp>
      <p:sp>
        <p:nvSpPr>
          <p:cNvPr id="107" name="Google Shape;107;p20"/>
          <p:cNvSpPr txBox="1"/>
          <p:nvPr/>
        </p:nvSpPr>
        <p:spPr>
          <a:xfrm>
            <a:off x="0" y="4743300"/>
            <a:ext cx="75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Source: </a:t>
            </a:r>
            <a:r>
              <a:rPr lang="en-US" u="sng">
                <a:solidFill>
                  <a:schemeClr val="hlink"/>
                </a:solidFill>
                <a:latin typeface="Montserrat"/>
                <a:ea typeface="Montserrat"/>
                <a:cs typeface="Montserrat"/>
                <a:sym typeface="Montserrat"/>
                <a:hlinkClick r:id="rId3"/>
              </a:rPr>
              <a:t>https://developer.mozilla.org/en-US/docs/Web/CSS/Pseudo-classes</a:t>
            </a:r>
            <a:r>
              <a:rPr lang="en-US">
                <a:latin typeface="Montserrat"/>
                <a:ea typeface="Montserrat"/>
                <a:cs typeface="Montserrat"/>
                <a:sym typeface="Montserrat"/>
              </a:rPr>
              <a:t>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Outline</a:t>
            </a:r>
            <a:endParaRPr/>
          </a:p>
        </p:txBody>
      </p:sp>
      <p:sp>
        <p:nvSpPr>
          <p:cNvPr id="114" name="Google Shape;114;p21"/>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B7B7B7"/>
              </a:buClr>
              <a:buSzPts val="1900"/>
              <a:buAutoNum type="arabicPeriod"/>
            </a:pPr>
            <a:r>
              <a:rPr lang="en-US">
                <a:solidFill>
                  <a:srgbClr val="B7B7B7"/>
                </a:solidFill>
              </a:rPr>
              <a:t>Pseudo-classes</a:t>
            </a:r>
            <a:endParaRPr>
              <a:solidFill>
                <a:srgbClr val="B7B7B7"/>
              </a:solidFill>
            </a:endParaRPr>
          </a:p>
          <a:p>
            <a:pPr indent="-349250" lvl="0" marL="457200" rtl="0" algn="l">
              <a:spcBef>
                <a:spcPts val="0"/>
              </a:spcBef>
              <a:spcAft>
                <a:spcPts val="0"/>
              </a:spcAft>
              <a:buClr>
                <a:schemeClr val="accent1"/>
              </a:buClr>
              <a:buSzPts val="1900"/>
              <a:buAutoNum type="arabicPeriod"/>
            </a:pPr>
            <a:r>
              <a:rPr b="1" lang="en-US">
                <a:solidFill>
                  <a:schemeClr val="accent1"/>
                </a:solidFill>
              </a:rPr>
              <a:t>Transitions</a:t>
            </a:r>
            <a:endParaRPr b="1">
              <a:solidFill>
                <a:schemeClr val="accent1"/>
              </a:solidFill>
            </a:endParaRPr>
          </a:p>
          <a:p>
            <a:pPr indent="-349250" lvl="0" marL="457200" rtl="0" algn="l">
              <a:spcBef>
                <a:spcPts val="0"/>
              </a:spcBef>
              <a:spcAft>
                <a:spcPts val="0"/>
              </a:spcAft>
              <a:buSzPts val="1900"/>
              <a:buAutoNum type="arabicPeriod"/>
            </a:pPr>
            <a:r>
              <a:rPr lang="en-US"/>
              <a:t>Advanced techniques (looking ahead)</a:t>
            </a:r>
            <a:endParaRPr/>
          </a:p>
          <a:p>
            <a:pPr indent="-349250" lvl="0" marL="457200" rtl="0" algn="l">
              <a:spcBef>
                <a:spcPts val="0"/>
              </a:spcBef>
              <a:spcAft>
                <a:spcPts val="0"/>
              </a:spcAft>
              <a:buSzPts val="1900"/>
              <a:buAutoNum type="arabicPeriod"/>
            </a:pPr>
            <a:r>
              <a:rPr lang="en-US"/>
              <a:t>Activity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1152475"/>
            <a:ext cx="8520600" cy="346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US"/>
              <a:t>Transitions are often used in combination with a pseudo-class to “transition” between the off state and the on state using animation.</a:t>
            </a:r>
            <a:endParaRPr/>
          </a:p>
          <a:p>
            <a:pPr indent="-342900" lvl="0" marL="457200" rtl="0" algn="l">
              <a:spcBef>
                <a:spcPts val="1000"/>
              </a:spcBef>
              <a:spcAft>
                <a:spcPts val="0"/>
              </a:spcAft>
              <a:buSzPts val="1800"/>
              <a:buChar char="●"/>
            </a:pPr>
            <a:r>
              <a:rPr lang="en-US"/>
              <a:t>You can animate colors, sizes, padding and margin – basically </a:t>
            </a:r>
            <a:r>
              <a:rPr lang="en-US" u="sng">
                <a:solidFill>
                  <a:schemeClr val="hlink"/>
                </a:solidFill>
                <a:hlinkClick r:id="rId3"/>
              </a:rPr>
              <a:t>anything that can be represented as a number</a:t>
            </a:r>
            <a:r>
              <a:rPr lang="en-US"/>
              <a:t>.</a:t>
            </a:r>
            <a:endParaRPr/>
          </a:p>
          <a:p>
            <a:pPr indent="-342900" lvl="0" marL="457200" rtl="0" algn="l">
              <a:spcBef>
                <a:spcPts val="1000"/>
              </a:spcBef>
              <a:spcAft>
                <a:spcPts val="0"/>
              </a:spcAft>
              <a:buSzPts val="1800"/>
              <a:buChar char="●"/>
            </a:pPr>
            <a:r>
              <a:rPr lang="en-US"/>
              <a:t>Transitions allow you specify:</a:t>
            </a:r>
            <a:endParaRPr/>
          </a:p>
          <a:p>
            <a:pPr indent="-317500" lvl="1" marL="914400" rtl="0" algn="l">
              <a:spcBef>
                <a:spcPts val="1000"/>
              </a:spcBef>
              <a:spcAft>
                <a:spcPts val="0"/>
              </a:spcAft>
              <a:buSzPts val="1400"/>
              <a:buChar char="○"/>
            </a:pPr>
            <a:r>
              <a:rPr lang="en-US"/>
              <a:t>The </a:t>
            </a:r>
            <a:r>
              <a:rPr b="1" lang="en-US">
                <a:solidFill>
                  <a:schemeClr val="accent1"/>
                </a:solidFill>
              </a:rPr>
              <a:t>property or properties</a:t>
            </a:r>
            <a:r>
              <a:rPr b="1" lang="en-US"/>
              <a:t> </a:t>
            </a:r>
            <a:r>
              <a:rPr lang="en-US"/>
              <a:t>you want to animate</a:t>
            </a:r>
            <a:endParaRPr/>
          </a:p>
          <a:p>
            <a:pPr indent="-317500" lvl="1" marL="914400" rtl="0" algn="l">
              <a:spcBef>
                <a:spcPts val="1000"/>
              </a:spcBef>
              <a:spcAft>
                <a:spcPts val="0"/>
              </a:spcAft>
              <a:buSzPts val="1400"/>
              <a:buChar char="○"/>
            </a:pPr>
            <a:r>
              <a:rPr b="1" lang="en-US">
                <a:solidFill>
                  <a:schemeClr val="accent1"/>
                </a:solidFill>
              </a:rPr>
              <a:t>How long</a:t>
            </a:r>
            <a:r>
              <a:rPr lang="en-US"/>
              <a:t> the animation will take</a:t>
            </a:r>
            <a:endParaRPr/>
          </a:p>
          <a:p>
            <a:pPr indent="-317500" lvl="1" marL="914400" rtl="0" algn="l">
              <a:spcBef>
                <a:spcPts val="1000"/>
              </a:spcBef>
              <a:spcAft>
                <a:spcPts val="0"/>
              </a:spcAft>
              <a:buSzPts val="1400"/>
              <a:buChar char="○"/>
            </a:pPr>
            <a:r>
              <a:rPr lang="en-US"/>
              <a:t>The </a:t>
            </a:r>
            <a:r>
              <a:rPr b="1" lang="en-US">
                <a:solidFill>
                  <a:schemeClr val="accent1"/>
                </a:solidFill>
              </a:rPr>
              <a:t>timing function</a:t>
            </a:r>
            <a:endParaRPr b="1"/>
          </a:p>
          <a:p>
            <a:pPr indent="-317500" lvl="1" marL="914400" rtl="0" algn="l">
              <a:spcBef>
                <a:spcPts val="1000"/>
              </a:spcBef>
              <a:spcAft>
                <a:spcPts val="1000"/>
              </a:spcAft>
              <a:buSzPts val="1400"/>
              <a:buChar char="○"/>
            </a:pPr>
            <a:r>
              <a:rPr lang="en-US"/>
              <a:t>Whether there should be a </a:t>
            </a:r>
            <a:r>
              <a:rPr b="1" lang="en-US">
                <a:solidFill>
                  <a:schemeClr val="accent1"/>
                </a:solidFill>
              </a:rPr>
              <a:t>delay</a:t>
            </a:r>
            <a:r>
              <a:rPr lang="en-US"/>
              <a:t> in the animation</a:t>
            </a:r>
            <a:endParaRPr>
              <a:solidFill>
                <a:srgbClr val="333333"/>
              </a:solidFill>
            </a:endParaRPr>
          </a:p>
        </p:txBody>
      </p:sp>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Transitions</a:t>
            </a:r>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
                                        <p:tgtEl>
                                          <p:spTgt spid="1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UNCA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