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6FF29F-5EA4-4E65-A111-5C60EF5FE3F4}">
  <a:tblStyle styleId="{106FF29F-5EA4-4E65-A111-5C60EF5FE3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  <p:sp>
        <p:nvSpPr>
          <p:cNvPr id="61" name="Google Shape;6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59c9bfa5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59c9bfa5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1f59c9bfa5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37c227a2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37c227a2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2137c227a2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5e177483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5e177483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f5e177483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37c227a23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37c227a23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137c227a23_0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37c227a23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37c227a23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137c227a23_0_1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37c227a23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37c227a23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137c227a23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37c227a23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37c227a23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137c227a23_0_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5e1774831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5e1774831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f5e1774831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8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368972"/>
            <a:ext cx="82296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57200" y="1208943"/>
            <a:ext cx="8229600" cy="16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  <a:defRPr b="0">
                <a:solidFill>
                  <a:schemeClr val="dk1"/>
                </a:solidFill>
              </a:defRPr>
            </a:lvl1pPr>
            <a:lvl2pPr indent="-361950" lvl="1" marL="9144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  <a:defRPr sz="1800">
                <a:solidFill>
                  <a:schemeClr val="dk1"/>
                </a:solidFill>
              </a:defRPr>
            </a:lvl2pPr>
            <a:lvl3pPr indent="-355600" lvl="2" marL="1371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i="0" sz="2000" u="none" cap="none" strike="noStrike">
                <a:solidFill>
                  <a:schemeClr val="dk1"/>
                </a:solidFill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i="0" sz="2000" u="none" cap="none" strike="noStrike">
                <a:solidFill>
                  <a:schemeClr val="dk1"/>
                </a:solidFill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Montserrat"/>
              <a:buAutoNum type="arabicPeriod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400"/>
              <a:buAutoNum type="alphaLcPeriod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4251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houghtbot.com/blog/css-animation-for-beginner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howmanyplants.com/" TargetMode="External"/><Relationship Id="rId4" Type="http://schemas.openxmlformats.org/officeDocument/2006/relationships/hyperlink" Target="https://codepen.io/vanwars/pen/RwYpNxd?editors=0100" TargetMode="External"/><Relationship Id="rId5" Type="http://schemas.openxmlformats.org/officeDocument/2006/relationships/hyperlink" Target="https://www.mirrows.co/home/" TargetMode="External"/><Relationship Id="rId6" Type="http://schemas.openxmlformats.org/officeDocument/2006/relationships/hyperlink" Target="https://www.vg.no/annonsorinnhold/frelsesarmeen/fattigdom-i-norge/" TargetMode="External"/><Relationship Id="rId7" Type="http://schemas.openxmlformats.org/officeDocument/2006/relationships/hyperlink" Target="https://blog.hubspot.com/website/css-animation-example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lexfox.dev/lax.js/" TargetMode="External"/><Relationship Id="rId4" Type="http://schemas.openxmlformats.org/officeDocument/2006/relationships/hyperlink" Target="https://github.com/electerious/basicScroll#demos" TargetMode="External"/><Relationship Id="rId5" Type="http://schemas.openxmlformats.org/officeDocument/2006/relationships/hyperlink" Target="https://bashooka.com/coding/parallax-animation-javascript" TargetMode="External"/><Relationship Id="rId6" Type="http://schemas.openxmlformats.org/officeDocument/2006/relationships/hyperlink" Target="https://chriscavs.github.io/rallax-demo/" TargetMode="External"/><Relationship Id="rId7" Type="http://schemas.openxmlformats.org/officeDocument/2006/relationships/hyperlink" Target="https://github.com/geosigno/simpleParallax.js" TargetMode="External"/><Relationship Id="rId8" Type="http://schemas.openxmlformats.org/officeDocument/2006/relationships/hyperlink" Target="https://github.com/juliangarnier/anime#getting-starte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sci-185.github.io/spring2023/activities/keyfram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0" y="744575"/>
            <a:ext cx="8520600" cy="26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Keyframes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-US" sz="3100">
                <a:solidFill>
                  <a:srgbClr val="666666"/>
                </a:solidFill>
              </a:rPr>
              <a:t>Spring 2023</a:t>
            </a:r>
            <a:endParaRPr sz="31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Announcements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HW5 due this Friday</a:t>
            </a:r>
            <a:endParaRPr/>
          </a:p>
          <a:p>
            <a:pPr indent="-3302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Tutorial this week: </a:t>
            </a:r>
            <a:endParaRPr sz="1600"/>
          </a:p>
          <a:p>
            <a:pPr indent="-330200" lvl="1" marL="9144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Time to get last-minute help on HW5, or help on any other concepts / topics.</a:t>
            </a:r>
            <a:endParaRPr/>
          </a:p>
          <a:p>
            <a:pPr indent="-330200" lvl="1" marL="91440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b="1" lang="en-US"/>
              <a:t>If you turn in HW5 before class, you can be excused from class.</a:t>
            </a:r>
            <a:endParaRPr b="1"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Keyframe Animations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What is a keyframe?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Keyframes are a way to make more complex animations.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You define a series of keyframes in a separate block inside your CSS file and give it a name.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Inside the keyframe definition, you specify what should happen at different time intervals.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US"/>
              <a:t>You then apply the keyframe to specific elements.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Define the keyframe, then apply it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#myMessage</a:t>
            </a:r>
            <a:r>
              <a:rPr b="1" lang="en-US" sz="1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7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animation</a:t>
            </a:r>
            <a:r>
              <a:rPr b="1"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bounceIn </a:t>
            </a:r>
            <a:r>
              <a:rPr b="1" lang="en-US" sz="17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2s</a:t>
            </a:r>
            <a:r>
              <a:rPr b="1"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70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ease-in-out</a:t>
            </a:r>
            <a:r>
              <a:rPr b="1"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7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7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@keyframes</a:t>
            </a:r>
            <a:r>
              <a:rPr b="1"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bounceIn {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0% {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70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transform</a:t>
            </a:r>
            <a:r>
              <a:rPr b="1"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scale(</a:t>
            </a:r>
            <a:r>
              <a:rPr b="1" lang="en-US" sz="17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b="1"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60% {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70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transform</a:t>
            </a:r>
            <a:r>
              <a:rPr b="1"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scale(</a:t>
            </a:r>
            <a:r>
              <a:rPr b="1" lang="en-US" sz="17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1.2</a:t>
            </a:r>
            <a:r>
              <a:rPr b="1"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100% {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70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transform</a:t>
            </a:r>
            <a:r>
              <a:rPr b="1"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scale(</a:t>
            </a:r>
            <a:r>
              <a:rPr b="1" lang="en-US" sz="17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Animation properties</a:t>
            </a:r>
            <a:endParaRPr/>
          </a:p>
        </p:txBody>
      </p:sp>
      <p:graphicFrame>
        <p:nvGraphicFramePr>
          <p:cNvPr id="91" name="Google Shape;91;p18"/>
          <p:cNvGraphicFramePr/>
          <p:nvPr/>
        </p:nvGraphicFramePr>
        <p:xfrm>
          <a:off x="311688" y="123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{106FF29F-5EA4-4E65-A111-5C60EF5FE3F4}</a:tableStyleId>
              </a:tblPr>
              <a:tblGrid>
                <a:gridCol w="3425625"/>
                <a:gridCol w="5094975"/>
              </a:tblGrid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animation-name</a:t>
                      </a:r>
                      <a:endParaRPr b="1" sz="1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 of the keyframe you defined.</a:t>
                      </a:r>
                      <a:endParaRPr sz="1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72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animation-timing-function</a:t>
                      </a:r>
                      <a:endParaRPr b="1" sz="1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e.g., linear, ease-in, ease-out</a:t>
                      </a:r>
                      <a:endParaRPr sz="1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animation-delay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how long to wait before </a:t>
                      </a:r>
                      <a:r>
                        <a:rPr lang="en-US" sz="1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animation </a:t>
                      </a:r>
                      <a:r>
                        <a:rPr lang="en-US" sz="1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starts </a:t>
                      </a:r>
                      <a:endParaRPr sz="1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animation-iteration-count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How many times animation should repeat</a:t>
                      </a:r>
                      <a:endParaRPr sz="1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animation-direction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normal, reverse, alternate, alternate-reverse</a:t>
                      </a:r>
                      <a:endParaRPr sz="1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animation-fill-mode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e.g., </a:t>
                      </a:r>
                      <a:r>
                        <a:rPr lang="en-US" sz="1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forwards, backwards, normal, both</a:t>
                      </a:r>
                      <a:endParaRPr sz="1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animation-play-state</a:t>
                      </a:r>
                      <a:endParaRPr b="1" sz="1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e.g., </a:t>
                      </a:r>
                      <a:r>
                        <a:rPr lang="en-US" sz="1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paused, running</a:t>
                      </a:r>
                      <a:endParaRPr sz="1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2" name="Google Shape;92;p18"/>
          <p:cNvSpPr txBox="1"/>
          <p:nvPr/>
        </p:nvSpPr>
        <p:spPr>
          <a:xfrm>
            <a:off x="228600" y="4680300"/>
            <a:ext cx="8027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https://thoughtbot.com/blog/css-animation-for-beginners</a:t>
            </a: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Demos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Gallery of Inspiration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are also a ton of animation libraries that you can use to jazz up your websites. For instance: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https://howmanyplants.com/</a:t>
            </a:r>
            <a:r>
              <a:rPr lang="en-US"/>
              <a:t> (simple infinite keyframe with :hover)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Butterflies</a:t>
            </a:r>
            <a:r>
              <a:rPr lang="en-US"/>
              <a:t> (Butterflies are split into two parts and each wing is animated slightly differently)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https://www.mirrows.co/home/</a:t>
            </a:r>
            <a:r>
              <a:rPr lang="en-US"/>
              <a:t> </a:t>
            </a:r>
            <a:br>
              <a:rPr lang="en-US"/>
            </a:br>
            <a:r>
              <a:rPr lang="en-US"/>
              <a:t>(as scrollbar / mouse position changes, different transforms are applied).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https://www.vg.no/annonsorinnhold/frelsesarmeen/fattigdom-i-norge/</a:t>
            </a:r>
            <a:br>
              <a:rPr lang="en-US"/>
            </a:br>
            <a:r>
              <a:rPr lang="en-US"/>
              <a:t>(ditto)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1000"/>
              </a:spcAft>
              <a:buSzPct val="150000"/>
              <a:buChar char="●"/>
            </a:pPr>
            <a:r>
              <a:rPr lang="en-US" u="sng">
                <a:solidFill>
                  <a:schemeClr val="hlink"/>
                </a:solidFill>
                <a:hlinkClick r:id="rId7"/>
              </a:rPr>
              <a:t>More samples on CodePen</a:t>
            </a:r>
            <a:endParaRPr sz="1200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Libraries for implementing scrolling effects…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are also a ton of animation libraries that you can use to jazz up your websites. For instance: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https://alexfox.dev/lax.js/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https://github.com/electerious/basicScroll#demos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https://bashooka.com/coding/parallax-animation-javascript-libraries-2019/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https://chriscavs.github.io/rallax-demo/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https://github.com/geosigno/simpleParallax.js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8"/>
              </a:rPr>
              <a:t>AnimeJS</a:t>
            </a:r>
            <a:endParaRPr sz="1200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Intro to the Activity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NCA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