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30"/>
  </p:notes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8"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7A1B25-B56B-4332-A1E7-44C3CD135CDE}">
  <a:tblStyle styleId="{447A1B25-B56B-4332-A1E7-44C3CD135CD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0"/>
  </p:normalViewPr>
  <p:slideViewPr>
    <p:cSldViewPr snapToGrid="0">
      <p:cViewPr varScale="1">
        <p:scale>
          <a:sx n="148" d="100"/>
          <a:sy n="148" d="100"/>
        </p:scale>
        <p:origin x="3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55d87b1a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55d87b1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55d87b1a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55d87b1a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55d87b1a1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55d87b1a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c9775124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c977512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c97751246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c9775124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97751246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c97751246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55d87b1a1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55d87b1a1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c97751246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c97751246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5d27bf77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5d27bf77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c977512462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c97751246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c97751246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c97751246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55d87b1a1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55d87b1a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c977512462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c97751246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c977512462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c977512462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977512462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97751246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c977512462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c977512462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55d87b1a1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55d87b1a1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5d27bf77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5d27bf7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f9365b55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f9365b55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55d87b1a1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55d87b1a1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f5a6fb0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2f5a6fb0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55d87b1a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55d87b1a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f9365b55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f9365b5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5cc1c931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5cc1c931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55d87b1a1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55d87b1a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55d87b1a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55d87b1a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55d87b1a1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55d87b1a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55d87b1a1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55d87b1a1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1081200"/>
          </a:xfrm>
          <a:prstGeom prst="rect">
            <a:avLst/>
          </a:prstGeom>
        </p:spPr>
        <p:txBody>
          <a:bodyPr spcFirstLastPara="1" wrap="square" lIns="91425" tIns="91425" rIns="91425" bIns="91425" anchor="t" anchorCtr="0">
            <a:normAutofit/>
          </a:bodyPr>
          <a:lstStyle>
            <a:lvl1pPr lvl="0" algn="ctr">
              <a:lnSpc>
                <a:spcPct val="95000"/>
              </a:lnSpc>
              <a:spcBef>
                <a:spcPts val="0"/>
              </a:spcBef>
              <a:spcAft>
                <a:spcPts val="0"/>
              </a:spcAft>
              <a:buSzPts val="2800"/>
              <a:buNone/>
              <a:defRPr sz="208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3C78D8"/>
              </a:buClr>
              <a:buSzPts val="1800"/>
              <a:buFont typeface="Montserrat"/>
              <a:buAutoNum type="arabicPeriod"/>
              <a:defRPr>
                <a:latin typeface="Montserrat"/>
                <a:ea typeface="Montserrat"/>
                <a:cs typeface="Montserrat"/>
                <a:sym typeface="Montserrat"/>
              </a:defRPr>
            </a:lvl1pPr>
            <a:lvl2pPr marL="914400" lvl="1" indent="-317500">
              <a:spcBef>
                <a:spcPts val="0"/>
              </a:spcBef>
              <a:spcAft>
                <a:spcPts val="0"/>
              </a:spcAft>
              <a:buClr>
                <a:srgbClr val="3D85C6"/>
              </a:buClr>
              <a:buSzPts val="1400"/>
              <a:buFont typeface="Montserrat"/>
              <a:buAutoNum type="alphaLcPeriod"/>
              <a:defRPr sz="1600">
                <a:latin typeface="Montserrat"/>
                <a:ea typeface="Montserrat"/>
                <a:cs typeface="Montserrat"/>
                <a:sym typeface="Montserrat"/>
              </a:defRPr>
            </a:lvl2pPr>
            <a:lvl3pPr marL="1371600" lvl="2" indent="-317500">
              <a:spcBef>
                <a:spcPts val="0"/>
              </a:spcBef>
              <a:spcAft>
                <a:spcPts val="0"/>
              </a:spcAft>
              <a:buSzPts val="1400"/>
              <a:buFont typeface="Montserrat"/>
              <a:buAutoNum type="romanLcPeriod"/>
              <a:defRPr>
                <a:latin typeface="Montserrat"/>
                <a:ea typeface="Montserrat"/>
                <a:cs typeface="Montserrat"/>
                <a:sym typeface="Montserrat"/>
              </a:defRPr>
            </a:lvl3pPr>
            <a:lvl4pPr marL="1828800" lvl="3" indent="-317500">
              <a:spcBef>
                <a:spcPts val="0"/>
              </a:spcBef>
              <a:spcAft>
                <a:spcPts val="0"/>
              </a:spcAft>
              <a:buSzPts val="1400"/>
              <a:buFont typeface="Montserrat"/>
              <a:buAutoNum type="arabicPeriod"/>
              <a:defRPr/>
            </a:lvl4pPr>
            <a:lvl5pPr marL="2286000" lvl="4" indent="-317500">
              <a:spcBef>
                <a:spcPts val="0"/>
              </a:spcBef>
              <a:spcAft>
                <a:spcPts val="0"/>
              </a:spcAft>
              <a:buSzPts val="1400"/>
              <a:buFont typeface="Montserrat"/>
              <a:buAutoNum type="alphaLcPeriod"/>
              <a:defRPr/>
            </a:lvl5pPr>
            <a:lvl6pPr marL="2743200" lvl="5" indent="-317500">
              <a:spcBef>
                <a:spcPts val="0"/>
              </a:spcBef>
              <a:spcAft>
                <a:spcPts val="0"/>
              </a:spcAft>
              <a:buSzPts val="1400"/>
              <a:buFont typeface="Montserrat"/>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6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6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Montserrat"/>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34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1" name="Google Shape;31;p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7"/>
          <p:cNvSpPr txBox="1">
            <a:spLocks noGrp="1"/>
          </p:cNvSpPr>
          <p:nvPr>
            <p:ph type="body" idx="2"/>
          </p:nvPr>
        </p:nvSpPr>
        <p:spPr>
          <a:xfrm>
            <a:off x="4939500" y="724075"/>
            <a:ext cx="4251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AutoNum type="arabicPeriod"/>
              <a:defRPr>
                <a:latin typeface="Montserrat"/>
                <a:ea typeface="Montserrat"/>
                <a:cs typeface="Montserrat"/>
                <a:sym typeface="Montserrat"/>
              </a:defRPr>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Montserrat"/>
              <a:buNone/>
              <a:defRPr>
                <a:latin typeface="Montserrat"/>
                <a:ea typeface="Montserrat"/>
                <a:cs typeface="Montserrat"/>
                <a:sym typeface="Montserrat"/>
              </a:defRPr>
            </a:lvl1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github.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oaa.unca.edu/"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unca.edu/life/health-counseling/"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Overview</a:t>
            </a:r>
            <a:endParaRPr/>
          </a:p>
        </p:txBody>
      </p:sp>
      <p:sp>
        <p:nvSpPr>
          <p:cNvPr id="44" name="Google Shape;44;p10"/>
          <p:cNvSpPr txBox="1">
            <a:spLocks noGrp="1"/>
          </p:cNvSpPr>
          <p:nvPr>
            <p:ph type="subTitle" idx="1"/>
          </p:nvPr>
        </p:nvSpPr>
        <p:spPr>
          <a:xfrm>
            <a:off x="311700" y="2834125"/>
            <a:ext cx="8520600" cy="10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770"/>
              <a:buNone/>
            </a:pPr>
            <a:r>
              <a:rPr lang="en"/>
              <a:t>CSCI 185, Spring 2023</a:t>
            </a:r>
            <a:br>
              <a:rPr lang="en"/>
            </a:br>
            <a:r>
              <a:rPr lang="en"/>
              <a:t>Intro to Computer Programming for the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am I going to learn?</a:t>
            </a:r>
            <a:endParaRPr/>
          </a:p>
        </p:txBody>
      </p:sp>
      <p:sp>
        <p:nvSpPr>
          <p:cNvPr id="116" name="Google Shape;116;p22"/>
          <p:cNvSpPr txBox="1">
            <a:spLocks noGrp="1"/>
          </p:cNvSpPr>
          <p:nvPr>
            <p:ph type="body" idx="1"/>
          </p:nvPr>
        </p:nvSpPr>
        <p:spPr>
          <a:xfrm>
            <a:off x="311700" y="1152475"/>
            <a:ext cx="8520600" cy="3845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Montserrat"/>
              <a:buAutoNum type="arabicPeriod" startAt="4"/>
            </a:pPr>
            <a:r>
              <a:rPr lang="en" b="1" dirty="0"/>
              <a:t>Introductory JavaScript</a:t>
            </a:r>
            <a:br>
              <a:rPr lang="en" b="1" dirty="0"/>
            </a:br>
            <a:r>
              <a:rPr lang="en" sz="1600" dirty="0"/>
              <a:t>DOM manipulation; some programming; working with data (via </a:t>
            </a:r>
            <a:r>
              <a:rPr lang="en" dirty="0"/>
              <a:t>AJAX)</a:t>
            </a:r>
            <a:br>
              <a:rPr lang="en" dirty="0"/>
            </a:br>
            <a:endParaRPr dirty="0"/>
          </a:p>
          <a:p>
            <a:pPr marL="457200" lvl="0" indent="-342900" algn="l" rtl="0">
              <a:spcBef>
                <a:spcPts val="0"/>
              </a:spcBef>
              <a:spcAft>
                <a:spcPts val="0"/>
              </a:spcAft>
              <a:buSzPts val="1800"/>
              <a:buFont typeface="Montserrat"/>
              <a:buAutoNum type="arabicPeriod" startAt="4"/>
            </a:pPr>
            <a:r>
              <a:rPr lang="en" b="1" dirty="0"/>
              <a:t>Web Architecture</a:t>
            </a:r>
            <a:endParaRPr b="1" dirty="0"/>
          </a:p>
          <a:p>
            <a:pPr marL="914400" lvl="1" indent="-330200" algn="l" rtl="0">
              <a:spcBef>
                <a:spcPts val="0"/>
              </a:spcBef>
              <a:spcAft>
                <a:spcPts val="0"/>
              </a:spcAft>
              <a:buSzPts val="1600"/>
              <a:buAutoNum type="alphaLcPeriod"/>
            </a:pPr>
            <a:r>
              <a:rPr lang="en" sz="1600" dirty="0"/>
              <a:t>Understanding </a:t>
            </a:r>
            <a:r>
              <a:rPr lang="en" dirty="0"/>
              <a:t>how to work with REST APIs from various organizations</a:t>
            </a:r>
            <a:endParaRPr sz="1600" dirty="0"/>
          </a:p>
          <a:p>
            <a:pPr marL="914400" lvl="1" indent="-330200" algn="l" rtl="0">
              <a:spcBef>
                <a:spcPts val="0"/>
              </a:spcBef>
              <a:spcAft>
                <a:spcPts val="0"/>
              </a:spcAft>
              <a:buSzPts val="1600"/>
              <a:buAutoNum type="alphaLcPeriod"/>
            </a:pPr>
            <a:r>
              <a:rPr lang="en" sz="1600" dirty="0"/>
              <a:t>High-level intro to IP addresses, DNS, and some of the social/business aspects of networking</a:t>
            </a:r>
            <a:br>
              <a:rPr lang="en" sz="1600" dirty="0"/>
            </a:br>
            <a:endParaRPr sz="1600" dirty="0"/>
          </a:p>
          <a:p>
            <a:pPr marL="457200" lvl="0" indent="-342900" algn="l" rtl="0">
              <a:spcBef>
                <a:spcPts val="0"/>
              </a:spcBef>
              <a:spcAft>
                <a:spcPts val="0"/>
              </a:spcAft>
              <a:buSzPts val="1800"/>
              <a:buFont typeface="Montserrat"/>
              <a:buAutoNum type="arabicPeriod" startAt="4"/>
            </a:pPr>
            <a:r>
              <a:rPr lang="en" b="1" dirty="0"/>
              <a:t>Web Tools</a:t>
            </a:r>
            <a:endParaRPr sz="1600" b="1" dirty="0"/>
          </a:p>
          <a:p>
            <a:pPr marL="914400" lvl="1" indent="-330200" algn="l" rtl="0">
              <a:spcBef>
                <a:spcPts val="0"/>
              </a:spcBef>
              <a:spcAft>
                <a:spcPts val="0"/>
              </a:spcAft>
              <a:buSzPts val="1600"/>
              <a:buAutoNum type="alphaLcPeriod"/>
            </a:pPr>
            <a:r>
              <a:rPr lang="en" sz="1600" dirty="0"/>
              <a:t>git and GitHub; Visual Studio Code</a:t>
            </a:r>
            <a:endParaRPr sz="1600" dirty="0"/>
          </a:p>
          <a:p>
            <a:pPr marL="0" lvl="0" indent="0" algn="l" rtl="0">
              <a:spcBef>
                <a:spcPts val="1200"/>
              </a:spcBef>
              <a:spcAft>
                <a:spcPts val="0"/>
              </a:spcAft>
              <a:buNone/>
            </a:pPr>
            <a:br>
              <a:rPr lang="en" dirty="0"/>
            </a:br>
            <a:r>
              <a:rPr lang="en" dirty="0"/>
              <a:t>See the course schedule for more information.</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1"/>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fade">
                                      <p:cBhvr>
                                        <p:cTn id="17" dur="1"/>
                                        <p:tgtEl>
                                          <p:spTgt spid="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Effect transition="in" filter="fade">
                                      <p:cBhvr>
                                        <p:cTn id="22" dur="1"/>
                                        <p:tgtEl>
                                          <p:spTgt spid="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
                                            <p:txEl>
                                              <p:pRg st="4" end="4"/>
                                            </p:txEl>
                                          </p:spTgt>
                                        </p:tgtEl>
                                        <p:attrNameLst>
                                          <p:attrName>style.visibility</p:attrName>
                                        </p:attrNameLst>
                                      </p:cBhvr>
                                      <p:to>
                                        <p:strVal val="visible"/>
                                      </p:to>
                                    </p:set>
                                    <p:animEffect transition="in" filter="fade">
                                      <p:cBhvr>
                                        <p:cTn id="27" dur="1"/>
                                        <p:tgtEl>
                                          <p:spTgt spid="1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6">
                                            <p:txEl>
                                              <p:pRg st="5" end="5"/>
                                            </p:txEl>
                                          </p:spTgt>
                                        </p:tgtEl>
                                        <p:attrNameLst>
                                          <p:attrName>style.visibility</p:attrName>
                                        </p:attrNameLst>
                                      </p:cBhvr>
                                      <p:to>
                                        <p:strVal val="visible"/>
                                      </p:to>
                                    </p:set>
                                    <p:animEffect transition="in" filter="fade">
                                      <p:cBhvr>
                                        <p:cTn id="32" dur="1"/>
                                        <p:tgtEl>
                                          <p:spTgt spid="1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6">
                                            <p:txEl>
                                              <p:pRg st="6" end="6"/>
                                            </p:txEl>
                                          </p:spTgt>
                                        </p:tgtEl>
                                        <p:attrNameLst>
                                          <p:attrName>style.visibility</p:attrName>
                                        </p:attrNameLst>
                                      </p:cBhvr>
                                      <p:to>
                                        <p:strVal val="visible"/>
                                      </p:to>
                                    </p:set>
                                    <p:animEffect transition="in" filter="fade">
                                      <p:cBhvr>
                                        <p:cTn id="37" dur="1"/>
                                        <p:tgtEl>
                                          <p:spTgt spid="1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am I going to learn all of this?</a:t>
            </a:r>
            <a:endParaRPr/>
          </a:p>
        </p:txBody>
      </p:sp>
      <p:sp>
        <p:nvSpPr>
          <p:cNvPr id="122" name="Google Shape;122;p23"/>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Attending class</a:t>
            </a:r>
            <a:endParaRPr/>
          </a:p>
          <a:p>
            <a:pPr marL="457200" lvl="0" indent="-342900" algn="l" rtl="0">
              <a:spcBef>
                <a:spcPts val="1000"/>
              </a:spcBef>
              <a:spcAft>
                <a:spcPts val="0"/>
              </a:spcAft>
              <a:buSzPts val="1800"/>
              <a:buAutoNum type="arabicPeriod"/>
            </a:pPr>
            <a:r>
              <a:rPr lang="en"/>
              <a:t>Doing the readings / video watching / exercises</a:t>
            </a:r>
            <a:endParaRPr/>
          </a:p>
          <a:p>
            <a:pPr marL="457200" lvl="0" indent="-342900" algn="l" rtl="0">
              <a:spcBef>
                <a:spcPts val="1000"/>
              </a:spcBef>
              <a:spcAft>
                <a:spcPts val="0"/>
              </a:spcAft>
              <a:buSzPts val="1800"/>
              <a:buAutoNum type="arabicPeriod"/>
            </a:pPr>
            <a:r>
              <a:rPr lang="en"/>
              <a:t>Attending tutorials and office hours</a:t>
            </a:r>
            <a:endParaRPr/>
          </a:p>
          <a:p>
            <a:pPr marL="457200" lvl="0" indent="-342900" algn="l" rtl="0">
              <a:spcBef>
                <a:spcPts val="1000"/>
              </a:spcBef>
              <a:spcAft>
                <a:spcPts val="1000"/>
              </a:spcAft>
              <a:buSzPts val="1800"/>
              <a:buAutoNum type="arabicPeriod"/>
            </a:pPr>
            <a:r>
              <a:rPr lang="en"/>
              <a:t>Practicing</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Tip #1: Be Proactive and Resourceful</a:t>
            </a:r>
            <a:endParaRPr/>
          </a:p>
        </p:txBody>
      </p:sp>
      <p:sp>
        <p:nvSpPr>
          <p:cNvPr id="128" name="Google Shape;128;p24"/>
          <p:cNvSpPr txBox="1">
            <a:spLocks noGrp="1"/>
          </p:cNvSpPr>
          <p:nvPr>
            <p:ph type="body" idx="1"/>
          </p:nvPr>
        </p:nvSpPr>
        <p:spPr>
          <a:xfrm>
            <a:off x="311700" y="1152475"/>
            <a:ext cx="8520600" cy="38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Coding is hard, and it takes a long time to feel comfortable and confident doing it. We are here to help with any and all questions and concerns that you have. That said, we can’t do it without you doing your part! This includes:</a:t>
            </a:r>
            <a:endParaRPr dirty="0"/>
          </a:p>
          <a:p>
            <a:pPr marL="457200" lvl="0" indent="-336550" algn="l" rtl="0">
              <a:spcBef>
                <a:spcPts val="1000"/>
              </a:spcBef>
              <a:spcAft>
                <a:spcPts val="0"/>
              </a:spcAft>
              <a:buSzPts val="1700"/>
              <a:buAutoNum type="arabicPeriod"/>
            </a:pPr>
            <a:r>
              <a:rPr lang="en" sz="1700" dirty="0"/>
              <a:t>Doing the assigned readings</a:t>
            </a:r>
            <a:endParaRPr sz="1700" dirty="0"/>
          </a:p>
          <a:p>
            <a:pPr marL="457200" lvl="0" indent="-336550" algn="l" rtl="0">
              <a:spcBef>
                <a:spcPts val="1000"/>
              </a:spcBef>
              <a:spcAft>
                <a:spcPts val="0"/>
              </a:spcAft>
              <a:buSzPts val="1700"/>
              <a:buAutoNum type="arabicPeriod"/>
            </a:pPr>
            <a:r>
              <a:rPr lang="en" sz="1700" dirty="0"/>
              <a:t>Asking questions during lecture / tutorials if something isn’t making sense. I promise that if you’re confused, you are not alone.</a:t>
            </a:r>
            <a:endParaRPr sz="1700" dirty="0"/>
          </a:p>
          <a:p>
            <a:pPr marL="457200" lvl="0" indent="-336550" algn="l" rtl="0">
              <a:spcBef>
                <a:spcPts val="1000"/>
              </a:spcBef>
              <a:spcAft>
                <a:spcPts val="0"/>
              </a:spcAft>
              <a:buSzPts val="1700"/>
              <a:buAutoNum type="arabicPeriod"/>
            </a:pPr>
            <a:r>
              <a:rPr lang="en" sz="1700" dirty="0"/>
              <a:t>Please come to office hours if you don’t understand something.</a:t>
            </a:r>
            <a:endParaRPr sz="1700" dirty="0"/>
          </a:p>
          <a:p>
            <a:pPr marL="457200" lvl="0" indent="-336550" algn="l" rtl="0">
              <a:spcBef>
                <a:spcPts val="1000"/>
              </a:spcBef>
              <a:spcAft>
                <a:spcPts val="0"/>
              </a:spcAft>
              <a:buSzPts val="1700"/>
              <a:buAutoNum type="arabicPeriod"/>
            </a:pPr>
            <a:r>
              <a:rPr lang="en" sz="1700" dirty="0"/>
              <a:t>Use your resources to help you learn, including: Google, the browser inspector, your classmates and friends, and Prof. Van Wart.</a:t>
            </a:r>
            <a:endParaRPr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1"/>
                                        <p:tgtEl>
                                          <p:spTgt spid="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4" end="4"/>
                                            </p:txEl>
                                          </p:spTgt>
                                        </p:tgtEl>
                                        <p:attrNameLst>
                                          <p:attrName>style.visibility</p:attrName>
                                        </p:attrNameLst>
                                      </p:cBhvr>
                                      <p:to>
                                        <p:strVal val="visible"/>
                                      </p:to>
                                    </p:set>
                                    <p:animEffect transition="in" filter="fade">
                                      <p:cBhvr>
                                        <p:cTn id="27" dur="1"/>
                                        <p:tgtEl>
                                          <p:spTgt spid="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Tip #2: Make time for this course</a:t>
            </a:r>
            <a:endParaRPr/>
          </a:p>
        </p:txBody>
      </p:sp>
      <p:sp>
        <p:nvSpPr>
          <p:cNvPr id="134" name="Google Shape;134;p25"/>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course is not an “easy A,” but it is definitely possible for everyone in this class to earn an A. </a:t>
            </a:r>
            <a:endParaRPr/>
          </a:p>
          <a:p>
            <a:pPr marL="457200" lvl="0" indent="-342900" algn="l" rtl="0">
              <a:spcBef>
                <a:spcPts val="1000"/>
              </a:spcBef>
              <a:spcAft>
                <a:spcPts val="0"/>
              </a:spcAft>
              <a:buSzPts val="1800"/>
              <a:buAutoNum type="arabicPeriod"/>
            </a:pPr>
            <a:r>
              <a:rPr lang="en"/>
              <a:t>If you don’t anticipate having ~6-8 hours / week to put into this class, consider taking it in a future semester.</a:t>
            </a:r>
            <a:endParaRPr/>
          </a:p>
          <a:p>
            <a:pPr marL="457200" lvl="0" indent="-342900" algn="l" rtl="0">
              <a:spcBef>
                <a:spcPts val="1000"/>
              </a:spcBef>
              <a:spcAft>
                <a:spcPts val="0"/>
              </a:spcAft>
              <a:buSzPts val="1800"/>
              <a:buAutoNum type="arabicPeriod"/>
            </a:pPr>
            <a:r>
              <a:rPr lang="en"/>
              <a:t>The assignments all build on one another, so falling behind can make it hard to catch up.</a:t>
            </a:r>
            <a:endParaRPr/>
          </a:p>
          <a:p>
            <a:pPr marL="457200" lvl="0" indent="-342900" algn="l" rtl="0">
              <a:spcBef>
                <a:spcPts val="1000"/>
              </a:spcBef>
              <a:spcAft>
                <a:spcPts val="0"/>
              </a:spcAft>
              <a:buSzPts val="1800"/>
              <a:buAutoNum type="arabicPeriod"/>
            </a:pPr>
            <a:r>
              <a:rPr lang="en"/>
              <a:t>Please come to class! Lectures are designed to help you understand and practice the skills / ideas you’ll need to complete the homework assignments.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fade">
                                      <p:cBhvr>
                                        <p:cTn id="7" dur="1"/>
                                        <p:tgtEl>
                                          <p:spTgt spid="1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xEl>
                                              <p:pRg st="1" end="1"/>
                                            </p:txEl>
                                          </p:spTgt>
                                        </p:tgtEl>
                                        <p:attrNameLst>
                                          <p:attrName>style.visibility</p:attrName>
                                        </p:attrNameLst>
                                      </p:cBhvr>
                                      <p:to>
                                        <p:strVal val="visible"/>
                                      </p:to>
                                    </p:set>
                                    <p:animEffect transition="in" filter="fade">
                                      <p:cBhvr>
                                        <p:cTn id="12" dur="1"/>
                                        <p:tgtEl>
                                          <p:spTgt spid="1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xEl>
                                              <p:pRg st="2" end="2"/>
                                            </p:txEl>
                                          </p:spTgt>
                                        </p:tgtEl>
                                        <p:attrNameLst>
                                          <p:attrName>style.visibility</p:attrName>
                                        </p:attrNameLst>
                                      </p:cBhvr>
                                      <p:to>
                                        <p:strVal val="visible"/>
                                      </p:to>
                                    </p:set>
                                    <p:animEffect transition="in" filter="fade">
                                      <p:cBhvr>
                                        <p:cTn id="17" dur="1"/>
                                        <p:tgtEl>
                                          <p:spTgt spid="1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xEl>
                                              <p:pRg st="3" end="3"/>
                                            </p:txEl>
                                          </p:spTgt>
                                        </p:tgtEl>
                                        <p:attrNameLst>
                                          <p:attrName>style.visibility</p:attrName>
                                        </p:attrNameLst>
                                      </p:cBhvr>
                                      <p:to>
                                        <p:strVal val="visible"/>
                                      </p:to>
                                    </p:set>
                                    <p:animEffect transition="in" filter="fade">
                                      <p:cBhvr>
                                        <p:cTn id="22" dur="1"/>
                                        <p:tgtEl>
                                          <p:spTgt spid="1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Expectations</a:t>
            </a:r>
            <a:endParaRPr/>
          </a:p>
        </p:txBody>
      </p:sp>
      <p:sp>
        <p:nvSpPr>
          <p:cNvPr id="140" name="Google Shape;140;p26"/>
          <p:cNvSpPr txBox="1">
            <a:spLocks noGrp="1"/>
          </p:cNvSpPr>
          <p:nvPr>
            <p:ph type="body" idx="1"/>
          </p:nvPr>
        </p:nvSpPr>
        <p:spPr>
          <a:xfrm>
            <a:off x="311700" y="1152475"/>
            <a:ext cx="8520600" cy="39069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a:t>You will come to class prepared and ready to engage in an intellectual discussion about the readings and concepts.</a:t>
            </a:r>
            <a:endParaRPr/>
          </a:p>
          <a:p>
            <a:pPr marL="457200" lvl="0" indent="-325755" algn="l" rtl="0">
              <a:spcBef>
                <a:spcPts val="1000"/>
              </a:spcBef>
              <a:spcAft>
                <a:spcPts val="0"/>
              </a:spcAft>
              <a:buSzPct val="100000"/>
              <a:buChar char="●"/>
            </a:pPr>
            <a:r>
              <a:rPr lang="en"/>
              <a:t>You will complete all assignments on time and with interest, engagement, and intellectual curiosity.</a:t>
            </a:r>
            <a:endParaRPr/>
          </a:p>
          <a:p>
            <a:pPr marL="457200" lvl="0" indent="-325755" algn="l" rtl="0">
              <a:spcBef>
                <a:spcPts val="1000"/>
              </a:spcBef>
              <a:spcAft>
                <a:spcPts val="0"/>
              </a:spcAft>
              <a:buSzPct val="100000"/>
              <a:buChar char="●"/>
            </a:pPr>
            <a:r>
              <a:rPr lang="en"/>
              <a:t>You will bring your unique expertise, perspectives, and experiences to class and share them with others, so that we might all gain from your perspectives.</a:t>
            </a:r>
            <a:endParaRPr/>
          </a:p>
          <a:p>
            <a:pPr marL="457200" lvl="0" indent="-325755" algn="l" rtl="0">
              <a:spcBef>
                <a:spcPts val="1000"/>
              </a:spcBef>
              <a:spcAft>
                <a:spcPts val="0"/>
              </a:spcAft>
              <a:buSzPct val="100000"/>
              <a:buChar char="●"/>
            </a:pPr>
            <a:r>
              <a:rPr lang="en"/>
              <a:t>You will respect and seek to understand the unique perspectives and experiences of others.</a:t>
            </a:r>
            <a:endParaRPr/>
          </a:p>
          <a:p>
            <a:pPr marL="457200" lvl="0" indent="-325755" algn="l" rtl="0">
              <a:spcBef>
                <a:spcPts val="1000"/>
              </a:spcBef>
              <a:spcAft>
                <a:spcPts val="0"/>
              </a:spcAft>
              <a:buSzPct val="100000"/>
              <a:buChar char="●"/>
            </a:pPr>
            <a:r>
              <a:rPr lang="en"/>
              <a:t>You will give your classmates the benefit of the doubt (about their competence and intentions) and can expect the same from them.</a:t>
            </a:r>
            <a:endParaRPr/>
          </a:p>
          <a:p>
            <a:pPr marL="457200" lvl="0" indent="-325755" algn="l" rtl="0">
              <a:spcBef>
                <a:spcPts val="1000"/>
              </a:spcBef>
              <a:spcAft>
                <a:spcPts val="1000"/>
              </a:spcAft>
              <a:buSzPct val="100000"/>
              <a:buChar char="●"/>
            </a:pPr>
            <a:r>
              <a:rPr lang="en"/>
              <a:t>All work that you submit will be your own original work; you will cite others’ work where appropriate.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10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fade">
                                      <p:cBhvr>
                                        <p:cTn id="17" dur="1000"/>
                                        <p:tgtEl>
                                          <p:spTgt spid="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Effect transition="in" filter="fade">
                                      <p:cBhvr>
                                        <p:cTn id="22" dur="1000"/>
                                        <p:tgtEl>
                                          <p:spTgt spid="1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0">
                                            <p:txEl>
                                              <p:pRg st="4" end="4"/>
                                            </p:txEl>
                                          </p:spTgt>
                                        </p:tgtEl>
                                        <p:attrNameLst>
                                          <p:attrName>style.visibility</p:attrName>
                                        </p:attrNameLst>
                                      </p:cBhvr>
                                      <p:to>
                                        <p:strVal val="visible"/>
                                      </p:to>
                                    </p:set>
                                    <p:animEffect transition="in" filter="fade">
                                      <p:cBhvr>
                                        <p:cTn id="27" dur="1000"/>
                                        <p:tgtEl>
                                          <p:spTgt spid="1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0">
                                            <p:txEl>
                                              <p:pRg st="5" end="5"/>
                                            </p:txEl>
                                          </p:spTgt>
                                        </p:tgtEl>
                                        <p:attrNameLst>
                                          <p:attrName>style.visibility</p:attrName>
                                        </p:attrNameLst>
                                      </p:cBhvr>
                                      <p:to>
                                        <p:strVal val="visible"/>
                                      </p:to>
                                    </p:set>
                                    <p:animEffect transition="in" filter="fade">
                                      <p:cBhvr>
                                        <p:cTn id="32" dur="1000"/>
                                        <p:tgtEl>
                                          <p:spTgt spid="1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146" name="Google Shape;146;p27"/>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ontserrat"/>
              <a:buAutoNum type="arabicPeriod"/>
            </a:pPr>
            <a:r>
              <a:rPr lang="en"/>
              <a:t>Introductions</a:t>
            </a:r>
            <a:endParaRPr/>
          </a:p>
          <a:p>
            <a:pPr marL="457200" lvl="0" indent="-342900" algn="l" rtl="0">
              <a:spcBef>
                <a:spcPts val="0"/>
              </a:spcBef>
              <a:spcAft>
                <a:spcPts val="0"/>
              </a:spcAft>
              <a:buSzPts val="1800"/>
              <a:buFont typeface="Montserrat"/>
              <a:buAutoNum type="arabicPeriod"/>
            </a:pPr>
            <a:r>
              <a:rPr lang="en"/>
              <a:t>Overview of the course</a:t>
            </a:r>
            <a:endParaRPr/>
          </a:p>
          <a:p>
            <a:pPr marL="457200" lvl="0" indent="-342900" algn="l" rtl="0">
              <a:spcBef>
                <a:spcPts val="0"/>
              </a:spcBef>
              <a:spcAft>
                <a:spcPts val="0"/>
              </a:spcAft>
              <a:buClr>
                <a:srgbClr val="3D85C6"/>
              </a:buClr>
              <a:buSzPts val="1800"/>
              <a:buFont typeface="Montserrat"/>
              <a:buAutoNum type="arabicPeriod"/>
            </a:pPr>
            <a:r>
              <a:rPr lang="en" b="1">
                <a:solidFill>
                  <a:srgbClr val="3D85C6"/>
                </a:solidFill>
              </a:rPr>
              <a:t>Logistics</a:t>
            </a:r>
            <a:endParaRPr b="1">
              <a:solidFill>
                <a:srgbClr val="3D85C6"/>
              </a:solidFill>
            </a:endParaRPr>
          </a:p>
          <a:p>
            <a:pPr marL="457200" lvl="0" indent="-342900" algn="l" rtl="0">
              <a:spcBef>
                <a:spcPts val="0"/>
              </a:spcBef>
              <a:spcAft>
                <a:spcPts val="0"/>
              </a:spcAft>
              <a:buSzPts val="1800"/>
              <a:buFont typeface="Montserrat"/>
              <a:buAutoNum type="arabicPeriod"/>
            </a:pPr>
            <a:r>
              <a:rPr lang="en"/>
              <a:t>Questionnaire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Grading</a:t>
            </a:r>
            <a:endParaRPr/>
          </a:p>
        </p:txBody>
      </p:sp>
      <p:graphicFrame>
        <p:nvGraphicFramePr>
          <p:cNvPr id="158" name="Google Shape;158;p29"/>
          <p:cNvGraphicFramePr/>
          <p:nvPr>
            <p:extLst>
              <p:ext uri="{D42A27DB-BD31-4B8C-83A1-F6EECF244321}">
                <p14:modId xmlns:p14="http://schemas.microsoft.com/office/powerpoint/2010/main" val="2710582248"/>
              </p:ext>
            </p:extLst>
          </p:nvPr>
        </p:nvGraphicFramePr>
        <p:xfrm>
          <a:off x="2844263" y="1833050"/>
          <a:ext cx="3455450" cy="1770240"/>
        </p:xfrm>
        <a:graphic>
          <a:graphicData uri="http://schemas.openxmlformats.org/drawingml/2006/table">
            <a:tbl>
              <a:tblPr>
                <a:solidFill>
                  <a:srgbClr val="FFFFFF"/>
                </a:solidFill>
                <a:tableStyleId>{447A1B25-B56B-4332-A1E7-44C3CD135CDE}</a:tableStyleId>
              </a:tblPr>
              <a:tblGrid>
                <a:gridCol w="2384175">
                  <a:extLst>
                    <a:ext uri="{9D8B030D-6E8A-4147-A177-3AD203B41FA5}">
                      <a16:colId xmlns:a16="http://schemas.microsoft.com/office/drawing/2014/main" val="20000"/>
                    </a:ext>
                  </a:extLst>
                </a:gridCol>
                <a:gridCol w="1071275">
                  <a:extLst>
                    <a:ext uri="{9D8B030D-6E8A-4147-A177-3AD203B41FA5}">
                      <a16:colId xmlns:a16="http://schemas.microsoft.com/office/drawing/2014/main" val="20001"/>
                    </a:ext>
                  </a:extLst>
                </a:gridCol>
              </a:tblGrid>
              <a:tr h="458400">
                <a:tc>
                  <a:txBody>
                    <a:bodyPr/>
                    <a:lstStyle/>
                    <a:p>
                      <a:pPr marL="0" lvl="0" indent="0" algn="l" rtl="0">
                        <a:spcBef>
                          <a:spcPts val="0"/>
                        </a:spcBef>
                        <a:spcAft>
                          <a:spcPts val="0"/>
                        </a:spcAft>
                        <a:buNone/>
                      </a:pPr>
                      <a:r>
                        <a:rPr lang="en" sz="1800">
                          <a:latin typeface="Montserrat"/>
                          <a:ea typeface="Montserrat"/>
                          <a:cs typeface="Montserrat"/>
                          <a:sym typeface="Montserrat"/>
                        </a:rPr>
                        <a:t>Homework</a:t>
                      </a:r>
                      <a:endParaRPr sz="180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tc>
                  <a:txBody>
                    <a:bodyPr/>
                    <a:lstStyle/>
                    <a:p>
                      <a:pPr marL="0" lvl="0" indent="0" algn="l" rtl="0">
                        <a:spcBef>
                          <a:spcPts val="0"/>
                        </a:spcBef>
                        <a:spcAft>
                          <a:spcPts val="0"/>
                        </a:spcAft>
                        <a:buNone/>
                      </a:pPr>
                      <a:r>
                        <a:rPr lang="en" sz="1800">
                          <a:latin typeface="Montserrat"/>
                          <a:ea typeface="Montserrat"/>
                          <a:cs typeface="Montserrat"/>
                          <a:sym typeface="Montserrat"/>
                        </a:rPr>
                        <a:t>50%</a:t>
                      </a:r>
                      <a:endParaRPr sz="180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extLst>
                  <a:ext uri="{0D108BD9-81ED-4DB2-BD59-A6C34878D82A}">
                    <a16:rowId xmlns:a16="http://schemas.microsoft.com/office/drawing/2014/main" val="10000"/>
                  </a:ext>
                </a:extLst>
              </a:tr>
              <a:tr h="458400">
                <a:tc>
                  <a:txBody>
                    <a:bodyPr/>
                    <a:lstStyle/>
                    <a:p>
                      <a:pPr marL="0" lvl="0" indent="0" algn="l" rtl="0">
                        <a:spcBef>
                          <a:spcPts val="0"/>
                        </a:spcBef>
                        <a:spcAft>
                          <a:spcPts val="0"/>
                        </a:spcAft>
                        <a:buNone/>
                      </a:pPr>
                      <a:r>
                        <a:rPr lang="en" sz="1800">
                          <a:latin typeface="Montserrat"/>
                          <a:ea typeface="Montserrat"/>
                          <a:cs typeface="Montserrat"/>
                          <a:sym typeface="Montserrat"/>
                        </a:rPr>
                        <a:t>Tutorials</a:t>
                      </a:r>
                      <a:endParaRPr sz="180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tc>
                  <a:txBody>
                    <a:bodyPr/>
                    <a:lstStyle/>
                    <a:p>
                      <a:pPr marL="0" lvl="0" indent="0" algn="l" rtl="0">
                        <a:spcBef>
                          <a:spcPts val="0"/>
                        </a:spcBef>
                        <a:spcAft>
                          <a:spcPts val="0"/>
                        </a:spcAft>
                        <a:buNone/>
                      </a:pPr>
                      <a:r>
                        <a:rPr lang="en" sz="1800" dirty="0">
                          <a:latin typeface="Montserrat"/>
                          <a:ea typeface="Montserrat"/>
                          <a:cs typeface="Montserrat"/>
                          <a:sym typeface="Montserrat"/>
                        </a:rPr>
                        <a:t>25%</a:t>
                      </a:r>
                      <a:endParaRPr sz="1800" dirty="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extLst>
                  <a:ext uri="{0D108BD9-81ED-4DB2-BD59-A6C34878D82A}">
                    <a16:rowId xmlns:a16="http://schemas.microsoft.com/office/drawing/2014/main" val="10001"/>
                  </a:ext>
                </a:extLst>
              </a:tr>
              <a:tr h="362975">
                <a:tc>
                  <a:txBody>
                    <a:bodyPr/>
                    <a:lstStyle/>
                    <a:p>
                      <a:pPr marL="0" lvl="0" indent="0" algn="l" rtl="0">
                        <a:spcBef>
                          <a:spcPts val="0"/>
                        </a:spcBef>
                        <a:spcAft>
                          <a:spcPts val="0"/>
                        </a:spcAft>
                        <a:buNone/>
                      </a:pPr>
                      <a:r>
                        <a:rPr lang="en" sz="1800">
                          <a:latin typeface="Montserrat"/>
                          <a:ea typeface="Montserrat"/>
                          <a:cs typeface="Montserrat"/>
                          <a:sym typeface="Montserrat"/>
                        </a:rPr>
                        <a:t>Quizzes</a:t>
                      </a:r>
                      <a:endParaRPr sz="1800">
                        <a:latin typeface="Montserrat"/>
                        <a:ea typeface="Montserrat"/>
                        <a:cs typeface="Montserrat"/>
                        <a:sym typeface="Montserrat"/>
                      </a:endParaRPr>
                    </a:p>
                  </a:txBody>
                  <a:tcPr marL="76200" marR="76200" marT="76200" marB="76200">
                    <a:lnT w="9525" cap="flat" cmpd="sng" algn="ctr">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tc>
                  <a:txBody>
                    <a:bodyPr/>
                    <a:lstStyle/>
                    <a:p>
                      <a:pPr marL="0" lvl="0" indent="0" algn="l" rtl="0">
                        <a:spcBef>
                          <a:spcPts val="0"/>
                        </a:spcBef>
                        <a:spcAft>
                          <a:spcPts val="0"/>
                        </a:spcAft>
                        <a:buNone/>
                      </a:pPr>
                      <a:r>
                        <a:rPr lang="en" sz="1800" dirty="0">
                          <a:latin typeface="Montserrat"/>
                          <a:ea typeface="Montserrat"/>
                          <a:cs typeface="Montserrat"/>
                          <a:sym typeface="Montserrat"/>
                        </a:rPr>
                        <a:t>20%</a:t>
                      </a:r>
                      <a:endParaRPr sz="1800" dirty="0">
                        <a:latin typeface="Montserrat"/>
                        <a:ea typeface="Montserrat"/>
                        <a:cs typeface="Montserrat"/>
                        <a:sym typeface="Montserrat"/>
                      </a:endParaRPr>
                    </a:p>
                  </a:txBody>
                  <a:tcPr marL="76200" marR="76200" marT="76200" marB="76200">
                    <a:lnT w="9525" cap="flat" cmpd="sng" algn="ctr">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extLst>
                  <a:ext uri="{0D108BD9-81ED-4DB2-BD59-A6C34878D82A}">
                    <a16:rowId xmlns:a16="http://schemas.microsoft.com/office/drawing/2014/main" val="10003"/>
                  </a:ext>
                </a:extLst>
              </a:tr>
              <a:tr h="362975">
                <a:tc>
                  <a:txBody>
                    <a:bodyPr/>
                    <a:lstStyle/>
                    <a:p>
                      <a:pPr marL="0" lvl="0" indent="0" algn="l" rtl="0">
                        <a:spcBef>
                          <a:spcPts val="0"/>
                        </a:spcBef>
                        <a:spcAft>
                          <a:spcPts val="0"/>
                        </a:spcAft>
                        <a:buNone/>
                      </a:pPr>
                      <a:r>
                        <a:rPr lang="en" sz="1800">
                          <a:latin typeface="Montserrat"/>
                          <a:ea typeface="Montserrat"/>
                          <a:cs typeface="Montserrat"/>
                          <a:sym typeface="Montserrat"/>
                        </a:rPr>
                        <a:t>Final Exam</a:t>
                      </a:r>
                      <a:endParaRPr sz="180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tc>
                  <a:txBody>
                    <a:bodyPr/>
                    <a:lstStyle/>
                    <a:p>
                      <a:pPr marL="0" lvl="0" indent="0" algn="l" rtl="0">
                        <a:spcBef>
                          <a:spcPts val="0"/>
                        </a:spcBef>
                        <a:spcAft>
                          <a:spcPts val="0"/>
                        </a:spcAft>
                        <a:buNone/>
                      </a:pPr>
                      <a:r>
                        <a:rPr lang="en" sz="1800" dirty="0">
                          <a:latin typeface="Montserrat"/>
                          <a:ea typeface="Montserrat"/>
                          <a:cs typeface="Montserrat"/>
                          <a:sym typeface="Montserrat"/>
                        </a:rPr>
                        <a:t>10%</a:t>
                      </a:r>
                      <a:endParaRPr sz="1800" dirty="0">
                        <a:latin typeface="Montserrat"/>
                        <a:ea typeface="Montserrat"/>
                        <a:cs typeface="Montserrat"/>
                        <a:sym typeface="Montserrat"/>
                      </a:endParaRPr>
                    </a:p>
                  </a:txBody>
                  <a:tcPr marL="76200" marR="76200" marT="76200" marB="76200">
                    <a:lnT w="9525" cap="flat" cmpd="sng">
                      <a:solidFill>
                        <a:srgbClr val="999999"/>
                      </a:solidFill>
                      <a:prstDash val="dot"/>
                      <a:round/>
                      <a:headEnd type="none" w="sm" len="sm"/>
                      <a:tailEnd type="none" w="sm" len="sm"/>
                    </a:lnT>
                    <a:lnB w="9525" cap="flat" cmpd="sng">
                      <a:solidFill>
                        <a:srgbClr val="999999"/>
                      </a:solidFill>
                      <a:prstDash val="dot"/>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Technologies</a:t>
            </a:r>
            <a:endParaRPr/>
          </a:p>
        </p:txBody>
      </p:sp>
      <p:sp>
        <p:nvSpPr>
          <p:cNvPr id="164" name="Google Shape;16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D85C6"/>
              </a:buClr>
              <a:buSzPts val="1600"/>
              <a:buChar char="●"/>
            </a:pPr>
            <a:r>
              <a:rPr lang="en" sz="1800" dirty="0"/>
              <a:t>We will be coding during regularly scheduled lecture time.</a:t>
            </a:r>
            <a:endParaRPr sz="1800" dirty="0"/>
          </a:p>
          <a:p>
            <a:pPr marL="457200" lvl="0" indent="-330200" algn="l" rtl="0">
              <a:spcBef>
                <a:spcPts val="1000"/>
              </a:spcBef>
              <a:spcAft>
                <a:spcPts val="0"/>
              </a:spcAft>
              <a:buClr>
                <a:srgbClr val="3D85C6"/>
              </a:buClr>
              <a:buSzPts val="1600"/>
              <a:buChar char="●"/>
            </a:pPr>
            <a:r>
              <a:rPr lang="en" sz="1800" dirty="0"/>
              <a:t>We will be using </a:t>
            </a:r>
            <a:r>
              <a:rPr lang="en" sz="1800" u="sng" dirty="0">
                <a:solidFill>
                  <a:schemeClr val="hlink"/>
                </a:solidFill>
                <a:hlinkClick r:id="rId3"/>
              </a:rPr>
              <a:t>Visual Studio Code</a:t>
            </a:r>
            <a:r>
              <a:rPr lang="en" sz="1800" dirty="0"/>
              <a:t> as our code editor.</a:t>
            </a:r>
            <a:endParaRPr sz="1800" dirty="0"/>
          </a:p>
          <a:p>
            <a:pPr marL="457200" lvl="0" indent="-330200" algn="l" rtl="0">
              <a:spcBef>
                <a:spcPts val="1000"/>
              </a:spcBef>
              <a:spcAft>
                <a:spcPts val="1000"/>
              </a:spcAft>
              <a:buClr>
                <a:srgbClr val="3D85C6"/>
              </a:buClr>
              <a:buSzPts val="1600"/>
              <a:buChar char="●"/>
            </a:pPr>
            <a:r>
              <a:rPr lang="en" sz="1800" dirty="0"/>
              <a:t>We will be hosting our websites using GitHub pages (and will therefore be learning how to use git and </a:t>
            </a:r>
            <a:r>
              <a:rPr lang="en" sz="1800" u="sng" dirty="0">
                <a:solidFill>
                  <a:schemeClr val="hlink"/>
                </a:solidFill>
                <a:hlinkClick r:id="rId4"/>
              </a:rPr>
              <a:t>GitHub</a:t>
            </a:r>
            <a:r>
              <a:rPr lang="en" sz="1800" dirty="0"/>
              <a:t>)</a:t>
            </a:r>
          </a:p>
          <a:p>
            <a:pPr lvl="1" indent="-330200">
              <a:spcBef>
                <a:spcPts val="1000"/>
              </a:spcBef>
              <a:spcAft>
                <a:spcPts val="1000"/>
              </a:spcAft>
              <a:buClr>
                <a:srgbClr val="3D85C6"/>
              </a:buClr>
              <a:buSzPts val="1600"/>
              <a:buChar char="●"/>
            </a:pPr>
            <a:r>
              <a:rPr lang="en" sz="1400" dirty="0"/>
              <a:t>Note: Mr. Kitchen will be turning in files by zipping them.</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
                                        <p:tgtEl>
                                          <p:spTgt spid="1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Attendance &amp; Participation</a:t>
            </a:r>
            <a:endParaRPr/>
          </a:p>
        </p:txBody>
      </p:sp>
      <p:sp>
        <p:nvSpPr>
          <p:cNvPr id="170" name="Google Shape;17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1"/>
              </a:buClr>
              <a:buSzPts val="1800"/>
              <a:buChar char="●"/>
            </a:pPr>
            <a:r>
              <a:rPr lang="en" sz="1800" dirty="0"/>
              <a:t>We will meet together every Monday, Wednesday, and Friday in person. </a:t>
            </a:r>
          </a:p>
          <a:p>
            <a:pPr lvl="1" indent="-342900">
              <a:buClr>
                <a:schemeClr val="accent1"/>
              </a:buClr>
              <a:buSzPts val="1800"/>
              <a:buChar char="●"/>
            </a:pPr>
            <a:r>
              <a:rPr lang="en" sz="1400" dirty="0"/>
              <a:t>For Mr. Kitchen, I will come out during the first few Thursdays, and then less frequently (ideally every other Thursday, but it depends). </a:t>
            </a:r>
            <a:endParaRPr sz="1400" dirty="0"/>
          </a:p>
          <a:p>
            <a:pPr marL="457200" lvl="0" indent="-342900" algn="l" rtl="0">
              <a:spcBef>
                <a:spcPts val="1000"/>
              </a:spcBef>
              <a:spcAft>
                <a:spcPts val="0"/>
              </a:spcAft>
              <a:buClr>
                <a:schemeClr val="accent1"/>
              </a:buClr>
              <a:buSzPts val="1800"/>
              <a:buChar char="●"/>
            </a:pPr>
            <a:r>
              <a:rPr lang="en" sz="1800" dirty="0"/>
              <a:t>We will use class time to collectively understand and discuss the readings and concepts we are learning about, and to practice various programming and design techniques.</a:t>
            </a:r>
            <a:endParaRPr sz="1800" dirty="0"/>
          </a:p>
          <a:p>
            <a:pPr marL="457200" lvl="0" indent="-342900" algn="l" rtl="0">
              <a:spcBef>
                <a:spcPts val="1000"/>
              </a:spcBef>
              <a:spcAft>
                <a:spcPts val="1000"/>
              </a:spcAft>
              <a:buClr>
                <a:schemeClr val="accent1"/>
              </a:buClr>
              <a:buSzPts val="1800"/>
              <a:buChar char="●"/>
            </a:pPr>
            <a:r>
              <a:rPr lang="en" sz="1800" dirty="0"/>
              <a:t>Your timely and engaged attendance at every class is thus very important – both for you and for your classmates.</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
                                        <p:tgtEl>
                                          <p:spTgt spid="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Attendance &amp; Participation: Grading</a:t>
            </a:r>
            <a:endParaRPr dirty="0"/>
          </a:p>
        </p:txBody>
      </p:sp>
      <p:sp>
        <p:nvSpPr>
          <p:cNvPr id="176" name="Google Shape;176;p32"/>
          <p:cNvSpPr txBox="1">
            <a:spLocks noGrp="1"/>
          </p:cNvSpPr>
          <p:nvPr>
            <p:ph type="body" idx="1"/>
          </p:nvPr>
        </p:nvSpPr>
        <p:spPr>
          <a:xfrm>
            <a:off x="311700" y="1152475"/>
            <a:ext cx="8305500" cy="29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You are allowed three unexcused absences during the semester, no questions asked. You should reserve these absences for the occasional emergency or illness. After three absences, your participation grade will be impacted.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50" name="Google Shape;50;p11"/>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3D85C6"/>
              </a:buClr>
              <a:buSzPts val="1800"/>
              <a:buFont typeface="Montserrat SemiBold"/>
              <a:buAutoNum type="arabicPeriod"/>
            </a:pPr>
            <a:r>
              <a:rPr lang="en">
                <a:solidFill>
                  <a:srgbClr val="3D85C6"/>
                </a:solidFill>
                <a:latin typeface="Montserrat SemiBold"/>
                <a:ea typeface="Montserrat SemiBold"/>
                <a:cs typeface="Montserrat SemiBold"/>
                <a:sym typeface="Montserrat SemiBold"/>
              </a:rPr>
              <a:t>Introductions</a:t>
            </a:r>
            <a:endParaRPr>
              <a:solidFill>
                <a:srgbClr val="3D85C6"/>
              </a:solidFill>
              <a:latin typeface="Montserrat SemiBold"/>
              <a:ea typeface="Montserrat SemiBold"/>
              <a:cs typeface="Montserrat SemiBold"/>
              <a:sym typeface="Montserrat SemiBold"/>
            </a:endParaRPr>
          </a:p>
          <a:p>
            <a:pPr marL="457200" lvl="0" indent="-342900" algn="l" rtl="0">
              <a:spcBef>
                <a:spcPts val="0"/>
              </a:spcBef>
              <a:spcAft>
                <a:spcPts val="0"/>
              </a:spcAft>
              <a:buSzPts val="1800"/>
              <a:buAutoNum type="arabicPeriod"/>
            </a:pPr>
            <a:r>
              <a:rPr lang="en"/>
              <a:t>Overview of the course</a:t>
            </a:r>
            <a:endParaRPr/>
          </a:p>
          <a:p>
            <a:pPr marL="457200" lvl="0" indent="-342900" algn="l" rtl="0">
              <a:spcBef>
                <a:spcPts val="0"/>
              </a:spcBef>
              <a:spcAft>
                <a:spcPts val="0"/>
              </a:spcAft>
              <a:buSzPts val="1800"/>
              <a:buAutoNum type="arabicPeriod"/>
            </a:pPr>
            <a:r>
              <a:rPr lang="en"/>
              <a:t>Logistics</a:t>
            </a:r>
            <a:endParaRPr/>
          </a:p>
          <a:p>
            <a:pPr marL="457200" lvl="0" indent="-342900" algn="l" rtl="0">
              <a:spcBef>
                <a:spcPts val="0"/>
              </a:spcBef>
              <a:spcAft>
                <a:spcPts val="0"/>
              </a:spcAft>
              <a:buSzPts val="1800"/>
              <a:buAutoNum type="arabicPeriod"/>
            </a:pPr>
            <a:r>
              <a:rPr lang="en"/>
              <a:t>Questionnaire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Tutorials</a:t>
            </a:r>
            <a:endParaRPr/>
          </a:p>
        </p:txBody>
      </p:sp>
      <p:sp>
        <p:nvSpPr>
          <p:cNvPr id="182" name="Google Shape;182;p33"/>
          <p:cNvSpPr txBox="1">
            <a:spLocks noGrp="1"/>
          </p:cNvSpPr>
          <p:nvPr>
            <p:ph type="body" idx="1"/>
          </p:nvPr>
        </p:nvSpPr>
        <p:spPr>
          <a:xfrm>
            <a:off x="311700" y="1152475"/>
            <a:ext cx="8520600" cy="1303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Tutorials make up 25% of your grade, and are due on Friday at 11:59PM</a:t>
            </a:r>
            <a:endParaRPr dirty="0"/>
          </a:p>
          <a:p>
            <a:pPr marL="457200" lvl="0" indent="-342900" algn="l" rtl="0">
              <a:spcBef>
                <a:spcPts val="1000"/>
              </a:spcBef>
              <a:spcAft>
                <a:spcPts val="1000"/>
              </a:spcAft>
              <a:buSzPts val="1800"/>
              <a:buChar char="●"/>
            </a:pPr>
            <a:r>
              <a:rPr lang="en" dirty="0"/>
              <a:t>Each tutorial will be graded as follows: </a:t>
            </a:r>
            <a:endParaRPr dirty="0"/>
          </a:p>
        </p:txBody>
      </p:sp>
      <p:graphicFrame>
        <p:nvGraphicFramePr>
          <p:cNvPr id="183" name="Google Shape;183;p33"/>
          <p:cNvGraphicFramePr/>
          <p:nvPr/>
        </p:nvGraphicFramePr>
        <p:xfrm>
          <a:off x="726425" y="2766125"/>
          <a:ext cx="8021800" cy="1480185"/>
        </p:xfrm>
        <a:graphic>
          <a:graphicData uri="http://schemas.openxmlformats.org/drawingml/2006/table">
            <a:tbl>
              <a:tblPr>
                <a:noFill/>
                <a:tableStyleId>{447A1B25-B56B-4332-A1E7-44C3CD135CDE}</a:tableStyleId>
              </a:tblPr>
              <a:tblGrid>
                <a:gridCol w="748975">
                  <a:extLst>
                    <a:ext uri="{9D8B030D-6E8A-4147-A177-3AD203B41FA5}">
                      <a16:colId xmlns:a16="http://schemas.microsoft.com/office/drawing/2014/main" val="20000"/>
                    </a:ext>
                  </a:extLst>
                </a:gridCol>
                <a:gridCol w="1709550">
                  <a:extLst>
                    <a:ext uri="{9D8B030D-6E8A-4147-A177-3AD203B41FA5}">
                      <a16:colId xmlns:a16="http://schemas.microsoft.com/office/drawing/2014/main" val="20001"/>
                    </a:ext>
                  </a:extLst>
                </a:gridCol>
                <a:gridCol w="5563275">
                  <a:extLst>
                    <a:ext uri="{9D8B030D-6E8A-4147-A177-3AD203B41FA5}">
                      <a16:colId xmlns:a16="http://schemas.microsoft.com/office/drawing/2014/main" val="20002"/>
                    </a:ext>
                  </a:extLst>
                </a:gridCol>
              </a:tblGrid>
              <a:tr h="333200">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0pts</a:t>
                      </a:r>
                      <a:endParaRPr>
                        <a:solidFill>
                          <a:schemeClr val="dk2"/>
                        </a:solidFill>
                        <a:latin typeface="Montserrat"/>
                        <a:ea typeface="Montserrat"/>
                        <a:cs typeface="Montserrat"/>
                        <a:sym typeface="Montserrat"/>
                      </a:endParaRPr>
                    </a:p>
                  </a:txBody>
                  <a:tcPr marL="76200" marR="76200" marT="76200" marB="76200">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Not attempted</a:t>
                      </a:r>
                      <a:endParaRPr>
                        <a:solidFill>
                          <a:schemeClr val="dk2"/>
                        </a:solidFill>
                        <a:latin typeface="Montserrat"/>
                        <a:ea typeface="Montserrat"/>
                        <a:cs typeface="Montserrat"/>
                        <a:sym typeface="Montserrat"/>
                      </a:endParaRPr>
                    </a:p>
                  </a:txBody>
                  <a:tcPr marL="76200" marR="76200" marT="76200" marB="76200">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Assignment not submitted.</a:t>
                      </a:r>
                      <a:endParaRPr>
                        <a:solidFill>
                          <a:schemeClr val="dk2"/>
                        </a:solidFill>
                        <a:latin typeface="Montserrat"/>
                        <a:ea typeface="Montserrat"/>
                        <a:cs typeface="Montserrat"/>
                        <a:sym typeface="Montserrat"/>
                      </a:endParaRPr>
                    </a:p>
                  </a:txBody>
                  <a:tcPr marL="76200" marR="76200" marT="76200" marB="76200">
                    <a:lnB w="9525" cap="flat" cmpd="sng">
                      <a:solidFill>
                        <a:srgbClr val="CCCCCC"/>
                      </a:solidFill>
                      <a:prstDash val="dot"/>
                      <a:round/>
                      <a:headEnd type="none" w="sm" len="sm"/>
                      <a:tailEnd type="none" w="sm" len="sm"/>
                    </a:lnB>
                  </a:tcPr>
                </a:tc>
                <a:extLst>
                  <a:ext uri="{0D108BD9-81ED-4DB2-BD59-A6C34878D82A}">
                    <a16:rowId xmlns:a16="http://schemas.microsoft.com/office/drawing/2014/main" val="10000"/>
                  </a:ext>
                </a:extLst>
              </a:tr>
              <a:tr h="371475">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1pt</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Check Minus</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Less than half of the assignment was completed correctly.</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extLst>
                  <a:ext uri="{0D108BD9-81ED-4DB2-BD59-A6C34878D82A}">
                    <a16:rowId xmlns:a16="http://schemas.microsoft.com/office/drawing/2014/main" val="10001"/>
                  </a:ext>
                </a:extLst>
              </a:tr>
              <a:tr h="371475">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2pts</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Check</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Most of the assignment was completed correctly</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extLst>
                  <a:ext uri="{0D108BD9-81ED-4DB2-BD59-A6C34878D82A}">
                    <a16:rowId xmlns:a16="http://schemas.microsoft.com/office/drawing/2014/main" val="10002"/>
                  </a:ext>
                </a:extLst>
              </a:tr>
              <a:tr h="371475">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3pts</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Check Plus</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Montserrat"/>
                          <a:ea typeface="Montserrat"/>
                          <a:cs typeface="Montserrat"/>
                          <a:sym typeface="Montserrat"/>
                        </a:rPr>
                        <a:t>Assignment completed. Works as expected.</a:t>
                      </a:r>
                      <a:endParaRPr>
                        <a:solidFill>
                          <a:schemeClr val="dk2"/>
                        </a:solidFill>
                        <a:latin typeface="Montserrat"/>
                        <a:ea typeface="Montserrat"/>
                        <a:cs typeface="Montserrat"/>
                        <a:sym typeface="Montserrat"/>
                      </a:endParaRPr>
                    </a:p>
                  </a:txBody>
                  <a:tcPr marL="76200" marR="76200" marT="76200" marB="76200">
                    <a:lnT w="9525" cap="flat" cmpd="sng">
                      <a:solidFill>
                        <a:srgbClr val="CCCCCC"/>
                      </a:solidFill>
                      <a:prstDash val="dot"/>
                      <a:round/>
                      <a:headEnd type="none" w="sm" len="sm"/>
                      <a:tailEnd type="none" w="sm" len="sm"/>
                    </a:lnT>
                    <a:lnB w="9525" cap="flat" cmpd="sng">
                      <a:solidFill>
                        <a:srgbClr val="CCCCCC"/>
                      </a:solidFill>
                      <a:prstDash val="dot"/>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Homework &amp; Projects</a:t>
            </a:r>
            <a:endParaRPr/>
          </a:p>
        </p:txBody>
      </p:sp>
      <p:sp>
        <p:nvSpPr>
          <p:cNvPr id="189" name="Google Shape;189;p34"/>
          <p:cNvSpPr txBox="1">
            <a:spLocks noGrp="1"/>
          </p:cNvSpPr>
          <p:nvPr>
            <p:ph type="body" idx="1"/>
          </p:nvPr>
        </p:nvSpPr>
        <p:spPr>
          <a:xfrm>
            <a:off x="311700" y="1152475"/>
            <a:ext cx="8520600" cy="3419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Homework assignments are 50% of your grade.</a:t>
            </a:r>
            <a:endParaRPr/>
          </a:p>
          <a:p>
            <a:pPr marL="457200" lvl="0" indent="-342900" algn="l" rtl="0">
              <a:spcBef>
                <a:spcPts val="1000"/>
              </a:spcBef>
              <a:spcAft>
                <a:spcPts val="0"/>
              </a:spcAft>
              <a:buSzPts val="1800"/>
              <a:buChar char="●"/>
            </a:pPr>
            <a:r>
              <a:rPr lang="en"/>
              <a:t>There are ~10 homework / project assignments. </a:t>
            </a:r>
            <a:endParaRPr/>
          </a:p>
          <a:p>
            <a:pPr marL="457200" lvl="0" indent="-342900" algn="l" rtl="0">
              <a:spcBef>
                <a:spcPts val="1000"/>
              </a:spcBef>
              <a:spcAft>
                <a:spcPts val="0"/>
              </a:spcAft>
              <a:buSzPts val="1800"/>
              <a:buChar char="●"/>
            </a:pPr>
            <a:r>
              <a:rPr lang="en"/>
              <a:t>Some assignments are weighted more than others.</a:t>
            </a:r>
            <a:endParaRPr/>
          </a:p>
          <a:p>
            <a:pPr marL="457200" lvl="0" indent="-342900" algn="l" rtl="0">
              <a:spcBef>
                <a:spcPts val="1000"/>
              </a:spcBef>
              <a:spcAft>
                <a:spcPts val="1000"/>
              </a:spcAft>
              <a:buSzPts val="1800"/>
              <a:buChar char="●"/>
            </a:pPr>
            <a:r>
              <a:rPr lang="en"/>
              <a:t>Each assignment builds on the previous one. If you get behind on your homework, it will be difficult for you to catch up.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Effect transition="in" filter="fade">
                                      <p:cBhvr>
                                        <p:cTn id="7" dur="1"/>
                                        <p:tgtEl>
                                          <p:spTgt spid="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Effect transition="in" filter="fade">
                                      <p:cBhvr>
                                        <p:cTn id="12" dur="1"/>
                                        <p:tgtEl>
                                          <p:spTgt spid="1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Effect transition="in" filter="fade">
                                      <p:cBhvr>
                                        <p:cTn id="17" dur="1"/>
                                        <p:tgtEl>
                                          <p:spTgt spid="1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9">
                                            <p:txEl>
                                              <p:pRg st="3" end="3"/>
                                            </p:txEl>
                                          </p:spTgt>
                                        </p:tgtEl>
                                        <p:attrNameLst>
                                          <p:attrName>style.visibility</p:attrName>
                                        </p:attrNameLst>
                                      </p:cBhvr>
                                      <p:to>
                                        <p:strVal val="visible"/>
                                      </p:to>
                                    </p:set>
                                    <p:animEffect transition="in" filter="fade">
                                      <p:cBhvr>
                                        <p:cTn id="22" dur="1"/>
                                        <p:tgtEl>
                                          <p:spTgt spid="1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Late policy</a:t>
            </a:r>
            <a:endParaRPr/>
          </a:p>
        </p:txBody>
      </p:sp>
      <p:sp>
        <p:nvSpPr>
          <p:cNvPr id="195" name="Google Shape;195;p35"/>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 late tutorials will be accepted (b/c I post the solutions right away).</a:t>
            </a:r>
            <a:endParaRPr/>
          </a:p>
          <a:p>
            <a:pPr marL="457200" lvl="0" indent="-342900" algn="l" rtl="0">
              <a:spcBef>
                <a:spcPts val="1000"/>
              </a:spcBef>
              <a:spcAft>
                <a:spcPts val="0"/>
              </a:spcAft>
              <a:buSzPts val="1800"/>
              <a:buChar char="-"/>
            </a:pPr>
            <a:r>
              <a:rPr lang="en"/>
              <a:t>Late homework and projects will be accepted within 30 days of the due date/time, with a 20% late penalty. </a:t>
            </a:r>
            <a:endParaRPr/>
          </a:p>
          <a:p>
            <a:pPr marL="457200" lvl="0" indent="-342900" algn="l" rtl="0">
              <a:spcBef>
                <a:spcPts val="1000"/>
              </a:spcBef>
              <a:spcAft>
                <a:spcPts val="1000"/>
              </a:spcAft>
              <a:buSzPts val="1800"/>
              <a:buChar char="-"/>
            </a:pPr>
            <a:r>
              <a:rPr lang="en"/>
              <a:t>No homework / project work will be accepted if it is submitted after 30 days have passed.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fade">
                                      <p:cBhvr>
                                        <p:cTn id="7" dur="1"/>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xEl>
                                              <p:pRg st="1" end="1"/>
                                            </p:txEl>
                                          </p:spTgt>
                                        </p:tgtEl>
                                        <p:attrNameLst>
                                          <p:attrName>style.visibility</p:attrName>
                                        </p:attrNameLst>
                                      </p:cBhvr>
                                      <p:to>
                                        <p:strVal val="visible"/>
                                      </p:to>
                                    </p:set>
                                    <p:animEffect transition="in" filter="fade">
                                      <p:cBhvr>
                                        <p:cTn id="12" dur="1"/>
                                        <p:tgtEl>
                                          <p:spTgt spid="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xEl>
                                              <p:pRg st="2" end="2"/>
                                            </p:txEl>
                                          </p:spTgt>
                                        </p:tgtEl>
                                        <p:attrNameLst>
                                          <p:attrName>style.visibility</p:attrName>
                                        </p:attrNameLst>
                                      </p:cBhvr>
                                      <p:to>
                                        <p:strVal val="visible"/>
                                      </p:to>
                                    </p:set>
                                    <p:animEffect transition="in" filter="fade">
                                      <p:cBhvr>
                                        <p:cTn id="17" dur="1"/>
                                        <p:tgtEl>
                                          <p:spTgt spid="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Climate</a:t>
            </a:r>
            <a:endParaRPr/>
          </a:p>
        </p:txBody>
      </p:sp>
      <p:sp>
        <p:nvSpPr>
          <p:cNvPr id="201" name="Google Shape;201;p36"/>
          <p:cNvSpPr txBox="1">
            <a:spLocks noGrp="1"/>
          </p:cNvSpPr>
          <p:nvPr>
            <p:ph type="body" idx="1"/>
          </p:nvPr>
        </p:nvSpPr>
        <p:spPr>
          <a:xfrm>
            <a:off x="311700" y="1152475"/>
            <a:ext cx="8520600" cy="3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This is a course that is designed for </a:t>
            </a:r>
            <a:r>
              <a:rPr lang="en" sz="1800" b="1"/>
              <a:t>beginners</a:t>
            </a:r>
            <a:r>
              <a:rPr lang="en" sz="1800"/>
              <a:t>. Please respect each other’s learning process. </a:t>
            </a:r>
            <a:endParaRPr sz="1800"/>
          </a:p>
          <a:p>
            <a:pPr marL="457200" lvl="0" indent="-342900" algn="l" rtl="0">
              <a:spcBef>
                <a:spcPts val="1200"/>
              </a:spcBef>
              <a:spcAft>
                <a:spcPts val="0"/>
              </a:spcAft>
              <a:buClr>
                <a:schemeClr val="accent1"/>
              </a:buClr>
              <a:buSzPts val="1800"/>
              <a:buChar char="●"/>
            </a:pPr>
            <a:r>
              <a:rPr lang="en" sz="1800"/>
              <a:t>If you are a more experienced coder / web designer, come to my office hours and we can figure out some more challenging assignments. It’s not helpful to other people in the class to publicly announce “that assignment was so easy.” Learning is hard, and we want to honor the struggle!</a:t>
            </a:r>
            <a:endParaRPr sz="1800"/>
          </a:p>
          <a:p>
            <a:pPr marL="457200" lvl="0" indent="-342900" algn="l" rtl="0">
              <a:spcBef>
                <a:spcPts val="1000"/>
              </a:spcBef>
              <a:spcAft>
                <a:spcPts val="0"/>
              </a:spcAft>
              <a:buClr>
                <a:schemeClr val="accent1"/>
              </a:buClr>
              <a:buSzPts val="1800"/>
              <a:buChar char="●"/>
            </a:pPr>
            <a:r>
              <a:rPr lang="en" sz="1800"/>
              <a:t>If you consider yourself a rank beginner, you’re in the right place! Keep the growth mindset in mind, and know that studying and practicing your skills really does work, and if you put in the time, you are guaranteed to learn a ton!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Academic Honesty</a:t>
            </a:r>
            <a:endParaRPr/>
          </a:p>
        </p:txBody>
      </p:sp>
      <p:sp>
        <p:nvSpPr>
          <p:cNvPr id="207" name="Google Shape;20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a:t>
            </a:r>
            <a:r>
              <a:rPr lang="en" b="1"/>
              <a:t> CAN </a:t>
            </a:r>
            <a:r>
              <a:rPr lang="en"/>
              <a:t>do:</a:t>
            </a:r>
            <a:endParaRPr/>
          </a:p>
          <a:p>
            <a:pPr marL="457200" lvl="0" indent="-304800" algn="l" rtl="0">
              <a:spcBef>
                <a:spcPts val="1000"/>
              </a:spcBef>
              <a:spcAft>
                <a:spcPts val="0"/>
              </a:spcAft>
              <a:buSzPts val="1200"/>
              <a:buChar char="●"/>
            </a:pPr>
            <a:r>
              <a:rPr lang="en" sz="1400"/>
              <a:t>Look at others’ code and help each other – so long as you don’t copy and share code </a:t>
            </a:r>
            <a:endParaRPr sz="1400"/>
          </a:p>
          <a:p>
            <a:pPr marL="457200" lvl="0" indent="-304800" algn="l" rtl="0">
              <a:spcBef>
                <a:spcPts val="1000"/>
              </a:spcBef>
              <a:spcAft>
                <a:spcPts val="0"/>
              </a:spcAft>
              <a:buSzPts val="1200"/>
              <a:buChar char="●"/>
            </a:pPr>
            <a:r>
              <a:rPr lang="en" sz="1400"/>
              <a:t>Google to get ideas for approaches and techniques that you might use to solve a problem, so long as you </a:t>
            </a:r>
            <a:r>
              <a:rPr lang="en" sz="1400" b="1">
                <a:solidFill>
                  <a:schemeClr val="accent1"/>
                </a:solidFill>
              </a:rPr>
              <a:t>CITE YOUR SOURCES</a:t>
            </a:r>
            <a:endParaRPr sz="1400" b="1">
              <a:solidFill>
                <a:schemeClr val="accent1"/>
              </a:solidFill>
            </a:endParaRPr>
          </a:p>
          <a:p>
            <a:pPr marL="0" lvl="0" indent="0" algn="l" rtl="0">
              <a:spcBef>
                <a:spcPts val="1000"/>
              </a:spcBef>
              <a:spcAft>
                <a:spcPts val="0"/>
              </a:spcAft>
              <a:buNone/>
            </a:pPr>
            <a:r>
              <a:rPr lang="en"/>
              <a:t>What you </a:t>
            </a:r>
            <a:r>
              <a:rPr lang="en" b="1"/>
              <a:t>cannot</a:t>
            </a:r>
            <a:r>
              <a:rPr lang="en"/>
              <a:t> do:</a:t>
            </a:r>
            <a:endParaRPr/>
          </a:p>
          <a:p>
            <a:pPr marL="457200" lvl="0" indent="-304800" algn="l" rtl="0">
              <a:spcBef>
                <a:spcPts val="1000"/>
              </a:spcBef>
              <a:spcAft>
                <a:spcPts val="0"/>
              </a:spcAft>
              <a:buClr>
                <a:srgbClr val="3D85C6"/>
              </a:buClr>
              <a:buSzPts val="1200"/>
              <a:buChar char="●"/>
            </a:pPr>
            <a:r>
              <a:rPr lang="en" sz="1400"/>
              <a:t>Exchange code fragments on any assignments</a:t>
            </a:r>
            <a:endParaRPr sz="1400"/>
          </a:p>
          <a:p>
            <a:pPr marL="457200" lvl="0" indent="-304800" algn="l" rtl="0">
              <a:spcBef>
                <a:spcPts val="1000"/>
              </a:spcBef>
              <a:spcAft>
                <a:spcPts val="0"/>
              </a:spcAft>
              <a:buClr>
                <a:srgbClr val="3D85C6"/>
              </a:buClr>
              <a:buSzPts val="1200"/>
              <a:buChar char="●"/>
            </a:pPr>
            <a:r>
              <a:rPr lang="en" sz="1400"/>
              <a:t>Copy solutions from any source</a:t>
            </a:r>
            <a:endParaRPr sz="1400"/>
          </a:p>
          <a:p>
            <a:pPr marL="457200" lvl="0" indent="-304800" algn="l" rtl="0">
              <a:spcBef>
                <a:spcPts val="1000"/>
              </a:spcBef>
              <a:spcAft>
                <a:spcPts val="0"/>
              </a:spcAft>
              <a:buClr>
                <a:srgbClr val="3D85C6"/>
              </a:buClr>
              <a:buSzPts val="1200"/>
              <a:buChar char="●"/>
            </a:pPr>
            <a:r>
              <a:rPr lang="en" sz="1400"/>
              <a:t>Upload / sell your assignments to code sharing websites</a:t>
            </a:r>
            <a:endParaRPr sz="1400"/>
          </a:p>
          <a:p>
            <a:pPr marL="457200" lvl="0" indent="-304800" algn="l" rtl="0">
              <a:spcBef>
                <a:spcPts val="1000"/>
              </a:spcBef>
              <a:spcAft>
                <a:spcPts val="0"/>
              </a:spcAft>
              <a:buClr>
                <a:srgbClr val="3D85C6"/>
              </a:buClr>
              <a:buSzPts val="1200"/>
              <a:buChar char="●"/>
            </a:pPr>
            <a:r>
              <a:rPr lang="en" sz="1400"/>
              <a:t>“Outsource” your work to friends, family, or contractors</a:t>
            </a:r>
            <a:endParaRPr sz="1400"/>
          </a:p>
          <a:p>
            <a:pPr marL="457200" lvl="0" indent="-304800" algn="l" rtl="0">
              <a:spcBef>
                <a:spcPts val="1000"/>
              </a:spcBef>
              <a:spcAft>
                <a:spcPts val="1000"/>
              </a:spcAft>
              <a:buClr>
                <a:srgbClr val="3D85C6"/>
              </a:buClr>
              <a:buSzPts val="1200"/>
              <a:buChar char="●"/>
            </a:pPr>
            <a:r>
              <a:rPr lang="en" sz="1400"/>
              <a:t>You can look at others’ code, but don’t scribe it (whiteboard, paper, code)</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Accommodations</a:t>
            </a:r>
            <a:endParaRPr/>
          </a:p>
        </p:txBody>
      </p:sp>
      <p:sp>
        <p:nvSpPr>
          <p:cNvPr id="213" name="Google Shape;21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Any student requesting accommodations related to a disability or other condition should let me know, and/or make an appointment to meet with the Office of Academic Accessibility as soon as possible (preferably within the first two weeks of class). To make an appointment, call 828.232.5050; email academicaccess@unca.edu; visit </a:t>
            </a:r>
            <a:r>
              <a:rPr lang="en" sz="1800" u="sng">
                <a:solidFill>
                  <a:schemeClr val="hlink"/>
                </a:solidFill>
                <a:hlinkClick r:id="rId3"/>
              </a:rPr>
              <a:t>https://oaa.unca.edu/</a:t>
            </a:r>
            <a:r>
              <a:rPr lang="en" sz="1800"/>
              <a:t> </a:t>
            </a:r>
            <a:endParaRPr sz="1800"/>
          </a:p>
          <a:p>
            <a:pPr marL="0" lvl="0" indent="0" algn="l" rtl="0">
              <a:spcBef>
                <a:spcPts val="1200"/>
              </a:spcBef>
              <a:spcAft>
                <a:spcPts val="0"/>
              </a:spcAft>
              <a:buNone/>
            </a:pPr>
            <a:endParaRPr sz="1800"/>
          </a:p>
          <a:p>
            <a:pPr marL="0" lvl="0" indent="0" algn="l" rtl="0">
              <a:spcBef>
                <a:spcPts val="1200"/>
              </a:spcBef>
              <a:spcAft>
                <a:spcPts val="0"/>
              </a:spcAft>
              <a:buClr>
                <a:schemeClr val="dk1"/>
              </a:buClr>
              <a:buSzPts val="1100"/>
              <a:buFont typeface="Arial"/>
              <a:buNone/>
            </a:pPr>
            <a:r>
              <a:rPr lang="en" sz="1800"/>
              <a:t>All information will remain confidential.</a:t>
            </a:r>
            <a:endParaRPr sz="1800"/>
          </a:p>
          <a:p>
            <a:pPr marL="0" lvl="0" indent="0" algn="l" rtl="0">
              <a:spcBef>
                <a:spcPts val="1200"/>
              </a:spcBef>
              <a:spcAft>
                <a:spcPts val="1200"/>
              </a:spcAft>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Mental Health</a:t>
            </a:r>
            <a:endParaRPr/>
          </a:p>
        </p:txBody>
      </p:sp>
      <p:sp>
        <p:nvSpPr>
          <p:cNvPr id="219" name="Google Shape;21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800"/>
              <a:t>This has been a difficult 2+ years for us all, and the pandemic continues to present a litany of challenges that can make it difficult to engage in academic work.</a:t>
            </a:r>
            <a:endParaRPr sz="1800"/>
          </a:p>
          <a:p>
            <a:pPr marL="0" lvl="0" indent="0" algn="l" rtl="0">
              <a:spcBef>
                <a:spcPts val="1200"/>
              </a:spcBef>
              <a:spcAft>
                <a:spcPts val="0"/>
              </a:spcAft>
              <a:buNone/>
            </a:pPr>
            <a:r>
              <a:rPr lang="en" sz="1800"/>
              <a:t>If you are struggling with mental health issues, please reach out to me, your advisor, to the Dean of Students, or to the Health and Counseling Center (</a:t>
            </a:r>
            <a:r>
              <a:rPr lang="en" sz="1800" u="sng">
                <a:solidFill>
                  <a:srgbClr val="3D85C6"/>
                </a:solidFill>
                <a:hlinkClick r:id="rId3">
                  <a:extLst>
                    <a:ext uri="{A12FA001-AC4F-418D-AE19-62706E023703}">
                      <ahyp:hlinkClr xmlns:ahyp="http://schemas.microsoft.com/office/drawing/2018/hyperlinkcolor" val="tx"/>
                    </a:ext>
                  </a:extLst>
                </a:hlinkClick>
              </a:rPr>
              <a:t>https://www.unca.edu/life/health-counseling/</a:t>
            </a:r>
            <a:r>
              <a:rPr lang="en" sz="1800"/>
              <a:t>). Being proactive early on makes it easier to come up with a plan and help you to be successful.</a:t>
            </a:r>
            <a:endParaRPr sz="1800"/>
          </a:p>
          <a:p>
            <a:pPr marL="0" lvl="0" indent="0" algn="l" rtl="0">
              <a:spcBef>
                <a:spcPts val="1200"/>
              </a:spcBef>
              <a:spcAft>
                <a:spcPts val="1200"/>
              </a:spcAft>
              <a:buNone/>
            </a:pPr>
            <a:r>
              <a:rPr lang="en" sz="1800"/>
              <a:t>I can help you connect to resources on campus.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225" name="Google Shape;225;p40"/>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Introductions</a:t>
            </a:r>
            <a:endParaRPr/>
          </a:p>
          <a:p>
            <a:pPr marL="457200" lvl="0" indent="-342900" algn="l" rtl="0">
              <a:spcBef>
                <a:spcPts val="0"/>
              </a:spcBef>
              <a:spcAft>
                <a:spcPts val="0"/>
              </a:spcAft>
              <a:buSzPts val="1800"/>
              <a:buAutoNum type="arabicPeriod"/>
            </a:pPr>
            <a:r>
              <a:rPr lang="en"/>
              <a:t>Overview of the course</a:t>
            </a:r>
            <a:endParaRPr/>
          </a:p>
          <a:p>
            <a:pPr marL="457200" lvl="0" indent="-342900" algn="l" rtl="0">
              <a:spcBef>
                <a:spcPts val="0"/>
              </a:spcBef>
              <a:spcAft>
                <a:spcPts val="0"/>
              </a:spcAft>
              <a:buSzPts val="1800"/>
              <a:buAutoNum type="arabicPeriod"/>
            </a:pPr>
            <a:r>
              <a:rPr lang="en"/>
              <a:t>Logistics</a:t>
            </a:r>
            <a:endParaRPr/>
          </a:p>
          <a:p>
            <a:pPr marL="457200" lvl="0" indent="-342900" algn="l" rtl="0">
              <a:spcBef>
                <a:spcPts val="0"/>
              </a:spcBef>
              <a:spcAft>
                <a:spcPts val="0"/>
              </a:spcAft>
              <a:buClr>
                <a:srgbClr val="3D85C6"/>
              </a:buClr>
              <a:buSzPts val="1800"/>
              <a:buAutoNum type="arabicPeriod"/>
            </a:pPr>
            <a:r>
              <a:rPr lang="en" b="1">
                <a:solidFill>
                  <a:srgbClr val="3D85C6"/>
                </a:solidFill>
              </a:rPr>
              <a:t>Questionnaire</a:t>
            </a:r>
            <a:endParaRPr b="1">
              <a:solidFill>
                <a:srgbClr val="3D85C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Next Up: Intro to the Internet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Me</a:t>
            </a:r>
            <a:endParaRPr/>
          </a:p>
        </p:txBody>
      </p:sp>
      <p:sp>
        <p:nvSpPr>
          <p:cNvPr id="56" name="Google Shape;56;p12"/>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AutoNum type="arabicPeriod"/>
            </a:pPr>
            <a:r>
              <a:rPr lang="en" dirty="0"/>
              <a:t>I’m Prof. Sarah Van Wart (she / her)</a:t>
            </a:r>
            <a:endParaRPr dirty="0"/>
          </a:p>
          <a:p>
            <a:pPr marL="457200" lvl="0" indent="-342900" algn="l" rtl="0">
              <a:spcBef>
                <a:spcPts val="1000"/>
              </a:spcBef>
              <a:spcAft>
                <a:spcPts val="0"/>
              </a:spcAft>
              <a:buSzPts val="1800"/>
              <a:buAutoNum type="arabicPeriod"/>
            </a:pPr>
            <a:r>
              <a:rPr lang="en" dirty="0"/>
              <a:t>I majored in Economics (not a CS Major). </a:t>
            </a:r>
            <a:endParaRPr dirty="0"/>
          </a:p>
          <a:p>
            <a:pPr marL="457200" lvl="0" indent="-342900" algn="l" rtl="0">
              <a:spcBef>
                <a:spcPts val="1000"/>
              </a:spcBef>
              <a:spcAft>
                <a:spcPts val="0"/>
              </a:spcAft>
              <a:buSzPts val="1800"/>
              <a:buAutoNum type="arabicPeriod"/>
            </a:pPr>
            <a:r>
              <a:rPr lang="en" dirty="0"/>
              <a:t>I learned about web programming after undergrad – took a few community college classes, but mostly learned on the job</a:t>
            </a:r>
            <a:endParaRPr dirty="0"/>
          </a:p>
          <a:p>
            <a:pPr marL="457200" lvl="0" indent="-342900" algn="l" rtl="0">
              <a:spcBef>
                <a:spcPts val="1000"/>
              </a:spcBef>
              <a:spcAft>
                <a:spcPts val="0"/>
              </a:spcAft>
              <a:buSzPts val="1800"/>
              <a:buAutoNum type="arabicPeriod"/>
            </a:pPr>
            <a:r>
              <a:rPr lang="en" dirty="0"/>
              <a:t>Have done web design and web programming for almost 20 years and have seen many generations of web technologies and their evolution</a:t>
            </a:r>
            <a:endParaRPr dirty="0"/>
          </a:p>
          <a:p>
            <a:pPr marL="457200" lvl="0" indent="-342900" algn="l" rtl="0">
              <a:spcBef>
                <a:spcPts val="1000"/>
              </a:spcBef>
              <a:spcAft>
                <a:spcPts val="1000"/>
              </a:spcAft>
              <a:buSzPts val="1800"/>
              <a:buAutoNum type="arabicPeriod"/>
            </a:pPr>
            <a:r>
              <a:rPr lang="en" dirty="0"/>
              <a:t>Received my PhD at the School of Information at UC Berkeley. My research focuses on l</a:t>
            </a:r>
            <a:r>
              <a:rPr lang="en" sz="1800" dirty="0"/>
              <a:t>earning and education; and c</a:t>
            </a:r>
            <a:r>
              <a:rPr lang="en" dirty="0"/>
              <a:t>ivic tech and civic engagement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Formal Introductions</a:t>
            </a:r>
            <a:endParaRPr/>
          </a:p>
        </p:txBody>
      </p:sp>
      <p:sp>
        <p:nvSpPr>
          <p:cNvPr id="80" name="Google Shape;80;p16"/>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Let’s all go around the room and briefly introduce ourselves.</a:t>
            </a:r>
            <a:endParaRPr/>
          </a:p>
          <a:p>
            <a:pPr marL="457200" lvl="0" indent="-342900" algn="l" rtl="0">
              <a:spcBef>
                <a:spcPts val="1000"/>
              </a:spcBef>
              <a:spcAft>
                <a:spcPts val="0"/>
              </a:spcAft>
              <a:buSzPts val="1800"/>
              <a:buAutoNum type="arabicPeriod"/>
            </a:pPr>
            <a:r>
              <a:rPr lang="en"/>
              <a:t>Your name</a:t>
            </a:r>
            <a:endParaRPr/>
          </a:p>
          <a:p>
            <a:pPr marL="457200" lvl="0" indent="-342900" algn="l" rtl="0">
              <a:spcBef>
                <a:spcPts val="1000"/>
              </a:spcBef>
              <a:spcAft>
                <a:spcPts val="0"/>
              </a:spcAft>
              <a:buSzPts val="1800"/>
              <a:buAutoNum type="arabicPeriod"/>
            </a:pPr>
            <a:r>
              <a:rPr lang="en"/>
              <a:t>Your pronouns</a:t>
            </a:r>
            <a:endParaRPr/>
          </a:p>
          <a:p>
            <a:pPr marL="457200" lvl="0" indent="-342900" algn="l" rtl="0">
              <a:spcBef>
                <a:spcPts val="1000"/>
              </a:spcBef>
              <a:spcAft>
                <a:spcPts val="1000"/>
              </a:spcAft>
              <a:buSzPts val="1800"/>
              <a:buAutoNum type="arabicPeriod"/>
            </a:pPr>
            <a:r>
              <a:rPr lang="en"/>
              <a:t>Your major / minor (if you have one…if not, no worries)!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86" name="Google Shape;86;p17"/>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666666"/>
              </a:buClr>
              <a:buSzPts val="1800"/>
              <a:buAutoNum type="arabicPeriod"/>
            </a:pPr>
            <a:r>
              <a:rPr lang="en">
                <a:solidFill>
                  <a:srgbClr val="666666"/>
                </a:solidFill>
              </a:rPr>
              <a:t>Introductions</a:t>
            </a:r>
            <a:endParaRPr>
              <a:solidFill>
                <a:srgbClr val="666666"/>
              </a:solidFill>
            </a:endParaRPr>
          </a:p>
          <a:p>
            <a:pPr marL="457200" marR="0" lvl="0" indent="-342900" algn="l" rtl="0">
              <a:lnSpc>
                <a:spcPct val="115000"/>
              </a:lnSpc>
              <a:spcBef>
                <a:spcPts val="0"/>
              </a:spcBef>
              <a:spcAft>
                <a:spcPts val="0"/>
              </a:spcAft>
              <a:buClr>
                <a:srgbClr val="3D85C6"/>
              </a:buClr>
              <a:buSzPts val="1800"/>
              <a:buFont typeface="Montserrat SemiBold"/>
              <a:buAutoNum type="arabicPeriod"/>
            </a:pPr>
            <a:r>
              <a:rPr lang="en">
                <a:solidFill>
                  <a:srgbClr val="3D85C6"/>
                </a:solidFill>
                <a:latin typeface="Montserrat SemiBold"/>
                <a:ea typeface="Montserrat SemiBold"/>
                <a:cs typeface="Montserrat SemiBold"/>
                <a:sym typeface="Montserrat SemiBold"/>
              </a:rPr>
              <a:t>Overview of the course</a:t>
            </a:r>
            <a:endParaRPr>
              <a:solidFill>
                <a:srgbClr val="3D85C6"/>
              </a:solidFill>
            </a:endParaRPr>
          </a:p>
          <a:p>
            <a:pPr marL="457200" lvl="0" indent="-342900" algn="l" rtl="0">
              <a:spcBef>
                <a:spcPts val="0"/>
              </a:spcBef>
              <a:spcAft>
                <a:spcPts val="0"/>
              </a:spcAft>
              <a:buSzPts val="1800"/>
              <a:buAutoNum type="arabicPeriod"/>
            </a:pPr>
            <a:r>
              <a:rPr lang="en"/>
              <a:t>Logistics</a:t>
            </a:r>
            <a:endParaRPr/>
          </a:p>
          <a:p>
            <a:pPr marL="457200" lvl="0" indent="-342900" algn="l" rtl="0">
              <a:spcBef>
                <a:spcPts val="0"/>
              </a:spcBef>
              <a:spcAft>
                <a:spcPts val="0"/>
              </a:spcAft>
              <a:buSzPts val="1800"/>
              <a:buAutoNum type="arabicPeriod"/>
            </a:pPr>
            <a:r>
              <a:rPr lang="en"/>
              <a:t>Questionnaire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Overview of the course</a:t>
            </a:r>
            <a:endParaRPr/>
          </a:p>
        </p:txBody>
      </p:sp>
      <p:sp>
        <p:nvSpPr>
          <p:cNvPr id="92" name="Google Shape;92;p18"/>
          <p:cNvSpPr txBox="1">
            <a:spLocks noGrp="1"/>
          </p:cNvSpPr>
          <p:nvPr>
            <p:ph type="body" idx="2"/>
          </p:nvPr>
        </p:nvSpPr>
        <p:spPr>
          <a:xfrm>
            <a:off x="4939500" y="724075"/>
            <a:ext cx="4251000" cy="369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Font typeface="Montserrat"/>
              <a:buAutoNum type="arabicPeriod"/>
            </a:pPr>
            <a:r>
              <a:rPr lang="en"/>
              <a:t>Why should I take this course?</a:t>
            </a:r>
            <a:endParaRPr/>
          </a:p>
          <a:p>
            <a:pPr marL="457200" lvl="0" indent="-342900" algn="l" rtl="0">
              <a:spcBef>
                <a:spcPts val="0"/>
              </a:spcBef>
              <a:spcAft>
                <a:spcPts val="0"/>
              </a:spcAft>
              <a:buSzPts val="1800"/>
              <a:buFont typeface="Montserrat"/>
              <a:buAutoNum type="arabicPeriod"/>
            </a:pPr>
            <a:r>
              <a:rPr lang="en"/>
              <a:t>What am I going to learn?</a:t>
            </a:r>
            <a:endParaRPr/>
          </a:p>
          <a:p>
            <a:pPr marL="457200" lvl="0" indent="-342900" algn="l" rtl="0">
              <a:spcBef>
                <a:spcPts val="0"/>
              </a:spcBef>
              <a:spcAft>
                <a:spcPts val="0"/>
              </a:spcAft>
              <a:buSzPts val="1800"/>
              <a:buFont typeface="Montserrat"/>
              <a:buAutoNum type="arabicPeriod"/>
            </a:pPr>
            <a:r>
              <a:rPr lang="en"/>
              <a:t>How am I going to learn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should I take this course?</a:t>
            </a:r>
            <a:endParaRPr/>
          </a:p>
        </p:txBody>
      </p:sp>
      <p:sp>
        <p:nvSpPr>
          <p:cNvPr id="98" name="Google Shape;98;p19"/>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5C5962"/>
                </a:solidFill>
                <a:highlight>
                  <a:srgbClr val="FFFFFF"/>
                </a:highlight>
                <a:latin typeface="Montserrat SemiBold"/>
                <a:ea typeface="Montserrat SemiBold"/>
                <a:cs typeface="Montserrat SemiBold"/>
                <a:sym typeface="Montserrat SemiBold"/>
              </a:rPr>
              <a:t>You’re already using the web — why not understand how it works?</a:t>
            </a:r>
            <a:br>
              <a:rPr lang="en">
                <a:solidFill>
                  <a:srgbClr val="5C5962"/>
                </a:solidFill>
                <a:highlight>
                  <a:srgbClr val="FFFFFF"/>
                </a:highlight>
                <a:latin typeface="Open Sans SemiBold"/>
                <a:ea typeface="Open Sans SemiBold"/>
                <a:cs typeface="Open Sans SemiBold"/>
                <a:sym typeface="Open Sans SemiBold"/>
              </a:rPr>
            </a:br>
            <a:r>
              <a:rPr lang="en" sz="1600">
                <a:solidFill>
                  <a:srgbClr val="5C5962"/>
                </a:solidFill>
                <a:highlight>
                  <a:srgbClr val="FFFFFF"/>
                </a:highlight>
              </a:rPr>
              <a:t>Web technologies mediate modern life, shaping the news you see, the ads you get, your beliefs, how companies get information about you, etc. While this course will not go into all of these mechanisms in detail, you will be able to see how these systems work, and what is possible to do with them.</a:t>
            </a:r>
            <a:endParaRPr sz="1600">
              <a:solidFill>
                <a:srgbClr val="5C5962"/>
              </a:solidFill>
              <a:highlight>
                <a:srgbClr val="FFFFFF"/>
              </a:highlight>
            </a:endParaRPr>
          </a:p>
          <a:p>
            <a:pPr marL="0" lvl="0" indent="0" algn="l" rtl="0">
              <a:spcBef>
                <a:spcPts val="0"/>
              </a:spcBef>
              <a:spcAft>
                <a:spcPts val="0"/>
              </a:spcAft>
              <a:buNone/>
            </a:pPr>
            <a:endParaRPr sz="1600">
              <a:solidFill>
                <a:srgbClr val="5C5962"/>
              </a:solidFill>
              <a:highlight>
                <a:srgbClr val="FFFFFF"/>
              </a:highlight>
            </a:endParaRPr>
          </a:p>
          <a:p>
            <a:pPr marL="0" lvl="0" indent="0" algn="l" rtl="0">
              <a:spcBef>
                <a:spcPts val="0"/>
              </a:spcBef>
              <a:spcAft>
                <a:spcPts val="0"/>
              </a:spcAft>
              <a:buNone/>
            </a:pPr>
            <a:r>
              <a:rPr lang="en">
                <a:solidFill>
                  <a:srgbClr val="5C5962"/>
                </a:solidFill>
                <a:highlight>
                  <a:srgbClr val="FFFFFF"/>
                </a:highlight>
                <a:latin typeface="Montserrat SemiBold"/>
                <a:ea typeface="Montserrat SemiBold"/>
                <a:cs typeface="Montserrat SemiBold"/>
                <a:sym typeface="Montserrat SemiBold"/>
              </a:rPr>
              <a:t>Web technologies are expressive and creative</a:t>
            </a:r>
            <a:br>
              <a:rPr lang="en">
                <a:solidFill>
                  <a:srgbClr val="5C5962"/>
                </a:solidFill>
                <a:highlight>
                  <a:srgbClr val="FFFFFF"/>
                </a:highlight>
              </a:rPr>
            </a:br>
            <a:r>
              <a:rPr lang="en" sz="1600">
                <a:solidFill>
                  <a:srgbClr val="5C5962"/>
                </a:solidFill>
                <a:highlight>
                  <a:srgbClr val="FFFFFF"/>
                </a:highlight>
              </a:rPr>
              <a:t>This is a project-based course that is mostly organized around hands-on activities. You will make some websites / web apps, and experiment with a variety of web technologies via short homework assignments. In doing so, you will be able to pursue your own ideas and interests, be creative, and have a real, computational artifact to share at the end of 17 weeks.</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1"/>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1"/>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1"/>
                                        <p:tgtEl>
                                          <p:spTgt spid="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should I take this course?</a:t>
            </a:r>
            <a:endParaRPr/>
          </a:p>
        </p:txBody>
      </p:sp>
      <p:sp>
        <p:nvSpPr>
          <p:cNvPr id="104" name="Google Shape;104;p20"/>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Web design / development be a generative first programming experience</a:t>
            </a:r>
            <a:endParaRPr/>
          </a:p>
          <a:p>
            <a:pPr marL="457200" lvl="0" indent="-342900" algn="l" rtl="0">
              <a:spcBef>
                <a:spcPts val="1000"/>
              </a:spcBef>
              <a:spcAft>
                <a:spcPts val="0"/>
              </a:spcAft>
              <a:buSzPts val="1800"/>
              <a:buAutoNum type="arabicPeriod"/>
            </a:pPr>
            <a:r>
              <a:rPr lang="en"/>
              <a:t>For those of you who are interested in design, communication, and/or the applications of technology, this course will help you think about how networked web technologies can be marshaled towards goals that you might care about.</a:t>
            </a:r>
            <a:endParaRPr/>
          </a:p>
          <a:p>
            <a:pPr marL="457200" lvl="0" indent="-342900" algn="l" rtl="0">
              <a:spcBef>
                <a:spcPts val="1000"/>
              </a:spcBef>
              <a:spcAft>
                <a:spcPts val="0"/>
              </a:spcAft>
              <a:buSzPts val="1800"/>
              <a:buAutoNum type="arabicPeriod"/>
            </a:pPr>
            <a:r>
              <a:rPr lang="en"/>
              <a:t>For those of you who might be interested in majoring / minoring in CS, you’re going to get a solid foundation in programming.</a:t>
            </a:r>
            <a:endParaRPr/>
          </a:p>
          <a:p>
            <a:pPr marL="457200" lvl="0" indent="-342900" algn="l" rtl="0">
              <a:spcBef>
                <a:spcPts val="1000"/>
              </a:spcBef>
              <a:spcAft>
                <a:spcPts val="1000"/>
              </a:spcAft>
              <a:buSzPts val="1800"/>
              <a:buAutoNum type="arabicPeriod"/>
            </a:pPr>
            <a:r>
              <a:rPr lang="en"/>
              <a:t>Web-related skills can serve as a gateway for people who ultimately go on to pursue tech-related careers (broadly defined).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1"/>
                                        <p:tgtEl>
                                          <p:spTgt spid="1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1"/>
                                        <p:tgtEl>
                                          <p:spTgt spid="1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1"/>
                                        <p:tgtEl>
                                          <p:spTgt spid="1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am I going to learn?</a:t>
            </a:r>
            <a:endParaRPr/>
          </a:p>
        </p:txBody>
      </p:sp>
      <p:sp>
        <p:nvSpPr>
          <p:cNvPr id="110" name="Google Shape;110;p21"/>
          <p:cNvSpPr txBox="1">
            <a:spLocks noGrp="1"/>
          </p:cNvSpPr>
          <p:nvPr>
            <p:ph type="body" idx="1"/>
          </p:nvPr>
        </p:nvSpPr>
        <p:spPr>
          <a:xfrm>
            <a:off x="311700" y="1152475"/>
            <a:ext cx="8520600" cy="363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ontserrat"/>
              <a:buAutoNum type="arabicPeriod"/>
            </a:pPr>
            <a:r>
              <a:rPr lang="en" b="1"/>
              <a:t>HTML Language Basics</a:t>
            </a:r>
            <a:br>
              <a:rPr lang="en"/>
            </a:br>
            <a:r>
              <a:rPr lang="en" sz="1600"/>
              <a:t>Tags, nesting rules, web accessibility, etc.</a:t>
            </a:r>
            <a:br>
              <a:rPr lang="en"/>
            </a:br>
            <a:endParaRPr/>
          </a:p>
          <a:p>
            <a:pPr marL="457200" lvl="0" indent="-342900" algn="l" rtl="0">
              <a:spcBef>
                <a:spcPts val="0"/>
              </a:spcBef>
              <a:spcAft>
                <a:spcPts val="0"/>
              </a:spcAft>
              <a:buSzPts val="1800"/>
              <a:buFont typeface="Montserrat"/>
              <a:buAutoNum type="arabicPeriod"/>
            </a:pPr>
            <a:r>
              <a:rPr lang="en" b="1"/>
              <a:t>CSS Language Basics</a:t>
            </a:r>
            <a:br>
              <a:rPr lang="en"/>
            </a:br>
            <a:r>
              <a:rPr lang="en" sz="1600"/>
              <a:t>Using selectors; understanding the CSS cascade</a:t>
            </a:r>
            <a:br>
              <a:rPr lang="en" sz="1600"/>
            </a:br>
            <a:endParaRPr sz="1600"/>
          </a:p>
          <a:p>
            <a:pPr marL="457200" lvl="0" indent="-342900" algn="l" rtl="0">
              <a:spcBef>
                <a:spcPts val="0"/>
              </a:spcBef>
              <a:spcAft>
                <a:spcPts val="0"/>
              </a:spcAft>
              <a:buSzPts val="1800"/>
              <a:buFont typeface="Montserrat"/>
              <a:buAutoNum type="arabicPeriod"/>
            </a:pPr>
            <a:r>
              <a:rPr lang="en" b="1"/>
              <a:t>Design</a:t>
            </a:r>
            <a:br>
              <a:rPr lang="en"/>
            </a:br>
            <a:r>
              <a:rPr lang="en" sz="1600"/>
              <a:t>Some techniques for designing web apps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fade">
                                      <p:cBhvr>
                                        <p:cTn id="7" dur="1"/>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xEl>
                                              <p:pRg st="1" end="1"/>
                                            </p:txEl>
                                          </p:spTgt>
                                        </p:tgtEl>
                                        <p:attrNameLst>
                                          <p:attrName>style.visibility</p:attrName>
                                        </p:attrNameLst>
                                      </p:cBhvr>
                                      <p:to>
                                        <p:strVal val="visible"/>
                                      </p:to>
                                    </p:set>
                                    <p:animEffect transition="in" filter="fade">
                                      <p:cBhvr>
                                        <p:cTn id="12" dur="1"/>
                                        <p:tgtEl>
                                          <p:spTgt spid="1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
                                            <p:txEl>
                                              <p:pRg st="2" end="2"/>
                                            </p:txEl>
                                          </p:spTgt>
                                        </p:tgtEl>
                                        <p:attrNameLst>
                                          <p:attrName>style.visibility</p:attrName>
                                        </p:attrNameLst>
                                      </p:cBhvr>
                                      <p:to>
                                        <p:strVal val="visible"/>
                                      </p:to>
                                    </p:set>
                                    <p:animEffect transition="in" filter="fade">
                                      <p:cBhvr>
                                        <p:cTn id="17" dur="1"/>
                                        <p:tgtEl>
                                          <p:spTgt spid="1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CA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1772</Words>
  <Application>Microsoft Macintosh PowerPoint</Application>
  <PresentationFormat>On-screen Show (16:9)</PresentationFormat>
  <Paragraphs>149</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Montserrat</vt:lpstr>
      <vt:lpstr>Montserrat SemiBold</vt:lpstr>
      <vt:lpstr>Open Sans SemiBold</vt:lpstr>
      <vt:lpstr>UNCA Theme</vt:lpstr>
      <vt:lpstr>Course Overview</vt:lpstr>
      <vt:lpstr>Outline</vt:lpstr>
      <vt:lpstr>About Me</vt:lpstr>
      <vt:lpstr>Formal Introductions</vt:lpstr>
      <vt:lpstr>Outline</vt:lpstr>
      <vt:lpstr>Overview of the course</vt:lpstr>
      <vt:lpstr>Why should I take this course?</vt:lpstr>
      <vt:lpstr>Why should I take this course?</vt:lpstr>
      <vt:lpstr>What am I going to learn?</vt:lpstr>
      <vt:lpstr>What am I going to learn?</vt:lpstr>
      <vt:lpstr>How am I going to learn all of this?</vt:lpstr>
      <vt:lpstr>Tip #1: Be Proactive and Resourceful</vt:lpstr>
      <vt:lpstr>Tip #2: Make time for this course</vt:lpstr>
      <vt:lpstr>Course Expectations</vt:lpstr>
      <vt:lpstr>Outline</vt:lpstr>
      <vt:lpstr>Grading</vt:lpstr>
      <vt:lpstr>Course Technologies</vt:lpstr>
      <vt:lpstr>Attendance &amp; Participation</vt:lpstr>
      <vt:lpstr>Attendance &amp; Participation: Grading</vt:lpstr>
      <vt:lpstr>Tutorials</vt:lpstr>
      <vt:lpstr>Homework &amp; Projects</vt:lpstr>
      <vt:lpstr>Late policy</vt:lpstr>
      <vt:lpstr>Climate</vt:lpstr>
      <vt:lpstr>Academic Honesty</vt:lpstr>
      <vt:lpstr>Accommodations</vt:lpstr>
      <vt:lpstr>Mental Health</vt:lpstr>
      <vt:lpstr>Outline</vt:lpstr>
      <vt:lpstr>Next Up: Intro to the Internet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cp:lastModifiedBy>Sarah Van Wart</cp:lastModifiedBy>
  <cp:revision>7</cp:revision>
  <dcterms:modified xsi:type="dcterms:W3CDTF">2023-02-23T10:35:37Z</dcterms:modified>
</cp:coreProperties>
</file>