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Montserrat" pitchFamily="2" charset="77"/>
      <p:regular r:id="rId35"/>
      <p:bold r:id="rId36"/>
      <p:italic r:id="rId37"/>
      <p:boldItalic r:id="rId38"/>
    </p:embeddedFont>
    <p:embeddedFont>
      <p:font typeface="Rubik" pitchFamily="2" charset="-79"/>
      <p:regular r:id="rId39"/>
      <p:bold r:id="rId40"/>
      <p:italic r:id="rId41"/>
      <p:boldItalic r:id="rId42"/>
    </p:embeddedFont>
    <p:embeddedFont>
      <p:font typeface="Rubik Medium" pitchFamily="2" charset="-79"/>
      <p:regular r:id="rId43"/>
      <p:bold r:id="rId44"/>
      <p:italic r:id="rId45"/>
      <p:boldItalic r:id="rId46"/>
    </p:embeddedFont>
    <p:embeddedFont>
      <p:font typeface="Source Code Pro" panose="020B0509030403020204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4"/>
    <p:restoredTop sz="94667"/>
  </p:normalViewPr>
  <p:slideViewPr>
    <p:cSldViewPr snapToGrid="0">
      <p:cViewPr varScale="1">
        <p:scale>
          <a:sx n="110" d="100"/>
          <a:sy n="110" d="100"/>
        </p:scale>
        <p:origin x="17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5d87b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5d87b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94011dd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94011dd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94011dd6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94011dd6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c25b06d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c25b06d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Directly from slide…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Obvious, right?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c25b06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c25b06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c25b06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c25b06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94011dd6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94011dd6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e139bbaa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e139bbaa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139bba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139bba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e139bbaa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e139bbaa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e139bbaa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e139bbaa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ec3adec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ec3adec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139bbaa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139bbaa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e139bbaa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e139bbaa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139bbaa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139bbaa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e139bbaa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e139bbaa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94011dd6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94011dd6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139bba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139bba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45af81e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45af81e2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94011dd6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94011dd6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94011dd6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94011dd6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c25b0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c25b0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94011dd6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94011dd6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94011dd6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94011dd6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94011dd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94011dd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94011dd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94011dd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94011dd6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94011dd6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94011dd6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94011dd6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.pinimg.com/originals/ac/f4/9b/acf49bd0f42b441160a9363dce88b243.jp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0"/>
              <a:t>CSCI 185, Spring 2023</a:t>
            </a:r>
            <a:br>
              <a:rPr lang="en" sz="2080"/>
            </a:br>
            <a:r>
              <a:rPr lang="en" sz="2080"/>
              <a:t>Intro to Computer Programming for the Web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HTML file in VS Code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Open VS Code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Click the “File” menu (top left) and select/click “Add Folder to Workspace…”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Then, navigate to your </a:t>
            </a:r>
            <a:r>
              <a:rPr lang="en" b="1"/>
              <a:t>csci185</a:t>
            </a:r>
            <a:r>
              <a:rPr lang="en"/>
              <a:t> folder (wherever you saved it), select it, and click the “Add” button.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When you’re done, you should see all of the folders you just made in the left-hand panel.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Right-click the </a:t>
            </a:r>
            <a:r>
              <a:rPr lang="en" b="1"/>
              <a:t>lecture03</a:t>
            </a:r>
            <a:r>
              <a:rPr lang="en"/>
              <a:t> folder and select “New File…”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AutoNum type="alphaLcPeriod"/>
            </a:pPr>
            <a:r>
              <a:rPr lang="en"/>
              <a:t>Name the new file </a:t>
            </a:r>
            <a:r>
              <a:rPr lang="en" b="1"/>
              <a:t>index.html </a:t>
            </a:r>
            <a:r>
              <a:rPr lang="en"/>
              <a:t>(all lowercase, no spaces).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Intro to HTML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is a way of creating web documents using “markup tags”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HTML tag has a set of rules that you have to follow to correctly use the tag.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Sometimes, tags need to be nested in a particular way to be understood by your browser.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 (Hypertext Markup Language)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5"/>
          <p:cNvGrpSpPr/>
          <p:nvPr/>
        </p:nvGrpSpPr>
        <p:grpSpPr>
          <a:xfrm>
            <a:off x="4908075" y="95075"/>
            <a:ext cx="3890100" cy="2531400"/>
            <a:chOff x="4908075" y="95075"/>
            <a:chExt cx="3890100" cy="2531400"/>
          </a:xfrm>
        </p:grpSpPr>
        <p:sp>
          <p:nvSpPr>
            <p:cNvPr id="138" name="Google Shape;138;p25"/>
            <p:cNvSpPr/>
            <p:nvPr/>
          </p:nvSpPr>
          <p:spPr>
            <a:xfrm>
              <a:off x="4908075" y="1589075"/>
              <a:ext cx="3890100" cy="1037400"/>
            </a:xfrm>
            <a:prstGeom prst="rect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" name="Google Shape;139;p25"/>
            <p:cNvCxnSpPr>
              <a:stCxn id="138" idx="0"/>
              <a:endCxn id="140" idx="2"/>
            </p:cNvCxnSpPr>
            <p:nvPr/>
          </p:nvCxnSpPr>
          <p:spPr>
            <a:xfrm rot="10800000" flipH="1">
              <a:off x="6853125" y="710675"/>
              <a:ext cx="929400" cy="8784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40" name="Google Shape;140;p25"/>
            <p:cNvSpPr txBox="1"/>
            <p:nvPr/>
          </p:nvSpPr>
          <p:spPr>
            <a:xfrm>
              <a:off x="6948225" y="95075"/>
              <a:ext cx="166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Invisible section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(for metadata)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41" name="Google Shape;141;p25"/>
          <p:cNvSpPr txBox="1"/>
          <p:nvPr/>
        </p:nvSpPr>
        <p:spPr>
          <a:xfrm>
            <a:off x="4732625" y="1017725"/>
            <a:ext cx="4208700" cy="3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152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DOM Example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CSCI 185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main.css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     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Welcome to this webpage.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2" name="Google Shape;142;p25"/>
          <p:cNvGrpSpPr/>
          <p:nvPr/>
        </p:nvGrpSpPr>
        <p:grpSpPr>
          <a:xfrm>
            <a:off x="134650" y="1508863"/>
            <a:ext cx="4158612" cy="2125764"/>
            <a:chOff x="134650" y="1508863"/>
            <a:chExt cx="4158612" cy="2125764"/>
          </a:xfrm>
        </p:grpSpPr>
        <p:sp>
          <p:nvSpPr>
            <p:cNvPr id="143" name="Google Shape;143;p25"/>
            <p:cNvSpPr/>
            <p:nvPr/>
          </p:nvSpPr>
          <p:spPr>
            <a:xfrm>
              <a:off x="1984790" y="1508863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&lt;html&gt;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134650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&lt;title&gt;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988167" y="1926728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&lt;head&gt;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3101071" y="1926728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&lt;body&gt;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7" name="Google Shape;147;p25"/>
            <p:cNvCxnSpPr>
              <a:stCxn id="143" idx="2"/>
              <a:endCxn id="145" idx="0"/>
            </p:cNvCxnSpPr>
            <p:nvPr/>
          </p:nvCxnSpPr>
          <p:spPr>
            <a:xfrm rot="5400000">
              <a:off x="1769240" y="1339063"/>
              <a:ext cx="178800" cy="9966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5"/>
            <p:cNvCxnSpPr>
              <a:stCxn id="143" idx="2"/>
              <a:endCxn id="146" idx="0"/>
            </p:cNvCxnSpPr>
            <p:nvPr/>
          </p:nvCxnSpPr>
          <p:spPr>
            <a:xfrm rot="-5400000" flipH="1">
              <a:off x="2825690" y="1279213"/>
              <a:ext cx="178800" cy="11163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5"/>
            <p:cNvCxnSpPr>
              <a:stCxn id="145" idx="2"/>
              <a:endCxn id="144" idx="0"/>
            </p:cNvCxnSpPr>
            <p:nvPr/>
          </p:nvCxnSpPr>
          <p:spPr>
            <a:xfrm rot="5400000">
              <a:off x="747867" y="1924778"/>
              <a:ext cx="371400" cy="8535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25"/>
            <p:cNvSpPr/>
            <p:nvPr/>
          </p:nvSpPr>
          <p:spPr>
            <a:xfrm>
              <a:off x="1841684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&lt;link&gt;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1" name="Google Shape;151;p25"/>
            <p:cNvCxnSpPr>
              <a:stCxn id="145" idx="2"/>
              <a:endCxn id="150" idx="0"/>
            </p:cNvCxnSpPr>
            <p:nvPr/>
          </p:nvCxnSpPr>
          <p:spPr>
            <a:xfrm rot="-5400000" flipH="1">
              <a:off x="1601367" y="1924778"/>
              <a:ext cx="371400" cy="8535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5"/>
            <p:cNvSpPr/>
            <p:nvPr/>
          </p:nvSpPr>
          <p:spPr>
            <a:xfrm>
              <a:off x="3101065" y="2537142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&lt;main&gt;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3" name="Google Shape;153;p25"/>
            <p:cNvCxnSpPr>
              <a:stCxn id="146" idx="2"/>
              <a:endCxn id="152" idx="0"/>
            </p:cNvCxnSpPr>
            <p:nvPr/>
          </p:nvCxnSpPr>
          <p:spPr>
            <a:xfrm rot="-5400000" flipH="1">
              <a:off x="3287821" y="2351228"/>
              <a:ext cx="371400" cy="600"/>
            </a:xfrm>
            <a:prstGeom prst="bentConnector3">
              <a:avLst>
                <a:gd name="adj1" fmla="val 4999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54;p25"/>
            <p:cNvSpPr/>
            <p:nvPr/>
          </p:nvSpPr>
          <p:spPr>
            <a:xfrm>
              <a:off x="2653168" y="3084442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&lt;h1&gt;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3548962" y="3084442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&lt;p&gt;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6" name="Google Shape;156;p25"/>
            <p:cNvCxnSpPr>
              <a:stCxn id="152" idx="2"/>
              <a:endCxn id="154" idx="0"/>
            </p:cNvCxnSpPr>
            <p:nvPr/>
          </p:nvCxnSpPr>
          <p:spPr>
            <a:xfrm rot="5400000">
              <a:off x="3095215" y="2706342"/>
              <a:ext cx="308100" cy="4479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5"/>
            <p:cNvCxnSpPr>
              <a:stCxn id="155" idx="0"/>
              <a:endCxn id="152" idx="2"/>
            </p:cNvCxnSpPr>
            <p:nvPr/>
          </p:nvCxnSpPr>
          <p:spPr>
            <a:xfrm rot="5400000" flipH="1">
              <a:off x="3543112" y="2706442"/>
              <a:ext cx="308100" cy="4479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5"/>
            <p:cNvCxnSpPr>
              <a:stCxn id="154" idx="2"/>
            </p:cNvCxnSpPr>
            <p:nvPr/>
          </p:nvCxnSpPr>
          <p:spPr>
            <a:xfrm flipH="1">
              <a:off x="3024118" y="3323542"/>
              <a:ext cx="1200" cy="92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25"/>
            <p:cNvSpPr txBox="1"/>
            <p:nvPr/>
          </p:nvSpPr>
          <p:spPr>
            <a:xfrm>
              <a:off x="2652510" y="3415627"/>
              <a:ext cx="7443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Hello!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3548962" y="3415627"/>
              <a:ext cx="7443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ubik"/>
                  <a:ea typeface="Rubik"/>
                  <a:cs typeface="Rubik"/>
                  <a:sym typeface="Rubik"/>
                </a:rPr>
                <a:t>Welcome to this webpage.</a:t>
              </a:r>
              <a:endParaRPr sz="8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988173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&lt;meta&gt;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62" name="Google Shape;162;p25"/>
            <p:cNvCxnSpPr>
              <a:stCxn id="145" idx="2"/>
              <a:endCxn id="161" idx="0"/>
            </p:cNvCxnSpPr>
            <p:nvPr/>
          </p:nvCxnSpPr>
          <p:spPr>
            <a:xfrm rot="-5400000" flipH="1">
              <a:off x="1174917" y="2351228"/>
              <a:ext cx="371400" cy="6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8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the Browser Interprets HTML</a:t>
            </a:r>
            <a:endParaRPr sz="2400"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846175" y="445025"/>
            <a:ext cx="398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HTML File</a:t>
            </a:r>
            <a:endParaRPr sz="2400"/>
          </a:p>
        </p:txBody>
      </p:sp>
      <p:grpSp>
        <p:nvGrpSpPr>
          <p:cNvPr id="165" name="Google Shape;165;p25"/>
          <p:cNvGrpSpPr/>
          <p:nvPr/>
        </p:nvGrpSpPr>
        <p:grpSpPr>
          <a:xfrm>
            <a:off x="4908075" y="2822025"/>
            <a:ext cx="3890100" cy="2276778"/>
            <a:chOff x="4908075" y="1472798"/>
            <a:chExt cx="3890100" cy="2081150"/>
          </a:xfrm>
        </p:grpSpPr>
        <p:sp>
          <p:nvSpPr>
            <p:cNvPr id="166" name="Google Shape;166;p25"/>
            <p:cNvSpPr/>
            <p:nvPr/>
          </p:nvSpPr>
          <p:spPr>
            <a:xfrm>
              <a:off x="4908075" y="1472798"/>
              <a:ext cx="3890100" cy="1153800"/>
            </a:xfrm>
            <a:prstGeom prst="rect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25"/>
            <p:cNvCxnSpPr>
              <a:stCxn id="166" idx="2"/>
              <a:endCxn id="168" idx="0"/>
            </p:cNvCxnSpPr>
            <p:nvPr/>
          </p:nvCxnSpPr>
          <p:spPr>
            <a:xfrm>
              <a:off x="6853125" y="2626598"/>
              <a:ext cx="0" cy="3645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68" name="Google Shape;168;p25"/>
            <p:cNvSpPr txBox="1"/>
            <p:nvPr/>
          </p:nvSpPr>
          <p:spPr>
            <a:xfrm>
              <a:off x="5444775" y="2991148"/>
              <a:ext cx="28167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Visible section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(99% of your stuff goes here)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elements can go inside of the body element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1157100" y="1145100"/>
            <a:ext cx="6982200" cy="3759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Body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&lt;body&gt;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&lt;/body&gt;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1313225" y="1784250"/>
            <a:ext cx="1752000" cy="103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</a:t>
            </a:r>
            <a:br>
              <a:rPr lang="en"/>
            </a:br>
            <a:r>
              <a:rPr lang="en"/>
              <a:t>&lt;img src="??" /&gt;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1313225" y="2966575"/>
            <a:ext cx="2532600" cy="1516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Embedded Video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&lt;iframe src="??"&gt;&lt;/iframe&gt;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3313725" y="1784250"/>
            <a:ext cx="2640600" cy="572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Hyperlink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href=”??”&gt;my link&lt;/a&gt;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976050" y="2541575"/>
            <a:ext cx="1943100" cy="1941300"/>
          </a:xfrm>
          <a:prstGeom prst="rect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Containers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&lt;div&gt;&lt;/div&gt;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&lt;span&gt;&lt;/span&gt;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&lt;nav&gt;&lt;/nav&gt;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&lt;article&gt;&lt;/article&gt;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&lt;header&gt;&lt;/header&gt;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&lt;section&gt;&lt;/section&gt;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&lt;footer&gt;&lt;/footer&gt;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050425" y="1784250"/>
            <a:ext cx="1943100" cy="2699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&lt;table&gt;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&lt;tr&gt;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&lt;td&gt;Cell 1&lt;/td&gt;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2&lt;/td&gt;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&lt;/tr&gt;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&lt;tr&gt;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3&lt;/td&gt;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4&lt;/td&gt;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&lt;/tr&gt;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&lt;/table&gt;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HTML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Rules of thumb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Avoid spaces, capital letters, and special characters when naming files</a:t>
            </a:r>
            <a:endParaRPr sz="2400"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C5962"/>
                </a:solidFill>
              </a:rPr>
              <a:t>When creating new HTML files, it is important to follow the naming conventions listed below:</a:t>
            </a:r>
            <a:endParaRPr>
              <a:solidFill>
                <a:srgbClr val="5C596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whitespace</a:t>
            </a:r>
            <a:br>
              <a:rPr lang="en">
                <a:solidFill>
                  <a:srgbClr val="5C5962"/>
                </a:solidFill>
              </a:rPr>
            </a:br>
            <a:r>
              <a:rPr lang="en">
                <a:solidFill>
                  <a:srgbClr val="5C5962"/>
                </a:solidFill>
              </a:rPr>
              <a:t>Rename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 1.html</a:t>
            </a:r>
            <a:r>
              <a:rPr lang="en">
                <a:solidFill>
                  <a:srgbClr val="5C5962"/>
                </a:solidFill>
              </a:rPr>
              <a:t> →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page_1.html</a:t>
            </a:r>
            <a:r>
              <a:rPr lang="en">
                <a:solidFill>
                  <a:srgbClr val="5C5962"/>
                </a:solidFill>
              </a:rPr>
              <a:t> or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endParaRPr>
              <a:solidFill>
                <a:srgbClr val="5C5962"/>
              </a:solidFill>
              <a:highlight>
                <a:srgbClr val="F3F3F3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capitalization; all lowercase</a:t>
            </a:r>
            <a:br>
              <a:rPr lang="en">
                <a:solidFill>
                  <a:srgbClr val="5C5962"/>
                </a:solidFill>
              </a:rPr>
            </a:br>
            <a:r>
              <a:rPr lang="en">
                <a:solidFill>
                  <a:srgbClr val="5C5962"/>
                </a:solidFill>
              </a:rPr>
              <a:t>Rename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r>
              <a:rPr lang="en">
                <a:solidFill>
                  <a:srgbClr val="5C5962"/>
                </a:solidFill>
              </a:rPr>
              <a:t> →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endParaRPr>
              <a:solidFill>
                <a:srgbClr val="5C5962"/>
              </a:solidFill>
              <a:highlight>
                <a:srgbClr val="F3F3F3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special characters (‘,*!^%#). Dashes &amp; underscores are OK</a:t>
            </a:r>
            <a:br>
              <a:rPr lang="en">
                <a:solidFill>
                  <a:srgbClr val="5C5962"/>
                </a:solidFill>
              </a:rPr>
            </a:br>
            <a:r>
              <a:rPr lang="en">
                <a:solidFill>
                  <a:srgbClr val="5C5962"/>
                </a:solidFill>
              </a:rPr>
              <a:t>Rename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Jenny's Page!.html</a:t>
            </a:r>
            <a:r>
              <a:rPr lang="en">
                <a:solidFill>
                  <a:srgbClr val="5C5962"/>
                </a:solidFill>
              </a:rPr>
              <a:t> →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jennys_page.html</a:t>
            </a:r>
            <a:r>
              <a:rPr lang="en">
                <a:solidFill>
                  <a:srgbClr val="5C5962"/>
                </a:solidFill>
              </a:rPr>
              <a:t> In addition, all HTML files end with either the .htm or .html file extension.</a:t>
            </a:r>
            <a:endParaRPr>
              <a:solidFill>
                <a:srgbClr val="5C596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Most tags have an opening tag and a closing tag</a:t>
            </a:r>
            <a:endParaRPr sz="240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 dirty="0"/>
              <a:t>My Heading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But some don’t: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Images: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img</a:t>
            </a:r>
            <a:r>
              <a:rPr lang="en" dirty="0"/>
              <a:t> 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src</a:t>
            </a:r>
            <a:r>
              <a:rPr lang="en" dirty="0"/>
              <a:t>="</a:t>
            </a:r>
            <a:r>
              <a:rPr lang="en" dirty="0" err="1"/>
              <a:t>dog.png</a:t>
            </a:r>
            <a:r>
              <a:rPr lang="en" dirty="0"/>
              <a:t>" 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alt</a:t>
            </a:r>
            <a:r>
              <a:rPr lang="en" dirty="0"/>
              <a:t>="Photo of a dog"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Line Breaks:	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br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Horizontal Rules: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hr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Stylesheet Links: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&lt;link</a:t>
            </a:r>
            <a:r>
              <a:rPr lang="en" dirty="0"/>
              <a:t> 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rel</a:t>
            </a:r>
            <a:r>
              <a:rPr lang="en" dirty="0"/>
              <a:t>="stylesheet"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href</a:t>
            </a:r>
            <a:r>
              <a:rPr lang="en" dirty="0"/>
              <a:t>="</a:t>
            </a:r>
            <a:r>
              <a:rPr lang="en" dirty="0" err="1"/>
              <a:t>my_style.css</a:t>
            </a:r>
            <a:r>
              <a:rPr lang="en" dirty="0"/>
              <a:t>"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dirty="0"/>
            </a:br>
            <a:r>
              <a:rPr lang="en" dirty="0"/>
              <a:t>You’ll eventually figure out the rules as you continue building web pages. You can also consult the course website’s HTML Reference  to learn more about the rules of each individual tag.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The browser ignores whitespace</a:t>
            </a:r>
            <a:endParaRPr sz="2400"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browser ignores whitespace: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My Title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...is interpreted the same way as...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     My             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Title  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Make your code readable by indenting and using line breaks</a:t>
            </a:r>
            <a:endParaRPr sz="2400"/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Make your code readable by indenting and using line breaks. Please don’t do this: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&lt;main&gt;&lt;p&gt;</a:t>
            </a:r>
            <a:r>
              <a:rPr lang="en"/>
              <a:t>Welcome,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&lt;/strong&gt;&lt;/p&gt;&lt;ol&gt;&lt;li&gt;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&lt;/li&gt;&lt;li&gt;</a:t>
            </a:r>
            <a:r>
              <a:rPr lang="en"/>
              <a:t>item2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&lt;/li&gt;&lt;li&gt;</a:t>
            </a:r>
            <a:r>
              <a:rPr lang="en"/>
              <a:t>item 3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&lt;/ol&gt;&lt;/main&gt;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dirty="0"/>
              <a:t>Tutorial 2 this Friday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dirty="0"/>
              <a:t>Assigned readings:</a:t>
            </a:r>
            <a:endParaRPr dirty="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lphaLcPeriod"/>
            </a:pPr>
            <a:r>
              <a:rPr lang="en" sz="1600" dirty="0"/>
              <a:t>Intro to HTML(for today) – Topic 3</a:t>
            </a:r>
            <a:endParaRPr sz="1600"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 dirty="0"/>
              <a:t>Please open today’s slides on your computer (you can get to them from the Moodle) – you’ll need them for today’s activity.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Make your code readable by indenting and using line breaks</a:t>
            </a:r>
            <a:endParaRPr sz="2400"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Instead, do this: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&lt;main&gt;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&lt;p&gt;</a:t>
            </a:r>
            <a:br>
              <a:rPr lang="en"/>
            </a:br>
            <a:r>
              <a:rPr lang="en"/>
              <a:t>		Welcome,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&lt;ol&gt;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	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3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&lt;/ol&gt;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&lt;/main&gt;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tags have required or optional attributes (e.g. a tags, img tags, input tags, etc).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Ensure that your attributes are always followed by an equals sign and values are surrounded by quotation marks.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b="1"/>
              <a:t>Example: </a:t>
            </a:r>
            <a:br>
              <a:rPr lang="en"/>
            </a:br>
            <a:r>
              <a:rPr lang="en"/>
              <a:t>&lt;img src="my_image.jpg" alt="description of image for screen reader"&gt;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5. Attribute syntax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28" name="Google Shape;228;p33"/>
          <p:cNvGrpSpPr/>
          <p:nvPr/>
        </p:nvGrpSpPr>
        <p:grpSpPr>
          <a:xfrm>
            <a:off x="1155171" y="3708657"/>
            <a:ext cx="3593100" cy="1185600"/>
            <a:chOff x="1155171" y="3708657"/>
            <a:chExt cx="3593100" cy="1185600"/>
          </a:xfrm>
        </p:grpSpPr>
        <p:cxnSp>
          <p:nvCxnSpPr>
            <p:cNvPr id="229" name="Google Shape;229;p33"/>
            <p:cNvCxnSpPr>
              <a:stCxn id="230" idx="0"/>
            </p:cNvCxnSpPr>
            <p:nvPr/>
          </p:nvCxnSpPr>
          <p:spPr>
            <a:xfrm rot="10800000">
              <a:off x="1544421" y="3732957"/>
              <a:ext cx="1407300" cy="6417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0" name="Google Shape;230;p33"/>
            <p:cNvSpPr txBox="1"/>
            <p:nvPr/>
          </p:nvSpPr>
          <p:spPr>
            <a:xfrm>
              <a:off x="1155171" y="4374657"/>
              <a:ext cx="35931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</a:rPr>
                <a:t>No space between attribute, equals sign, and quotations</a:t>
              </a:r>
              <a:endParaRPr b="1">
                <a:solidFill>
                  <a:srgbClr val="990055"/>
                </a:solidFill>
              </a:endParaRPr>
            </a:p>
          </p:txBody>
        </p:sp>
        <p:cxnSp>
          <p:nvCxnSpPr>
            <p:cNvPr id="231" name="Google Shape;231;p33"/>
            <p:cNvCxnSpPr>
              <a:stCxn id="230" idx="0"/>
            </p:cNvCxnSpPr>
            <p:nvPr/>
          </p:nvCxnSpPr>
          <p:spPr>
            <a:xfrm rot="10800000" flipH="1">
              <a:off x="2951721" y="3708657"/>
              <a:ext cx="769200" cy="6660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6. Last in, first out (LIFO)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/>
              <a:t>Correct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r>
              <a:rPr lang="en" sz="1800"/>
              <a:t>Welcome, 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 sz="1800"/>
              <a:t>Leonard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br>
              <a:rPr lang="en" sz="1800"/>
            </a:br>
            <a:endParaRPr sz="1800"/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/>
              <a:t>Incorrect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r>
              <a:rPr lang="en" sz="1800"/>
              <a:t>Welcome, 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 sz="1800"/>
              <a:t>Leonard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endParaRPr sz="1800"/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40" name="Google Shape;240;p34"/>
          <p:cNvGrpSpPr/>
          <p:nvPr/>
        </p:nvGrpSpPr>
        <p:grpSpPr>
          <a:xfrm>
            <a:off x="433050" y="3080525"/>
            <a:ext cx="3275700" cy="1890000"/>
            <a:chOff x="585450" y="3080525"/>
            <a:chExt cx="3275700" cy="1890000"/>
          </a:xfrm>
        </p:grpSpPr>
        <p:sp>
          <p:nvSpPr>
            <p:cNvPr id="241" name="Google Shape;241;p34"/>
            <p:cNvSpPr/>
            <p:nvPr/>
          </p:nvSpPr>
          <p:spPr>
            <a:xfrm>
              <a:off x="585450" y="3080525"/>
              <a:ext cx="3275700" cy="18900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Montserrat"/>
                  <a:ea typeface="Montserrat"/>
                  <a:cs typeface="Montserrat"/>
                  <a:sym typeface="Montserrat"/>
                </a:rPr>
                <a:t>&lt;p&gt;</a:t>
              </a: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 Welcome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Montserrat"/>
                  <a:ea typeface="Montserrat"/>
                  <a:cs typeface="Montserrat"/>
                  <a:sym typeface="Montserrat"/>
                </a:rPr>
                <a:t>&lt;/p&gt;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957175" y="3598775"/>
              <a:ext cx="2398800" cy="853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Montserrat"/>
                  <a:ea typeface="Montserrat"/>
                  <a:cs typeface="Montserrat"/>
                  <a:sym typeface="Montserrat"/>
                </a:rPr>
                <a:t>&lt;strong&gt; 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     Leonard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Montserrat"/>
                  <a:ea typeface="Montserrat"/>
                  <a:cs typeface="Montserrat"/>
                  <a:sym typeface="Montserrat"/>
                </a:rPr>
                <a:t>&lt;/strong&gt;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3" name="Google Shape;243;p34"/>
          <p:cNvSpPr/>
          <p:nvPr/>
        </p:nvSpPr>
        <p:spPr>
          <a:xfrm>
            <a:off x="3937925" y="3140375"/>
            <a:ext cx="1770300" cy="1770300"/>
          </a:xfrm>
          <a:prstGeom prst="star8">
            <a:avLst>
              <a:gd name="adj" fmla="val 3750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Think boxes inside of boxes inside of boxes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7. Use comments to help you understand your code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00"/>
                </a:solidFill>
                <a:latin typeface="Rubik Medium"/>
                <a:ea typeface="Rubik Medium"/>
                <a:cs typeface="Rubik Medium"/>
                <a:sym typeface="Rubik Medium"/>
              </a:rPr>
              <a:t>&lt;!-- Welcome Section --&gt;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&lt;section&gt;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br>
              <a:rPr lang="en"/>
            </a:br>
            <a:r>
              <a:rPr lang="en"/>
              <a:t>		Welcome, 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&lt;ol&gt;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	&lt;li&gt;</a:t>
            </a:r>
            <a:r>
              <a:rPr lang="en"/>
              <a:t>item 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&lt;/ol&gt;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&lt;/section&gt;</a:t>
            </a:r>
            <a:endParaRPr>
              <a:solidFill>
                <a:srgbClr val="963334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HTML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Rules of thumb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Linking to resources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Linking</a:t>
            </a:r>
            <a:r>
              <a:rPr lang="en"/>
              <a:t> is perhaps the biggest idea of the web: documents link together creating a “web” of networked resources.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Many different HTML tags use the concept of linking: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Stylesheet 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JavaScript 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Multimedia embedding (e.g., images, videos, audio files)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Hyperlinks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Absolute links</a:t>
            </a:r>
            <a:endParaRPr b="1"/>
          </a:p>
          <a:p>
            <a:pPr marL="457200" lvl="0" indent="-336035" algn="l" rtl="0">
              <a:spcBef>
                <a:spcPts val="0"/>
              </a:spcBef>
              <a:spcAft>
                <a:spcPts val="0"/>
              </a:spcAft>
              <a:buSzPts val="1692"/>
              <a:buChar char="●"/>
            </a:pPr>
            <a:r>
              <a:rPr lang="en" sz="1691"/>
              <a:t>When the file isn’t on your computer, you have to specify the server name, and then the path to the file.</a:t>
            </a:r>
            <a:endParaRPr sz="169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91"/>
              <a:t>Example:</a:t>
            </a:r>
            <a:r>
              <a:rPr lang="en"/>
              <a:t>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https://i.pinimg.com/originals/ac/f4/9b/acf49bd0f42b441160a9363dce88b243.jpg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Relative links</a:t>
            </a:r>
            <a:endParaRPr b="1"/>
          </a:p>
          <a:p>
            <a:pPr marL="457200" lvl="0" indent="-329685" algn="l" rtl="0">
              <a:spcBef>
                <a:spcPts val="100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When the file is on your computer, you specify the file path </a:t>
            </a:r>
            <a:r>
              <a:rPr lang="en" sz="1591" b="1"/>
              <a:t>relative to your current file</a:t>
            </a:r>
            <a:r>
              <a:rPr lang="en" sz="1591"/>
              <a:t>.</a:t>
            </a:r>
            <a:endParaRPr sz="1591"/>
          </a:p>
          <a:p>
            <a:pPr marL="457200" lvl="0" indent="-329685" algn="l" rtl="0">
              <a:spcBef>
                <a:spcPts val="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Example:  </a:t>
            </a:r>
            <a:r>
              <a:rPr lang="en" sz="1591" b="1">
                <a:latin typeface="Consolas"/>
                <a:ea typeface="Consolas"/>
                <a:cs typeface="Consolas"/>
                <a:sym typeface="Consolas"/>
              </a:rPr>
              <a:t>../images/my_puppy.jpg</a:t>
            </a:r>
            <a:r>
              <a:rPr lang="en" sz="1591"/>
              <a:t> </a:t>
            </a:r>
            <a:br>
              <a:rPr lang="en" sz="1591"/>
            </a:br>
            <a:r>
              <a:rPr lang="en" sz="1591" i="1"/>
              <a:t>Go up one directory, then into the images directory, and then access the “my_puppy.jpg” image.</a:t>
            </a:r>
            <a:endParaRPr sz="1591"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Internal links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you want to jump to a spot on your current page.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Example: </a:t>
            </a:r>
            <a:r>
              <a:rPr lang="en" sz="1591" b="1">
                <a:latin typeface="Consolas"/>
                <a:ea typeface="Consolas"/>
                <a:cs typeface="Consolas"/>
                <a:sym typeface="Consolas"/>
              </a:rPr>
              <a:t>#contacts</a:t>
            </a:r>
            <a:endParaRPr sz="150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HTML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Rules of thumb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Linking to resources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Activity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Edit your index.html </a:t>
            </a:r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Change the title of your webpage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a heading and a paragraph element (in the “body” section) 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3 image tags  (in the “body” section)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a list (in the “body” section</a:t>
            </a:r>
            <a:r>
              <a:rPr lang="en-US" dirty="0"/>
              <a:t>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 a second HTML page called page2.html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400" dirty="0"/>
              <a:t>Add a hyperlink (relative path) that links from </a:t>
            </a:r>
            <a:r>
              <a:rPr lang="en" sz="1400" dirty="0" err="1"/>
              <a:t>index.html</a:t>
            </a:r>
            <a:r>
              <a:rPr lang="en" sz="1400" dirty="0"/>
              <a:t> to page2.html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400" dirty="0"/>
              <a:t>Add a hyperlink (relative path) that links from page2.html to </a:t>
            </a:r>
            <a:r>
              <a:rPr lang="en" sz="1400" dirty="0" err="1"/>
              <a:t>index.html</a:t>
            </a:r>
            <a:endParaRPr sz="1400" dirty="0"/>
          </a:p>
        </p:txBody>
      </p:sp>
      <p:sp>
        <p:nvSpPr>
          <p:cNvPr id="284" name="Google Shape;28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Overview of HTML, CSS, and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Setting up your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Overview of HTML, CSS, and JavaScript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Setting up your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HTML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controls the content &amp; structure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CSS</a:t>
            </a:r>
            <a:r>
              <a:rPr lang="en" dirty="0"/>
              <a:t> (Cascading Style Sheets)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controls the style, colors, layout, fonts, etc.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JavaScript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controls movement and interactivity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can communicate with and transmit data to and from servers without refreshing the page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can interact with local data stores </a:t>
            </a:r>
            <a:endParaRPr sz="1800"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web pages use three technologies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Setting up your computer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But first…getting Set Up for Today’s Activities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</a:rPr>
              <a:t>Download and install Visual Studio Code (VS Code): </a:t>
            </a: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This does not need to be done if you are working on the computer lab computers – just if you’re working on your laptop.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</a:rPr>
              <a:t>From within VS Code, install the “Live Server” plugin (walkthrough).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</a:rPr>
              <a:t>Together: 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Organize your files and folders (slides 5-6)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Create a blank index.html page (slide 7)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Organizing Files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you’re taking a computer science class, it’s important to think about where you’re storing your files. Please do the following </a:t>
            </a:r>
            <a:r>
              <a:rPr lang="en" b="1" u="sng"/>
              <a:t>EXACTLY</a:t>
            </a:r>
            <a:r>
              <a:rPr lang="en"/>
              <a:t> as specified: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course folder called </a:t>
            </a:r>
            <a:r>
              <a:rPr lang="en" b="1"/>
              <a:t>csci185</a:t>
            </a:r>
            <a:r>
              <a:rPr lang="en"/>
              <a:t> somewhere on your computer. Many people store theirs in Documents or on their Desktop.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</a:t>
            </a:r>
            <a:r>
              <a:rPr lang="en" b="1"/>
              <a:t>tutorials</a:t>
            </a:r>
            <a:r>
              <a:rPr lang="en"/>
              <a:t> folder inside of your </a:t>
            </a:r>
            <a:r>
              <a:rPr lang="en" b="1"/>
              <a:t>csci185</a:t>
            </a:r>
            <a:r>
              <a:rPr lang="en"/>
              <a:t> folder.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</a:t>
            </a:r>
            <a:r>
              <a:rPr lang="en" b="1"/>
              <a:t>lectures</a:t>
            </a:r>
            <a:r>
              <a:rPr lang="en"/>
              <a:t> folder inside of your </a:t>
            </a:r>
            <a:r>
              <a:rPr lang="en" b="1"/>
              <a:t>csci185</a:t>
            </a:r>
            <a:r>
              <a:rPr lang="en"/>
              <a:t> folder.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</a:t>
            </a:r>
            <a:r>
              <a:rPr lang="en" b="1"/>
              <a:t>lecture03</a:t>
            </a:r>
            <a:r>
              <a:rPr lang="en"/>
              <a:t> folder inside of your </a:t>
            </a:r>
            <a:r>
              <a:rPr lang="en" b="1"/>
              <a:t>lectures </a:t>
            </a:r>
            <a:r>
              <a:rPr lang="en"/>
              <a:t>folder.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Today, you will be creating new files inside your </a:t>
            </a:r>
            <a:r>
              <a:rPr lang="en" b="1"/>
              <a:t>lecture03</a:t>
            </a:r>
            <a:r>
              <a:rPr lang="en"/>
              <a:t> folder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Organizing Files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you’re done, your file structure should look something like this: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csci185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└── tutorial02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lectures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└── lecture03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└── index.html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1892</Words>
  <Application>Microsoft Macintosh PowerPoint</Application>
  <PresentationFormat>On-screen Show (16:9)</PresentationFormat>
  <Paragraphs>256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Rubik</vt:lpstr>
      <vt:lpstr>Rubik Medium</vt:lpstr>
      <vt:lpstr>Courier New</vt:lpstr>
      <vt:lpstr>Consolas</vt:lpstr>
      <vt:lpstr>Montserrat</vt:lpstr>
      <vt:lpstr>Arial</vt:lpstr>
      <vt:lpstr>Source Code Pro</vt:lpstr>
      <vt:lpstr>UNCA Theme</vt:lpstr>
      <vt:lpstr>Intro to HTML</vt:lpstr>
      <vt:lpstr>Announcements</vt:lpstr>
      <vt:lpstr>Outline</vt:lpstr>
      <vt:lpstr>Outline</vt:lpstr>
      <vt:lpstr>Most web pages use three technologies</vt:lpstr>
      <vt:lpstr>Outline</vt:lpstr>
      <vt:lpstr>But first…getting Set Up for Today’s Activities</vt:lpstr>
      <vt:lpstr>Side Note: Organizing Files</vt:lpstr>
      <vt:lpstr>Side Note: Organizing Files</vt:lpstr>
      <vt:lpstr>Create an HTML file in VS Code</vt:lpstr>
      <vt:lpstr>Outline</vt:lpstr>
      <vt:lpstr>Intro to HTML (Hypertext Markup Language)</vt:lpstr>
      <vt:lpstr>How the Browser Interprets HTML</vt:lpstr>
      <vt:lpstr>Lots of elements can go inside of the body element</vt:lpstr>
      <vt:lpstr>Outline</vt:lpstr>
      <vt:lpstr>1. Avoid spaces, capital letters, and special characters when naming files</vt:lpstr>
      <vt:lpstr>2. Most tags have an opening tag and a closing tag</vt:lpstr>
      <vt:lpstr>3. The browser ignores whitespace</vt:lpstr>
      <vt:lpstr>4. Make your code readable by indenting and using line breaks</vt:lpstr>
      <vt:lpstr>4. Make your code readable by indenting and using line breaks</vt:lpstr>
      <vt:lpstr>5. Attribute syntax </vt:lpstr>
      <vt:lpstr>6. Last in, first out (LIFO) </vt:lpstr>
      <vt:lpstr>7. Use comments to help you understand your code  </vt:lpstr>
      <vt:lpstr>Outline</vt:lpstr>
      <vt:lpstr>Linking to Resources</vt:lpstr>
      <vt:lpstr>Linking to Resources</vt:lpstr>
      <vt:lpstr>Outline</vt:lpstr>
      <vt:lpstr>Activity: Edit your index.html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cp:lastModifiedBy>Sarah Van Wart</cp:lastModifiedBy>
  <cp:revision>6</cp:revision>
  <dcterms:modified xsi:type="dcterms:W3CDTF">2023-02-23T11:03:23Z</dcterms:modified>
</cp:coreProperties>
</file>