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48" d="100"/>
          <a:sy n="148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c96476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c96476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2ad900d0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2ad900d0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data are being uploaded to these systems by businesses and advertisers – even if we don’t use these platforms.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 networks that interoperate with these systems are embedded in most websites on the Internet.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else?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235ba29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235ba29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2ad900d0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2ad900d0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2ad900d0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2ad900d0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2ad900d0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2ad900d0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2ad900d0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2ad900d0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23dc214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23dc214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2ad900d0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2ad900d0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235ba29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235ba29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2ad900d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2ad900d0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235ba29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235ba29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Glued to her phone when running. Practicing a socially acceptable laugh. Liking lower status people doesn’t up your score. Selfies. Panopticon. Ways of coercing others to upvote you / avoid controversy.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Huge social consequences to being rated (invites to parties, going to the airport, rental car). The ideal becomes the material. Door won’t open for her coworker b/c downvoted.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Representation consultant.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Sphere of influence. Inner and outer: “upvotes of quality people”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Wedding w/a bunch of 4.7-or-aboves! Primes. You’re not a 4.2. You’re a 4.183. Temporary whole point + double-damage.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Weird speech she was practicing → “you fucking sociopath” (brother). Is the crying too much?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Airport. Car. Car charger. Just plummets.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Truck driver: Tom got Cancer. He was a 4.3. Gave his bed to a 4.4.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“Don’t come. I cannot have a 2.6 at my wedding.” You said you wanted your oldest friend. A vintage 4.2 played well in the forecast.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235ba29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235ba29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2ad900d0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2ad900d0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2b6ae2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2b6ae2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235ba29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235ba29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2ad900d0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2ad900d0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Fake news online leads to real-world action (e.g., pizzagate, claims of a stolen election, online bullying / harassment).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Of all the ways the internet could have looked, why are there so many freakin’ ads (telling you how to look better, be better, etc.)?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who are powerful offline tend to be powerful online too!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thing that has social currency.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engines: more sites that link to your page boosts your ranking. Even more important: sites who already have high rankings. So people court “higher status” websites and people to endorse them / link to them.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0/10/20/technology/doj-googl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alebooks.yale.edu/book/9780300261431/custodians-of-the-inter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cm.acm.org/magazines/2021/10/255710-competitive-compatibility/fulltext" TargetMode="External"/><Relationship Id="rId7" Type="http://schemas.openxmlformats.org/officeDocument/2006/relationships/hyperlink" Target="https://newrepublic.com/article/133889/reboot-worl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ired.co.uk/article/the-webs-greatest-minds-on-how-to-fix-it" TargetMode="External"/><Relationship Id="rId5" Type="http://schemas.openxmlformats.org/officeDocument/2006/relationships/hyperlink" Target="https://www.vox.com/the-goods/2020/2/18/21126347/antitrust-monopolies-internet-telecommunications-cheerleading" TargetMode="External"/><Relationship Id="rId4" Type="http://schemas.openxmlformats.org/officeDocument/2006/relationships/hyperlink" Target="https://www.vox.com/2014/6/16/18076282/the-interne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Internet &amp; Society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/>
              <a:t>CSCI 185, </a:t>
            </a:r>
            <a:r>
              <a:rPr lang="en"/>
              <a:t>Spring</a:t>
            </a:r>
            <a:r>
              <a:rPr lang="en" sz="2080"/>
              <a:t> 202</a:t>
            </a:r>
            <a:r>
              <a:rPr lang="en"/>
              <a:t>3</a:t>
            </a:r>
            <a:br>
              <a:rPr lang="en" sz="2080"/>
            </a:br>
            <a:r>
              <a:rPr lang="en" sz="2080"/>
              <a:t>Intro to Computer Programming for the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Voluntariness v. Involuntariness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the comments section of the New York Times re: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It’s Google’s World. We Just Live in It</a:t>
            </a:r>
            <a:r>
              <a:rPr lang="en" dirty="0"/>
              <a:t> (see course-website/course-files/readings/</a:t>
            </a:r>
            <a:r>
              <a:rPr lang="en-US" dirty="0"/>
              <a:t>It’s Google’s World. We Just Live in It. - The New York </a:t>
            </a:r>
            <a:r>
              <a:rPr lang="en-US" dirty="0" err="1"/>
              <a:t>Times.pdf</a:t>
            </a:r>
            <a:r>
              <a:rPr lang="en-US" dirty="0"/>
              <a:t>):</a:t>
            </a:r>
            <a:endParaRPr dirty="0"/>
          </a:p>
          <a:p>
            <a:pPr marL="457200" marR="85027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i="1" dirty="0"/>
              <a:t>“The key here is that we all CHOOSE to use Google search. We choose to use </a:t>
            </a:r>
            <a:r>
              <a:rPr lang="en" i="1" dirty="0" err="1"/>
              <a:t>gmail</a:t>
            </a:r>
            <a:r>
              <a:rPr lang="en" i="1" dirty="0"/>
              <a:t>. We choose to use Google maps, Google Earth and </a:t>
            </a:r>
            <a:r>
              <a:rPr lang="en" i="1" dirty="0" err="1"/>
              <a:t>Youtube</a:t>
            </a:r>
            <a:r>
              <a:rPr lang="en" i="1" dirty="0"/>
              <a:t>, etc. It is easy to turn these Google features off and not use them. We use these Google products because they work and provide us information and data we want.”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Even if we don’t participate in Google, Facebook, Twitter, etc., are we still impacted by these systems? How?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Centralization v. Decentralization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b="1"/>
              <a:t>1990s: </a:t>
            </a:r>
            <a:r>
              <a:rPr lang="en"/>
              <a:t>The Internet was a decentralized network of scattered content + a bunch of listservs where people could chat about things online.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●"/>
            </a:pPr>
            <a:r>
              <a:rPr lang="en" b="1"/>
              <a:t>Today: </a:t>
            </a:r>
            <a:r>
              <a:rPr lang="en"/>
              <a:t>The Internet has become more centralized – i.e., there are a few very powerful actors that largely shape how content is structured and distributed.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Unseating the “experts” and “gatekeepers” (i.e., the elite who push conformity and stifle personal expression and the flow of ideas)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More opportunity for competition, diversity, plurality; giving the “little guys” more power to write and share ideas.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Peer production – sites like Wikipedia are the new knowledge production systems.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The idea that benefits of increased efficiency &amp; productivity will cascade to all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Can collapse time and space – it will be the end of the nation state. One world, one people, etc., etc.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Internet in the 90s: Early Hopes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Internet Today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Anyone can still publish content, </a:t>
            </a:r>
            <a:r>
              <a:rPr lang="en" sz="1900" dirty="0"/>
              <a:t>but information intermediaries:</a:t>
            </a:r>
            <a:endParaRPr sz="1900" dirty="0"/>
          </a:p>
          <a:p>
            <a:pPr marL="457200" marR="85027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“have the power to grant visibility and certify meaning. [Their role has shifted from] “transmitting what we post (i.e. neutral conduit), to constituting what we see...while at the same time disavowing this role.” </a:t>
            </a:r>
            <a:r>
              <a:rPr lang="en" b="1" u="sng" dirty="0">
                <a:solidFill>
                  <a:schemeClr val="hlink"/>
                </a:solidFill>
                <a:hlinkClick r:id="rId3"/>
              </a:rPr>
              <a:t>Gillespie, 2021</a:t>
            </a:r>
            <a:endParaRPr b="1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 </a:t>
            </a:r>
            <a:r>
              <a:rPr lang="en" b="1" dirty="0"/>
              <a:t>search engines</a:t>
            </a:r>
            <a:r>
              <a:rPr lang="en" dirty="0"/>
              <a:t> determine the measurement system, and also what rises to the top?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 </a:t>
            </a:r>
            <a:r>
              <a:rPr lang="en" b="1" dirty="0"/>
              <a:t>social media platforms</a:t>
            </a:r>
            <a:r>
              <a:rPr lang="en" dirty="0"/>
              <a:t> determine which content circulates, and what incentives drive these decisions?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The creation of a new tech elite with unprecedented wealth.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Further (Optional) reading if you’re interested…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Doctorow, Cory (October, 2021).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Competitive Compatibility: Let's Fix the Internet, Not the Tech Giants</a:t>
            </a:r>
            <a:r>
              <a:rPr lang="en"/>
              <a:t>. Communications of the ACM.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Lee, Timothy (May, 2015).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Internet, Explained</a:t>
            </a:r>
            <a:r>
              <a:rPr lang="en"/>
              <a:t>. Vox.</a:t>
            </a:r>
            <a:endParaRPr/>
          </a:p>
          <a:p>
            <a:pPr marL="914400" lvl="1" indent="-310832" algn="l" rtl="0">
              <a:spcBef>
                <a:spcPts val="100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(Just skim it)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Stewart, Emily (Feb., 2020). </a:t>
            </a:r>
            <a:r>
              <a:rPr lang="en" u="sng">
                <a:solidFill>
                  <a:schemeClr val="hlink"/>
                </a:solidFill>
                <a:hlinkClick r:id="rId5"/>
              </a:rPr>
              <a:t>America’s monopoly problem, explained by your internet bill</a:t>
            </a:r>
            <a:r>
              <a:rPr lang="en"/>
              <a:t>. Vox.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Tim Berners-Lee, Jimmy Wales, Wendy Hall and more (December, 2017). </a:t>
            </a:r>
            <a:r>
              <a:rPr lang="en" u="sng">
                <a:solidFill>
                  <a:schemeClr val="hlink"/>
                </a:solidFill>
                <a:hlinkClick r:id="rId6"/>
              </a:rPr>
              <a:t>The web's greatest minds explain how we can fix the internet</a:t>
            </a:r>
            <a:r>
              <a:rPr lang="en"/>
              <a:t>. Wired (UK).</a:t>
            </a: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 Ford, Paul (2016). </a:t>
            </a:r>
            <a:r>
              <a:rPr lang="en" u="sng">
                <a:solidFill>
                  <a:schemeClr val="hlink"/>
                </a:solidFill>
                <a:hlinkClick r:id="rId7"/>
              </a:rPr>
              <a:t>Reboot the World: The internet was supposed to be democratic and open to all. Then Facebook and the NSA got their hands on it. Is it too late to reclaim our digital future?</a:t>
            </a:r>
            <a:r>
              <a:rPr lang="en"/>
              <a:t> The New Republic.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“Disruption” or More of the Same?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the Internet make life easier, simpler, better, more equitable, etc.? Or did we just remake the status quo? Or, does it depend?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Let’s break up into groups again and discuss…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Questions: Round 2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 perspective: </a:t>
            </a:r>
            <a:br>
              <a:rPr lang="en"/>
            </a:br>
            <a:endParaRPr/>
          </a:p>
          <a:p>
            <a:pPr marL="914400" marR="573314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“Humanity has always had systems in place like the one featured in Nosedive! There’s nothing new here.” </a:t>
            </a:r>
            <a:br>
              <a:rPr lang="en" b="1"/>
            </a:b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Do you agree or disagree? In other words, is this system just more of the same? Or have technological innovations like the Internet + smart devices led to the creation of something that is fundamentally new?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Friday: Tutorial Activity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be investigating how platforms collect data, including the data they have collected about you. See you Friday!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Nosedive: Discussion 1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Introduction to some enduring Internet debates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Nosedive: Discussion 2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[if time] Continue our “how the Internet works” slides from Monday.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rgbClr val="4A86E8"/>
                </a:solidFill>
              </a:rPr>
              <a:t>Nosedive: Discussion 1</a:t>
            </a:r>
            <a:endParaRPr b="1">
              <a:solidFill>
                <a:srgbClr val="4A86E8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Introduction to some enduring Internet debates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Nosedive: Discussion 2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[if time] Continue our “how the Internet works” slides from Monday.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Nosedive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55" y="1094350"/>
            <a:ext cx="7198495" cy="40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Questions: Round 1 (15 minutes)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</a:pPr>
            <a:r>
              <a:rPr lang="en"/>
              <a:t>What stood out to you? What scenes were most memorable and why?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</a:pPr>
            <a:r>
              <a:rPr lang="en"/>
              <a:t>What is one’s score a measure of? 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</a:pPr>
            <a:r>
              <a:rPr lang="en"/>
              <a:t>How is meaning assigned to a score?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</a:pPr>
            <a:r>
              <a:rPr lang="en"/>
              <a:t>How does the system not only “measure” behavior, but also shape it?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</a:pPr>
            <a:r>
              <a:rPr lang="en"/>
              <a:t>What resources &amp; opportunities are conferred / denied to people with low / high scores?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/>
              <a:t>Is this a meritocratic system?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</a:pPr>
            <a:r>
              <a:rPr lang="en"/>
              <a:t>Who is most vulnerable in a system like this? Why?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/>
              <a:t>In what ways do you think this world already exists?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Out (10-15 minutes)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Nosedive: Discussion 1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Introduction to some enduring Internet debates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Nosedive: Discussion 2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[if time] Continue our “how the Internet works” slides from Monday.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Socio-Technical Themes to Discuss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b="1"/>
              <a:t>Online v. Offline</a:t>
            </a:r>
            <a:br>
              <a:rPr lang="en"/>
            </a:br>
            <a:r>
              <a:rPr lang="en"/>
              <a:t>How does the virtual world influence the material world (and vice versa)?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b="1"/>
              <a:t>Voluntariness v. Involuntariness</a:t>
            </a:r>
            <a:br>
              <a:rPr lang="en"/>
            </a:br>
            <a:r>
              <a:rPr lang="en"/>
              <a:t>How much agency to people have to participate / not participate?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b="1"/>
              <a:t>Decentralization v. Centralization</a:t>
            </a:r>
            <a:br>
              <a:rPr lang="en"/>
            </a:br>
            <a:r>
              <a:rPr lang="en"/>
              <a:t>Are there opportunities for anyone to participate and be seen / heard or are there still a handful of gatekeepers?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 b="1"/>
              <a:t>“Disruption” v. More of the Same</a:t>
            </a:r>
            <a:br>
              <a:rPr lang="en"/>
            </a:br>
            <a:r>
              <a:rPr lang="en"/>
              <a:t>Does technological advancement just reconstitute the same social order ‘virtually’? Or is something else going on here?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Online v. Offline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virtual world influences the material world. 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you think of an example?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material world influences the virtual world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you think of an example?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change behavior. If there’s a measurement system and benefit is conferred to people who get a higher measurement, people tend to invest less time into what isn’t measured and more time into what is.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Can you think of an example?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Microsoft Macintosh PowerPoint</Application>
  <PresentationFormat>On-screen Show (16:9)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Open Sans</vt:lpstr>
      <vt:lpstr>Montserrat</vt:lpstr>
      <vt:lpstr>UNCA Theme</vt:lpstr>
      <vt:lpstr>The Internet &amp; Society</vt:lpstr>
      <vt:lpstr>Outline</vt:lpstr>
      <vt:lpstr>Outline</vt:lpstr>
      <vt:lpstr>Nosedive</vt:lpstr>
      <vt:lpstr>Discussion Questions: Round 1 (15 minutes)</vt:lpstr>
      <vt:lpstr>Share Out (10-15 minutes)</vt:lpstr>
      <vt:lpstr>Outline</vt:lpstr>
      <vt:lpstr>Some Socio-Technical Themes to Discuss</vt:lpstr>
      <vt:lpstr>1. Online v. Offline</vt:lpstr>
      <vt:lpstr>2. Voluntariness v. Involuntariness</vt:lpstr>
      <vt:lpstr>3. Centralization v. Decentralization</vt:lpstr>
      <vt:lpstr>3. The Internet in the 90s: Early Hopes</vt:lpstr>
      <vt:lpstr>3. The Internet Today</vt:lpstr>
      <vt:lpstr>3. Further (Optional) reading if you’re interested…</vt:lpstr>
      <vt:lpstr>4. “Disruption” or More of the Same?</vt:lpstr>
      <vt:lpstr>Discussion Questions: Round 2</vt:lpstr>
      <vt:lpstr>Friday: Tutorial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&amp; Society</dc:title>
  <cp:lastModifiedBy>Sarah Van Wart</cp:lastModifiedBy>
  <cp:revision>1</cp:revision>
  <dcterms:modified xsi:type="dcterms:W3CDTF">2023-02-16T02:54:15Z</dcterms:modified>
</cp:coreProperties>
</file>