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Montserrat" pitchFamily="2" charset="77"/>
      <p:regular r:id="rId41"/>
      <p:bold r:id="rId42"/>
      <p:italic r:id="rId43"/>
      <p:boldItalic r:id="rId44"/>
    </p:embeddedFont>
    <p:embeddedFont>
      <p:font typeface="Rubik Medium" pitchFamily="2" charset="-79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48" d="100"/>
          <a:sy n="148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d87b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d87b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9e77b227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9e77b227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9e77b2279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9e77b2279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9e77b227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9e77b227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9e77b227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9e77b227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e77b227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9e77b227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9e77b227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9e77b227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9e77b227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9e77b227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9e77b2279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9e77b2279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9e77b227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9e77b227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9e77b227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9e77b2279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ec3ade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ec3adec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9e77b227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9e77b227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9e77b227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9e77b227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9e77b22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9e77b22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9e77b227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9e77b227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9e77b227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9e77b227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9e77b22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9e77b22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139bba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139bba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45af81e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45af81e2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9e77b22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9e77b22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9e77b227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9e77b227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9e77b227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9e77b2279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9e77b227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9e77b227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9e77b22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9e77b22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9e77b22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9e77b22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9e77b227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9e77b227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9e77b227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9e77b227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c25b0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c25b0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9e77b227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9e77b227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9e77b227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9e77b227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9e77b227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9e77b2279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e77b227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9e77b227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9e77b227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9e77b227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ntl/en/ipv6/statist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ip2location.com/knowledge-base/study-of-ipv4-address-allocation-by-continent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daddy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bitesize/articles/ztbjq6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bitesize/articles/ztbjq6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ci-185.github.io/spring2023/assignments/hw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sci-185.github.io/spring2023/assignments/tutorial03" TargetMode="External"/><Relationship Id="rId5" Type="http://schemas.openxmlformats.org/officeDocument/2006/relationships/hyperlink" Target="https://csci-185.github.io/spring2023/lectures/topic04" TargetMode="External"/><Relationship Id="rId4" Type="http://schemas.openxmlformats.org/officeDocument/2006/relationships/hyperlink" Target="https://csci-185.github.io/spring2023/assignments/hw0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bitesize/articles/ztbjq6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originals/ac/f4/9b/acf49bd0f42b441160a9363dce88b243.jp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foundation.org/about/vision/history-of-the-web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L04: HTML Continued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/>
              <a:t>CSCI 185, Spring 2023</a:t>
            </a:r>
            <a:br>
              <a:rPr lang="en" sz="2080"/>
            </a:br>
            <a:r>
              <a:rPr lang="en" sz="2080"/>
              <a:t>Intro to Computer Programming for the Web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the rules that servers and browsers must follow to in order to transfer web files over the Internet.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allows (authorized) users to create, update, or delete resources on a web server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 adds encryption and verification to the data transmission process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HTTP (Hypertext Transfer Protocol)?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server?</a:t>
            </a:r>
            <a:endParaRPr>
              <a:solidFill>
                <a:srgbClr val="084C59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030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computer or device on a network that other computers can access for information, communication, or computational services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computer can become a web server if...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 It has been given a public address (IP address)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1000"/>
              </a:spcAft>
              <a:buSzPts val="1600"/>
              <a:buAutoNum type="alphaLcPeriod"/>
            </a:pPr>
            <a:r>
              <a:rPr lang="en" sz="1600"/>
              <a:t>It listens to requests over Port 80 (HTTP) or Port 443 (HTTPS)</a:t>
            </a:r>
            <a:endParaRPr sz="1600"/>
          </a:p>
        </p:txBody>
      </p:sp>
      <p:grpSp>
        <p:nvGrpSpPr>
          <p:cNvPr id="122" name="Google Shape;122;p23"/>
          <p:cNvGrpSpPr/>
          <p:nvPr/>
        </p:nvGrpSpPr>
        <p:grpSpPr>
          <a:xfrm>
            <a:off x="7351200" y="129175"/>
            <a:ext cx="1673550" cy="6553800"/>
            <a:chOff x="7351200" y="181900"/>
            <a:chExt cx="1673550" cy="6553800"/>
          </a:xfrm>
        </p:grpSpPr>
        <p:pic>
          <p:nvPicPr>
            <p:cNvPr id="123" name="Google Shape;12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18190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241282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464375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23"/>
          <p:cNvGrpSpPr/>
          <p:nvPr/>
        </p:nvGrpSpPr>
        <p:grpSpPr>
          <a:xfrm>
            <a:off x="5577900" y="129175"/>
            <a:ext cx="1673550" cy="6553800"/>
            <a:chOff x="5577900" y="129175"/>
            <a:chExt cx="1673550" cy="6553800"/>
          </a:xfrm>
        </p:grpSpPr>
        <p:pic>
          <p:nvPicPr>
            <p:cNvPr id="127" name="Google Shape;12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12917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236010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459102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browser?</a:t>
            </a:r>
            <a:endParaRPr>
              <a:solidFill>
                <a:srgbClr val="084C59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817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program that allows a user to locate, access, and display Web pages. Examples of web browsers include: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Safari, Firefox, Chrome, Internet Explorer, and Opera</a:t>
            </a:r>
            <a:endParaRPr/>
          </a:p>
        </p:txBody>
      </p:sp>
      <p:grpSp>
        <p:nvGrpSpPr>
          <p:cNvPr id="136" name="Google Shape;136;p24"/>
          <p:cNvGrpSpPr/>
          <p:nvPr/>
        </p:nvGrpSpPr>
        <p:grpSpPr>
          <a:xfrm>
            <a:off x="5093400" y="377825"/>
            <a:ext cx="3990300" cy="2817725"/>
            <a:chOff x="5093400" y="377825"/>
            <a:chExt cx="3990300" cy="2817725"/>
          </a:xfrm>
        </p:grpSpPr>
        <p:pic>
          <p:nvPicPr>
            <p:cNvPr id="137" name="Google Shape;13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5650" y="445025"/>
              <a:ext cx="3745801" cy="2688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4"/>
            <p:cNvSpPr txBox="1"/>
            <p:nvPr/>
          </p:nvSpPr>
          <p:spPr>
            <a:xfrm>
              <a:off x="50934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64908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78882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6490800" y="377825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Web Server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IP address is </a:t>
            </a:r>
            <a:r>
              <a:rPr lang="en" b="1">
                <a:solidFill>
                  <a:schemeClr val="accent1"/>
                </a:solidFill>
              </a:rPr>
              <a:t>network address</a:t>
            </a:r>
            <a:r>
              <a:rPr lang="en"/>
              <a:t> for your computer so the Internet knows where to send you emails, data and pictures of cats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IANA</a:t>
            </a:r>
            <a:r>
              <a:rPr lang="en"/>
              <a:t> allocates IP address blocks to regional Internet registries (RIRs). Today, there are five RIRs – </a:t>
            </a:r>
            <a:r>
              <a:rPr lang="en" b="1"/>
              <a:t>APNIC</a:t>
            </a:r>
            <a:r>
              <a:rPr lang="en"/>
              <a:t>, </a:t>
            </a:r>
            <a:r>
              <a:rPr lang="en" b="1"/>
              <a:t>ARIN</a:t>
            </a:r>
            <a:r>
              <a:rPr lang="en"/>
              <a:t>, </a:t>
            </a:r>
            <a:r>
              <a:rPr lang="en" b="1"/>
              <a:t>RIPE</a:t>
            </a:r>
            <a:r>
              <a:rPr lang="en"/>
              <a:t> </a:t>
            </a:r>
            <a:r>
              <a:rPr lang="en" b="1"/>
              <a:t>NCC</a:t>
            </a:r>
            <a:r>
              <a:rPr lang="en"/>
              <a:t>, </a:t>
            </a:r>
            <a:r>
              <a:rPr lang="en" b="1"/>
              <a:t>LACNIC</a:t>
            </a:r>
            <a:r>
              <a:rPr lang="en"/>
              <a:t> and </a:t>
            </a:r>
            <a:r>
              <a:rPr lang="en" b="1"/>
              <a:t>AFRINIC</a:t>
            </a:r>
            <a:r>
              <a:rPr lang="en"/>
              <a:t> that are responsible for all continents. These are then divided into smaller sub-blocks and assigned to individuals and institutions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have already run out of IP addresses (e.g. 66.171.248.170), and so we’re now in the process of transitioning to IPv6. A </a:t>
            </a:r>
            <a:r>
              <a:rPr lang="en" u="sng">
                <a:solidFill>
                  <a:schemeClr val="hlink"/>
                </a:solidFill>
                <a:hlinkClick r:id="rId3"/>
              </a:rPr>
              <a:t>slow process of adoption</a:t>
            </a:r>
            <a:r>
              <a:rPr lang="en"/>
              <a:t>. </a:t>
            </a:r>
            <a:br>
              <a:rPr lang="en"/>
            </a:b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IP address?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0" y="475860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https://blog.ip2location.com/knowledge-base/study-of-ipv4-address-allocation-by-continents/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21" y="0"/>
            <a:ext cx="3896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of assigning human-readable names to IP addresses (which are difficult to remember)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“Purchase” a domain name (really you’re leasing it), you pay money to an authorized registrar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GoDaddy</a:t>
            </a:r>
            <a:r>
              <a:rPr lang="en"/>
              <a:t> is the biggest one)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domain name system (DNS) is a hierarchical naming system (big dictionary) that keeps track of IP addresses and their associated domain names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Makes it possible to assign domain names to groups of Internet resources and users, regardless of the entities' physical location</a:t>
            </a:r>
            <a:br>
              <a:rPr lang="en"/>
            </a:b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domain name?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for organizing and retrieving Web pages. Search engines perform three basic tasks: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Crawling</a:t>
            </a:r>
            <a:r>
              <a:rPr lang="en"/>
              <a:t> – where content is discovered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Indexing</a:t>
            </a:r>
            <a:r>
              <a:rPr lang="en"/>
              <a:t> – where it is analysed and stored in huge databases; and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Retrieval</a:t>
            </a:r>
            <a:r>
              <a:rPr lang="en"/>
              <a:t> – where a user query fetches a list of relevant pages and sorts them.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search engine?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search engines work?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process: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Visits a page and makes a copy of it; stores both the link and the contents of the webpage somewhere (i.e. in a database)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Extracts content from the various sections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uses some logic to build a list of keywords for each page, and some summary text to communicate what this page is about.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Reads all of the link URLs on that page, then visits those pages and makes copies of them (i.e., repeat step 1-2)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 dirty="0"/>
              <a:t>Uses the information from those links to </a:t>
            </a:r>
            <a:r>
              <a:rPr lang="en" b="1" dirty="0"/>
              <a:t>rank pages</a:t>
            </a:r>
            <a:r>
              <a:rPr lang="en" dirty="0"/>
              <a:t> according to specific keywords</a:t>
            </a: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0" y="4830900"/>
            <a:ext cx="36948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https://www.bbc.com/bitesize/articles/ztbjq6f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 &amp; PageRank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PageRank is a famous algorithm devised by Google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determines the relevance of a page according to popularity: The more links that point to a webpage, the more useful it will seem, and the higher it will appear in the results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important criteria: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often the page is updated; more recent often more relevant (but not always); trustworthy domain; etc.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(and SEO) is big business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0" y="4830900"/>
            <a:ext cx="36948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https://www.bbc.com/bitesize/articles/ztbjq6f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Screen Reader?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screen reader reads the HTML markup (or underlying code that controls a user interface) and “reads” the content aloud.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important to teach your screen reader what belongs together. For instance, by wrapping a section in a &lt;nav&gt;&lt;/nav&gt; tag, you can teach your screen reader that “this whole section is for the navigation.” 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If your user doesn’t want the reader to read every link in the aloud, they can skip to the next section.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If you don’t thoughtfully use grouping tags, your user is stuck with a very annoying user experience.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Try it: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Mac: 		Command + F5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Windows:	Windows Logo + Control + Enter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HW1 due tonight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HW2 Posted</a:t>
            </a:r>
            <a:r>
              <a:rPr lang="en" dirty="0"/>
              <a:t>. Due next Monday at midnight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Wednesday</a:t>
            </a:r>
            <a:r>
              <a:rPr lang="en" dirty="0"/>
              <a:t>: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dirty="0"/>
              <a:t>We’re setting up git and GitHub on your computer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dirty="0"/>
              <a:t>Please bring your computer to class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dirty="0"/>
              <a:t>This is an important day to be on time for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Tutorial 3</a:t>
            </a:r>
            <a:r>
              <a:rPr lang="en" dirty="0"/>
              <a:t> (Friday): Make a homepage to showcase your work in this class.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some web concepts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Semantic Tags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Semantic Tags and Search Engines / Screen Readers</a:t>
            </a:r>
            <a:endParaRPr sz="2420"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Semantic tags enable your web crawler / screen reader to understand your website: &lt;h1&gt;, &lt;title&gt;, &lt;header&gt;, &lt;main&gt;, &lt;footer&gt;, &lt;article&gt;, &lt;aside&gt;, etc.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 the crawler / reader to “learn” the structure and organization of your site:</a:t>
            </a:r>
            <a:br>
              <a:rPr lang="en"/>
            </a:br>
            <a:r>
              <a:rPr lang="en"/>
              <a:t>&lt;nav&gt;, &lt;ul&gt;, &lt;li&gt;, &lt;a&gt;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This is not only easier for machines: good organization benefits everyone! People, other programmers, etc.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0" y="4830900"/>
            <a:ext cx="36948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https://www.bbc.com/bitesize/articles/ztbjq6f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examples of semantic tags?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Semantic tags were drafted in 2008, released as an official standard in 2014 via the HTML5 release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Before: all content was grouped / styled using the</a:t>
            </a:r>
            <a:r>
              <a:rPr lang="en" sz="1600" dirty="0"/>
              <a:t> generic </a:t>
            </a:r>
            <a:r>
              <a:rPr lang="en" sz="1600" b="1" dirty="0"/>
              <a:t>&lt;div&gt;</a:t>
            </a:r>
            <a:r>
              <a:rPr lang="en" sz="1600" dirty="0"/>
              <a:t> tag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After: tags like</a:t>
            </a:r>
            <a:r>
              <a:rPr lang="en" sz="1600" dirty="0"/>
              <a:t> </a:t>
            </a:r>
            <a:r>
              <a:rPr lang="en" sz="1600" b="1" dirty="0"/>
              <a:t>&lt;section&gt;</a:t>
            </a:r>
            <a:r>
              <a:rPr lang="en" sz="1600" dirty="0"/>
              <a:t>, </a:t>
            </a:r>
            <a:r>
              <a:rPr lang="en" sz="1600" b="1" dirty="0"/>
              <a:t>&lt;nav&gt;</a:t>
            </a:r>
            <a:r>
              <a:rPr lang="en" sz="1600" dirty="0"/>
              <a:t>, </a:t>
            </a:r>
            <a:r>
              <a:rPr lang="en" sz="1600" b="1" dirty="0"/>
              <a:t>&lt;article&gt;</a:t>
            </a:r>
            <a:r>
              <a:rPr lang="en" sz="1600" dirty="0"/>
              <a:t>, </a:t>
            </a:r>
            <a:r>
              <a:rPr lang="en" sz="1600" b="1" dirty="0"/>
              <a:t>&lt;aside&gt;</a:t>
            </a:r>
            <a:r>
              <a:rPr lang="en" sz="1600" dirty="0"/>
              <a:t>, </a:t>
            </a:r>
            <a:r>
              <a:rPr lang="en" sz="1600" b="1" dirty="0"/>
              <a:t>&lt;header&gt;</a:t>
            </a:r>
            <a:r>
              <a:rPr lang="en" sz="1600" dirty="0"/>
              <a:t>, </a:t>
            </a:r>
            <a:r>
              <a:rPr lang="en" sz="1600" b="1" dirty="0"/>
              <a:t>&lt;footer&gt;</a:t>
            </a:r>
            <a:r>
              <a:rPr lang="en" sz="1600" dirty="0"/>
              <a:t> and </a:t>
            </a:r>
            <a:r>
              <a:rPr lang="en" sz="1600" b="1" dirty="0"/>
              <a:t>&lt;main&gt;</a:t>
            </a:r>
            <a:r>
              <a:rPr lang="en" sz="1600" dirty="0"/>
              <a:t> make structuring content more </a:t>
            </a:r>
            <a:r>
              <a:rPr lang="en" dirty="0"/>
              <a:t>clear / readable.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Helps </a:t>
            </a:r>
            <a:r>
              <a:rPr lang="en" sz="1600" dirty="0"/>
              <a:t> search engines </a:t>
            </a:r>
            <a:r>
              <a:rPr lang="en" dirty="0"/>
              <a:t>and screen readers interpret websites more easily </a:t>
            </a:r>
            <a:endParaRPr dirty="0"/>
          </a:p>
        </p:txBody>
      </p:sp>
      <p:sp>
        <p:nvSpPr>
          <p:cNvPr id="210" name="Google Shape;21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Semantic Web Vision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 Berners-Lee originally expressed his vision of the Semantic Web as follows: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 have a dream for the Web [in which computers] become capable of analyzing all the data on the Web – the content, links, and transactions between people and computers. </a:t>
            </a:r>
            <a:r>
              <a:rPr lang="en" b="1"/>
              <a:t>A "Semantic Web", which makes this possible, has yet to emerge, but when it does, the day-to-day mechanisms of trade, bureaucracy and our daily lives will be handled by machines talking to machines. The intelligent agents people have touted for ages will finally materialize.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Vision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pages use “semantic” tags to section and annotate content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crawlers, scrapers, and machine readers target certain tags to extract key information and target / index this content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this is possible...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entire web can be much more easily searched, organized, curated, etc.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Apps and software can be built (i.e. screen readers, tools that re-render content on-the-fly, browser extensions, etc.).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some web concepts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Semantic Tags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Understanding Linking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tags use the concept of linking, including: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CSS references: 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&lt;link href="???" /&gt;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JavaScript references: 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&lt;script src="???"&gt;&lt;/script&gt;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Multimedia embedding: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&lt;img src="???" /&gt;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&lt;iframe src="???"&gt;&lt;/iframe&gt;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Hyperlinks: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1000"/>
              </a:spcAft>
              <a:buSzPct val="87500"/>
              <a:buChar char="○"/>
            </a:pPr>
            <a:r>
              <a:rPr lang="en"/>
              <a:t>&lt;a href="???"&gt;&lt;/a&gt;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Absolute links</a:t>
            </a:r>
            <a:endParaRPr b="1"/>
          </a:p>
          <a:p>
            <a:pPr marL="457200" lvl="0" indent="-336035" algn="l" rtl="0">
              <a:spcBef>
                <a:spcPts val="0"/>
              </a:spcBef>
              <a:spcAft>
                <a:spcPts val="0"/>
              </a:spcAft>
              <a:buSzPts val="1692"/>
              <a:buChar char="●"/>
            </a:pPr>
            <a:r>
              <a:rPr lang="en" sz="1691"/>
              <a:t>When the file isn’t on your computer, you have to specify the server name, and then the path to the file.</a:t>
            </a:r>
            <a:endParaRPr sz="169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91"/>
              <a:t>Example:</a:t>
            </a:r>
            <a:r>
              <a:rPr lang="en"/>
              <a:t>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https://i.pinimg.com/originals/ac/f4/9b/acf49bd0f42b441160a9363dce88b243.jpg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Relative links</a:t>
            </a:r>
            <a:endParaRPr b="1"/>
          </a:p>
          <a:p>
            <a:pPr marL="457200" lvl="0" indent="-329685" algn="l" rtl="0">
              <a:spcBef>
                <a:spcPts val="100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When the file is on your computer, you specify the file path </a:t>
            </a:r>
            <a:r>
              <a:rPr lang="en" sz="1591" b="1"/>
              <a:t>relative to your current file</a:t>
            </a:r>
            <a:r>
              <a:rPr lang="en" sz="1591"/>
              <a:t>.</a:t>
            </a:r>
            <a:endParaRPr sz="1591"/>
          </a:p>
          <a:p>
            <a:pPr marL="457200" lvl="0" indent="-329685" algn="l" rtl="0">
              <a:spcBef>
                <a:spcPts val="0"/>
              </a:spcBef>
              <a:spcAft>
                <a:spcPts val="1000"/>
              </a:spcAft>
              <a:buSzPts val="1592"/>
              <a:buChar char="●"/>
            </a:pPr>
            <a:r>
              <a:rPr lang="en" sz="1591"/>
              <a:t>Example:  </a:t>
            </a:r>
            <a:r>
              <a:rPr lang="en" sz="1591" b="1">
                <a:latin typeface="Consolas"/>
                <a:ea typeface="Consolas"/>
                <a:cs typeface="Consolas"/>
                <a:sym typeface="Consolas"/>
              </a:rPr>
              <a:t>../images/my_puppy.jpg</a:t>
            </a:r>
            <a:r>
              <a:rPr lang="en" sz="1591"/>
              <a:t> </a:t>
            </a:r>
            <a:br>
              <a:rPr lang="en" sz="1591"/>
            </a:br>
            <a:r>
              <a:rPr lang="en" sz="1591" i="1"/>
              <a:t>Go up one directory, then into the images directory, and then </a:t>
            </a:r>
            <a:br>
              <a:rPr lang="en" sz="1591" i="1"/>
            </a:br>
            <a:r>
              <a:rPr lang="en" sz="1591" i="1"/>
              <a:t>access the “my_puppy.jpg” image.</a:t>
            </a:r>
            <a:endParaRPr sz="1500"/>
          </a:p>
        </p:txBody>
      </p:sp>
      <p:sp>
        <p:nvSpPr>
          <p:cNvPr id="245" name="Google Shape;24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46" name="Google Shape;246;p39"/>
          <p:cNvGrpSpPr/>
          <p:nvPr/>
        </p:nvGrpSpPr>
        <p:grpSpPr>
          <a:xfrm>
            <a:off x="268675" y="2532725"/>
            <a:ext cx="8793625" cy="2699225"/>
            <a:chOff x="268675" y="2532725"/>
            <a:chExt cx="8793625" cy="2699225"/>
          </a:xfrm>
        </p:grpSpPr>
        <p:sp>
          <p:nvSpPr>
            <p:cNvPr id="247" name="Google Shape;247;p39"/>
            <p:cNvSpPr/>
            <p:nvPr/>
          </p:nvSpPr>
          <p:spPr>
            <a:xfrm>
              <a:off x="268675" y="2532725"/>
              <a:ext cx="8438700" cy="22251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7412600" y="3582250"/>
              <a:ext cx="1649700" cy="1649700"/>
            </a:xfrm>
            <a:prstGeom prst="star8">
              <a:avLst>
                <a:gd name="adj" fmla="val 37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Today</a:t>
              </a:r>
              <a:endPara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gallery.html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1"/>
          </p:nvPr>
        </p:nvSpPr>
        <p:spPr>
          <a:xfrm>
            <a:off x="265500" y="593825"/>
            <a:ext cx="4251000" cy="4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gallery.html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contact.html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folder is gallery.html in?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folder is contact.html in?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How do you teach your browser to go up one directory and then over to home?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../home/contact.html</a:t>
            </a:r>
            <a:endParaRPr b="1"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gallery.html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subTitle" idx="1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gallery.html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an image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dog.jpg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Montserrat"/>
                <a:ea typeface="Montserrat"/>
                <a:cs typeface="Montserrat"/>
                <a:sym typeface="Montserrat"/>
              </a:rPr>
              <a:t>../images/dog.jpg</a:t>
            </a:r>
            <a:endParaRPr>
              <a:highlight>
                <a:srgbClr val="B6D7A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 for Today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why semantic tags are important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specify relative links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subTitle" idx="1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link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test.html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../test.html</a:t>
            </a:r>
            <a:endParaRPr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new.css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test.html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1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test.html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stylesheet link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new.css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</a:rPr>
              <a:t>home/styles/dark/new.css</a:t>
            </a:r>
            <a:endParaRPr>
              <a:highlight>
                <a:srgbClr val="D9EAD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test.html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subTitle" idx="1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test.html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gallery.html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files/gallery.html</a:t>
            </a:r>
            <a:endParaRPr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some web concepts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Semantic Tags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Understanding Linking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Linking 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0" name="Google Shape;29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Activity</a:t>
            </a:r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the linking activity </a:t>
            </a:r>
            <a:r>
              <a:rPr lang="en-US"/>
              <a:t>associated with Topic 3</a:t>
            </a:r>
            <a:endParaRPr dirty="0"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some web concepts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Semantic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Overview of some web concepts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Semantic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questions about the web...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What’s the difference between the Internet and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invented the world wide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HTTP?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web server?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browser?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an IP address?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domain name?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search engine?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screen reader?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web is only one of many applications powered by the Internet. Other web applications include: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Networked Television (such as cable)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 file sharing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Telephony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Skype, Google Hangout, GoToMeeting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other networked applications (gaming engines, ITunes, etc.)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What’s the difference between the Internet and the Web?</a:t>
            </a:r>
            <a:endParaRPr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1989: </a:t>
            </a:r>
            <a:r>
              <a:rPr lang="en" b="1"/>
              <a:t>Tim Berners-Lee</a:t>
            </a:r>
            <a:r>
              <a:rPr lang="en"/>
              <a:t>, a British computer scientist, conceptualized and built the three foundational web technologies: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HTML</a:t>
            </a:r>
            <a:r>
              <a:rPr lang="en"/>
              <a:t>: HyperText Markup Language. The markup (formatting) language for the web.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URI</a:t>
            </a:r>
            <a:r>
              <a:rPr lang="en"/>
              <a:t>: Uniform Resource Identifier. A kind of “address” that is unique and used to identify to each resource on the web. It is also commonly called a URL.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HTTP</a:t>
            </a:r>
            <a:r>
              <a:rPr lang="en"/>
              <a:t>: Hypertext Transfer Protocol. Allows for the retrieval of linked resources from across the web.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invented the Worldwide Web?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4746600"/>
            <a:ext cx="7300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https://webfoundation.org/about/vision/history-of-the-web/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URL, or Uniform Resource Locator, is a reference to a web resource that specifies its location on a computer network and a mechanism for retrieving it.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typical URL could have the form: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http://www.example.com/index.html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http: </a:t>
            </a:r>
            <a:r>
              <a:rPr lang="en"/>
              <a:t>the protocol (see next slide)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www.example.com</a:t>
            </a:r>
            <a:r>
              <a:rPr lang="en"/>
              <a:t>: the hostname (domain name)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index.html</a:t>
            </a:r>
            <a:r>
              <a:rPr lang="en"/>
              <a:t>: the file name to be retrieved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URL?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Microsoft Macintosh PowerPoint</Application>
  <PresentationFormat>On-screen Show (16:9)</PresentationFormat>
  <Paragraphs>294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Consolas</vt:lpstr>
      <vt:lpstr>Arial</vt:lpstr>
      <vt:lpstr>Rubik Medium</vt:lpstr>
      <vt:lpstr>Montserrat</vt:lpstr>
      <vt:lpstr>UNCA Theme</vt:lpstr>
      <vt:lpstr>L04: HTML Continued</vt:lpstr>
      <vt:lpstr>Announcements</vt:lpstr>
      <vt:lpstr>Learning Goals for Today</vt:lpstr>
      <vt:lpstr>Outline</vt:lpstr>
      <vt:lpstr>Outline</vt:lpstr>
      <vt:lpstr>Some questions about the web...</vt:lpstr>
      <vt:lpstr>What’s the difference between the Internet and the Web?</vt:lpstr>
      <vt:lpstr>Who invented the Worldwide Web?</vt:lpstr>
      <vt:lpstr>What is a URL?</vt:lpstr>
      <vt:lpstr>What is HTTP (Hypertext Transfer Protocol)?</vt:lpstr>
      <vt:lpstr>What is a web server?</vt:lpstr>
      <vt:lpstr>What is a web browser?</vt:lpstr>
      <vt:lpstr>What is an IP address?</vt:lpstr>
      <vt:lpstr>PowerPoint Presentation</vt:lpstr>
      <vt:lpstr>What is a domain name?</vt:lpstr>
      <vt:lpstr>What is a search engine?</vt:lpstr>
      <vt:lpstr>How do search engines work?</vt:lpstr>
      <vt:lpstr>Search Engines &amp; PageRank</vt:lpstr>
      <vt:lpstr>What is a Screen Reader?</vt:lpstr>
      <vt:lpstr>Outline</vt:lpstr>
      <vt:lpstr>Semantic Tags and Search Engines / Screen Readers</vt:lpstr>
      <vt:lpstr>What are some examples of semantic tags?</vt:lpstr>
      <vt:lpstr>A Semantic Web Vision</vt:lpstr>
      <vt:lpstr>Summary of the Vision</vt:lpstr>
      <vt:lpstr>Outline</vt:lpstr>
      <vt:lpstr>Linking to Resources</vt:lpstr>
      <vt:lpstr>Linking to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Linking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L04: HTML Continued</dc:title>
  <cp:lastModifiedBy>Sarah Van Wart</cp:lastModifiedBy>
  <cp:revision>1</cp:revision>
  <dcterms:modified xsi:type="dcterms:W3CDTF">2023-02-16T03:07:53Z</dcterms:modified>
</cp:coreProperties>
</file>