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B3ABFA-2F99-475F-9C38-516B19266325}">
  <a:tblStyle styleId="{4FB3ABFA-2F99-475F-9C38-516B192663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55d87b1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55d87b1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dcb6329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dcb6329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dcb63290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dcb63290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dcb63290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dcb63290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0ec3adec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0ec3adec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cc25b06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cc25b06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fdcb63290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dcb63290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dcb63290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dcb63290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dcb63290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dcb63290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dcb6329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dcb632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dcb6329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dcb6329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dcb63290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dcb63290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9495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sz="24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rgbClr val="3C78D8"/>
              </a:buClr>
              <a:buSzPts val="1800"/>
              <a:buFont typeface="Montserrat"/>
              <a:buAutoNum type="arabicPeriod"/>
              <a:defRPr>
                <a:latin typeface="Montserrat"/>
                <a:ea typeface="Montserrat"/>
                <a:cs typeface="Montserrat"/>
                <a:sym typeface="Montserrat"/>
              </a:defRPr>
            </a:lvl1pPr>
            <a:lvl2pPr indent="-317500" lvl="1" marL="914400">
              <a:spcBef>
                <a:spcPts val="0"/>
              </a:spcBef>
              <a:spcAft>
                <a:spcPts val="0"/>
              </a:spcAft>
              <a:buClr>
                <a:srgbClr val="3D85C6"/>
              </a:buClr>
              <a:buSzPts val="1400"/>
              <a:buFont typeface="Montserrat"/>
              <a:buAutoNum type="alphaLcPeriod"/>
              <a:defRPr sz="1600">
                <a:latin typeface="Montserrat"/>
                <a:ea typeface="Montserrat"/>
                <a:cs typeface="Montserrat"/>
                <a:sym typeface="Montserrat"/>
              </a:defRPr>
            </a:lvl2pPr>
            <a:lvl3pPr indent="-317500" lvl="2" marL="1371600">
              <a:spcBef>
                <a:spcPts val="0"/>
              </a:spcBef>
              <a:spcAft>
                <a:spcPts val="0"/>
              </a:spcAft>
              <a:buSzPts val="1400"/>
              <a:buAutoNum type="romanLcPeriod"/>
              <a:defRPr>
                <a:latin typeface="Montserrat"/>
                <a:ea typeface="Montserrat"/>
                <a:cs typeface="Montserrat"/>
                <a:sym typeface="Montserrat"/>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600">
                <a:latin typeface="Montserrat"/>
                <a:ea typeface="Montserrat"/>
                <a:cs typeface="Montserrat"/>
                <a:sym typeface="Montserrat"/>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600">
                <a:latin typeface="Montserrat"/>
                <a:ea typeface="Montserrat"/>
                <a:cs typeface="Montserrat"/>
                <a:sym typeface="Montserrat"/>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34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4251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AutoNum type="arabicPeriod"/>
              <a:defRPr>
                <a:latin typeface="Montserrat"/>
                <a:ea typeface="Montserrat"/>
                <a:cs typeface="Montserrat"/>
                <a:sym typeface="Montserrat"/>
              </a:defRPr>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sci-185.github.io/spring2023/activities/github-activ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ci-185.github.io/spring2023/assignments/hw02" TargetMode="External"/><Relationship Id="rId4" Type="http://schemas.openxmlformats.org/officeDocument/2006/relationships/hyperlink" Target="https://csci-185.github.io/spring2023/assignments/tutorial0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randomlists.com/team-generator?grp=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L05: Intro to GitHub</a:t>
            </a:r>
            <a:endParaRPr/>
          </a:p>
        </p:txBody>
      </p:sp>
      <p:sp>
        <p:nvSpPr>
          <p:cNvPr id="55" name="Google Shape;55;p13"/>
          <p:cNvSpPr txBox="1"/>
          <p:nvPr>
            <p:ph idx="1" type="subTitle"/>
          </p:nvPr>
        </p:nvSpPr>
        <p:spPr>
          <a:xfrm>
            <a:off x="311700" y="2834125"/>
            <a:ext cx="8520600" cy="9495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None/>
            </a:pPr>
            <a:r>
              <a:rPr lang="en" sz="2080"/>
              <a:t>CSCI 185, Spring 2023</a:t>
            </a:r>
            <a:br>
              <a:rPr lang="en" sz="2080"/>
            </a:br>
            <a:r>
              <a:rPr lang="en" sz="2080"/>
              <a:t>Intro to Computer Programming for the Web</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0" l="4979" r="0" t="0"/>
          <a:stretch/>
        </p:blipFill>
        <p:spPr>
          <a:xfrm>
            <a:off x="5179450" y="0"/>
            <a:ext cx="4650350" cy="5143499"/>
          </a:xfrm>
          <a:prstGeom prst="rect">
            <a:avLst/>
          </a:prstGeom>
          <a:noFill/>
          <a:ln>
            <a:noFill/>
          </a:ln>
        </p:spPr>
      </p:pic>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GitHub?</a:t>
            </a:r>
            <a:endParaRPr/>
          </a:p>
        </p:txBody>
      </p:sp>
      <p:sp>
        <p:nvSpPr>
          <p:cNvPr id="121" name="Google Shape;121;p22"/>
          <p:cNvSpPr txBox="1"/>
          <p:nvPr>
            <p:ph idx="1" type="body"/>
          </p:nvPr>
        </p:nvSpPr>
        <p:spPr>
          <a:xfrm>
            <a:off x="311700" y="1152475"/>
            <a:ext cx="4867800" cy="399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GitHub is a private company that uses git. Some of the services GitHub provides include:</a:t>
            </a:r>
            <a:endParaRPr/>
          </a:p>
          <a:p>
            <a:pPr indent="-334327" lvl="0" marL="457200" rtl="0" algn="l">
              <a:spcBef>
                <a:spcPts val="1000"/>
              </a:spcBef>
              <a:spcAft>
                <a:spcPts val="0"/>
              </a:spcAft>
              <a:buSzPct val="100000"/>
              <a:buAutoNum type="arabicPeriod"/>
            </a:pPr>
            <a:r>
              <a:rPr lang="en"/>
              <a:t>Hosting git </a:t>
            </a:r>
            <a:r>
              <a:rPr lang="en"/>
              <a:t>repositories</a:t>
            </a:r>
            <a:r>
              <a:rPr lang="en"/>
              <a:t> for individuals and teams.</a:t>
            </a:r>
            <a:endParaRPr/>
          </a:p>
          <a:p>
            <a:pPr indent="-334327" lvl="0" marL="457200" rtl="0" algn="l">
              <a:spcBef>
                <a:spcPts val="1000"/>
              </a:spcBef>
              <a:spcAft>
                <a:spcPts val="0"/>
              </a:spcAft>
              <a:buSzPct val="100000"/>
              <a:buAutoNum type="arabicPeriod"/>
            </a:pPr>
            <a:r>
              <a:rPr lang="en"/>
              <a:t>Allows coders to copy, edit, and share files to and from the GitHub server easily.</a:t>
            </a:r>
            <a:endParaRPr/>
          </a:p>
          <a:p>
            <a:pPr indent="-334327" lvl="0" marL="457200" rtl="0" algn="l">
              <a:spcBef>
                <a:spcPts val="1000"/>
              </a:spcBef>
              <a:spcAft>
                <a:spcPts val="0"/>
              </a:spcAft>
              <a:buSzPct val="100000"/>
              <a:buAutoNum type="arabicPeriod"/>
            </a:pPr>
            <a:r>
              <a:rPr lang="en"/>
              <a:t>Makes source code more widely available for open source projects.</a:t>
            </a:r>
            <a:endParaRPr/>
          </a:p>
          <a:p>
            <a:pPr indent="-334327" lvl="0" marL="457200" rtl="0" algn="l">
              <a:spcBef>
                <a:spcPts val="1000"/>
              </a:spcBef>
              <a:spcAft>
                <a:spcPts val="1000"/>
              </a:spcAft>
              <a:buSzPct val="100000"/>
              <a:buAutoNum type="arabicPeriod"/>
            </a:pPr>
            <a:r>
              <a:rPr lang="en"/>
              <a:t>Provides various code deployment services, including providing some website hosting services.</a:t>
            </a:r>
            <a:endParaRPr/>
          </a:p>
        </p:txBody>
      </p:sp>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
                                        <p:tgtEl>
                                          <p:spTgt spid="1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128" name="Google Shape;128;p23"/>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B7B7B7"/>
              </a:buClr>
              <a:buSzPts val="1800"/>
              <a:buFont typeface="Montserrat"/>
              <a:buAutoNum type="arabicPeriod"/>
            </a:pPr>
            <a:r>
              <a:rPr lang="en">
                <a:solidFill>
                  <a:srgbClr val="B7B7B7"/>
                </a:solidFill>
              </a:rPr>
              <a:t>Presentations</a:t>
            </a:r>
            <a:endParaRPr>
              <a:solidFill>
                <a:srgbClr val="B7B7B7"/>
              </a:solidFill>
            </a:endParaRPr>
          </a:p>
          <a:p>
            <a:pPr indent="-342900" lvl="0" marL="457200" rtl="0" algn="l">
              <a:spcBef>
                <a:spcPts val="0"/>
              </a:spcBef>
              <a:spcAft>
                <a:spcPts val="0"/>
              </a:spcAft>
              <a:buClr>
                <a:srgbClr val="B7B7B7"/>
              </a:buClr>
              <a:buSzPts val="1800"/>
              <a:buFont typeface="Montserrat"/>
              <a:buAutoNum type="arabicPeriod"/>
            </a:pPr>
            <a:r>
              <a:rPr lang="en">
                <a:solidFill>
                  <a:srgbClr val="B7B7B7"/>
                </a:solidFill>
              </a:rPr>
              <a:t>Intro to Git &amp; GitHub</a:t>
            </a:r>
            <a:endParaRPr>
              <a:solidFill>
                <a:srgbClr val="B7B7B7"/>
              </a:solidFill>
            </a:endParaRPr>
          </a:p>
          <a:p>
            <a:pPr indent="-342900" lvl="0" marL="457200" rtl="0" algn="l">
              <a:spcBef>
                <a:spcPts val="0"/>
              </a:spcBef>
              <a:spcAft>
                <a:spcPts val="0"/>
              </a:spcAft>
              <a:buClr>
                <a:schemeClr val="accent1"/>
              </a:buClr>
              <a:buSzPts val="1800"/>
              <a:buFont typeface="Montserrat"/>
              <a:buAutoNum type="arabicPeriod"/>
            </a:pPr>
            <a:r>
              <a:rPr b="1" lang="en">
                <a:solidFill>
                  <a:schemeClr val="accent1"/>
                </a:solidFill>
              </a:rPr>
              <a:t>Activity: Configuring git and GitHub to work on your laptop</a:t>
            </a:r>
            <a:endParaRPr b="1">
              <a:solidFill>
                <a:schemeClr val="accent1"/>
              </a:solidFill>
            </a:endParaRPr>
          </a:p>
          <a:p>
            <a:pPr indent="0" lvl="0" marL="0" rtl="0" algn="l">
              <a:spcBef>
                <a:spcPts val="1000"/>
              </a:spcBef>
              <a:spcAft>
                <a:spcPts val="1000"/>
              </a:spcAft>
              <a:buNone/>
            </a:pPr>
            <a:r>
              <a:t/>
            </a:r>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Activity</a:t>
            </a:r>
            <a:endParaRPr/>
          </a:p>
        </p:txBody>
      </p:sp>
      <p:sp>
        <p:nvSpPr>
          <p:cNvPr id="135" name="Google Shape;135;p24"/>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Today, you will be configuring git and GitHub so that you can publish your files to a public web server. </a:t>
            </a:r>
            <a:endParaRPr/>
          </a:p>
          <a:p>
            <a:pPr indent="-342900" lvl="0" marL="457200" rtl="0" algn="l">
              <a:spcBef>
                <a:spcPts val="1000"/>
              </a:spcBef>
              <a:spcAft>
                <a:spcPts val="0"/>
              </a:spcAft>
              <a:buSzPts val="1800"/>
              <a:buChar char="●"/>
            </a:pPr>
            <a:r>
              <a:rPr lang="en" u="sng">
                <a:solidFill>
                  <a:schemeClr val="hlink"/>
                </a:solidFill>
                <a:hlinkClick r:id="rId3"/>
              </a:rPr>
              <a:t>Activity Instructions</a:t>
            </a:r>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Announcements</a:t>
            </a:r>
            <a:endParaRPr/>
          </a:p>
        </p:txBody>
      </p:sp>
      <p:sp>
        <p:nvSpPr>
          <p:cNvPr id="62" name="Google Shape;62;p14"/>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AutoNum type="arabicPeriod"/>
            </a:pPr>
            <a:r>
              <a:rPr lang="en" u="sng">
                <a:solidFill>
                  <a:schemeClr val="hlink"/>
                </a:solidFill>
                <a:hlinkClick r:id="rId3"/>
              </a:rPr>
              <a:t>HW2 Posted</a:t>
            </a:r>
            <a:r>
              <a:rPr lang="en"/>
              <a:t>. Due next Monday at midnight</a:t>
            </a:r>
            <a:endParaRPr/>
          </a:p>
          <a:p>
            <a:pPr indent="-342900" lvl="0" marL="457200" rtl="0" algn="l">
              <a:spcBef>
                <a:spcPts val="1000"/>
              </a:spcBef>
              <a:spcAft>
                <a:spcPts val="1000"/>
              </a:spcAft>
              <a:buSzPts val="1800"/>
              <a:buFont typeface="Montserrat"/>
              <a:buAutoNum type="arabicPeriod"/>
            </a:pPr>
            <a:r>
              <a:rPr lang="en" u="sng">
                <a:solidFill>
                  <a:schemeClr val="hlink"/>
                </a:solidFill>
                <a:hlinkClick r:id="rId4"/>
              </a:rPr>
              <a:t>Tutorial 3</a:t>
            </a:r>
            <a:r>
              <a:rPr lang="en"/>
              <a:t> (Friday): Make a homepage to showcase your work in this class.</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9" name="Google Shape;69;p15"/>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AutoNum type="arabicPeriod"/>
            </a:pPr>
            <a:r>
              <a:rPr lang="en"/>
              <a:t>Presentations</a:t>
            </a:r>
            <a:endParaRPr/>
          </a:p>
          <a:p>
            <a:pPr indent="-342900" lvl="0" marL="457200" rtl="0" algn="l">
              <a:spcBef>
                <a:spcPts val="0"/>
              </a:spcBef>
              <a:spcAft>
                <a:spcPts val="0"/>
              </a:spcAft>
              <a:buSzPts val="1800"/>
              <a:buFont typeface="Montserrat"/>
              <a:buAutoNum type="arabicPeriod"/>
            </a:pPr>
            <a:r>
              <a:rPr lang="en"/>
              <a:t>Intro to Git &amp; GitHub</a:t>
            </a:r>
            <a:endParaRPr/>
          </a:p>
          <a:p>
            <a:pPr indent="-342900" lvl="0" marL="457200" rtl="0" algn="l">
              <a:spcBef>
                <a:spcPts val="0"/>
              </a:spcBef>
              <a:spcAft>
                <a:spcPts val="0"/>
              </a:spcAft>
              <a:buSzPts val="1800"/>
              <a:buFont typeface="Montserrat"/>
              <a:buAutoNum type="arabicPeriod"/>
            </a:pPr>
            <a:r>
              <a:rPr lang="en"/>
              <a:t>Activity: Configuring git and GitHub to work on your laptop</a:t>
            </a:r>
            <a:endParaRPr/>
          </a:p>
          <a:p>
            <a:pPr indent="0" lvl="0" marL="0" rtl="0" algn="l">
              <a:spcBef>
                <a:spcPts val="1000"/>
              </a:spcBef>
              <a:spcAft>
                <a:spcPts val="1000"/>
              </a:spcAft>
              <a:buNone/>
            </a:pPr>
            <a:r>
              <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6" name="Google Shape;76;p16"/>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Font typeface="Montserrat"/>
              <a:buAutoNum type="arabicPeriod"/>
            </a:pPr>
            <a:r>
              <a:rPr b="1" lang="en">
                <a:solidFill>
                  <a:schemeClr val="accent1"/>
                </a:solidFill>
              </a:rPr>
              <a:t>Presentations</a:t>
            </a:r>
            <a:endParaRPr b="1">
              <a:solidFill>
                <a:schemeClr val="accent1"/>
              </a:solidFill>
            </a:endParaRPr>
          </a:p>
          <a:p>
            <a:pPr indent="-342900" lvl="0" marL="457200" rtl="0" algn="l">
              <a:spcBef>
                <a:spcPts val="0"/>
              </a:spcBef>
              <a:spcAft>
                <a:spcPts val="0"/>
              </a:spcAft>
              <a:buSzPts val="1800"/>
              <a:buFont typeface="Montserrat"/>
              <a:buAutoNum type="arabicPeriod"/>
            </a:pPr>
            <a:r>
              <a:rPr lang="en"/>
              <a:t>Intro to Git &amp; GitHub</a:t>
            </a:r>
            <a:endParaRPr/>
          </a:p>
          <a:p>
            <a:pPr indent="-342900" lvl="0" marL="457200" rtl="0" algn="l">
              <a:spcBef>
                <a:spcPts val="0"/>
              </a:spcBef>
              <a:spcAft>
                <a:spcPts val="0"/>
              </a:spcAft>
              <a:buSzPts val="1800"/>
              <a:buFont typeface="Montserrat"/>
              <a:buAutoNum type="arabicPeriod"/>
            </a:pPr>
            <a:r>
              <a:rPr lang="en"/>
              <a:t>Activity: </a:t>
            </a:r>
            <a:r>
              <a:rPr lang="en"/>
              <a:t>Configuring git and GitHub to work on your laptop</a:t>
            </a:r>
            <a:endParaRPr/>
          </a:p>
          <a:p>
            <a:pPr indent="0" lvl="0" marL="0" rtl="0" algn="l">
              <a:spcBef>
                <a:spcPts val="1000"/>
              </a:spcBef>
              <a:spcAft>
                <a:spcPts val="1000"/>
              </a:spcAft>
              <a:buNone/>
            </a:pPr>
            <a:r>
              <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Format</a:t>
            </a:r>
            <a:endParaRPr/>
          </a:p>
        </p:txBody>
      </p:sp>
      <p:sp>
        <p:nvSpPr>
          <p:cNvPr id="83" name="Google Shape;83;p17"/>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Groups of 3-4 (Sarah will </a:t>
            </a:r>
            <a:r>
              <a:rPr lang="en" u="sng">
                <a:solidFill>
                  <a:schemeClr val="hlink"/>
                </a:solidFill>
                <a:hlinkClick r:id="rId3"/>
              </a:rPr>
              <a:t>assign them</a:t>
            </a:r>
            <a:r>
              <a:rPr lang="en"/>
              <a:t>)</a:t>
            </a:r>
            <a:endParaRPr/>
          </a:p>
          <a:p>
            <a:pPr indent="-342900" lvl="0" marL="457200" rtl="0" algn="l">
              <a:spcBef>
                <a:spcPts val="1000"/>
              </a:spcBef>
              <a:spcAft>
                <a:spcPts val="0"/>
              </a:spcAft>
              <a:buSzPts val="1800"/>
              <a:buChar char="●"/>
            </a:pPr>
            <a:r>
              <a:rPr lang="en"/>
              <a:t>Up to 5 minutes to present, 2 minutes for questions</a:t>
            </a:r>
            <a:endParaRPr/>
          </a:p>
          <a:p>
            <a:pPr indent="-342900" lvl="0" marL="457200" rtl="0" algn="l">
              <a:spcBef>
                <a:spcPts val="1000"/>
              </a:spcBef>
              <a:spcAft>
                <a:spcPts val="0"/>
              </a:spcAft>
              <a:buSzPts val="1800"/>
              <a:buChar char="●"/>
            </a:pPr>
            <a:r>
              <a:rPr lang="en"/>
              <a:t>Listening is as important as presenting:</a:t>
            </a:r>
            <a:endParaRPr/>
          </a:p>
          <a:p>
            <a:pPr indent="-317500" lvl="1" marL="914400" rtl="0" algn="l">
              <a:spcBef>
                <a:spcPts val="1000"/>
              </a:spcBef>
              <a:spcAft>
                <a:spcPts val="0"/>
              </a:spcAft>
              <a:buSzPts val="1400"/>
              <a:buChar char="○"/>
            </a:pPr>
            <a:r>
              <a:rPr lang="en"/>
              <a:t>Please be an active listener. Devices off (unless you’re presenting). Think of a question or response that you have about the topic being presented.</a:t>
            </a:r>
            <a:endParaRPr/>
          </a:p>
          <a:p>
            <a:pPr indent="-317500" lvl="1" marL="914400" rtl="0" algn="l">
              <a:spcBef>
                <a:spcPts val="1000"/>
              </a:spcBef>
              <a:spcAft>
                <a:spcPts val="1000"/>
              </a:spcAft>
              <a:buSzPts val="1400"/>
              <a:buChar char="○"/>
            </a:pPr>
            <a:r>
              <a:rPr lang="en"/>
              <a:t>Be prepared to share something you learned from another person’s presentation</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90" name="Google Shape;90;p18"/>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B7B7B7"/>
              </a:buClr>
              <a:buSzPts val="1800"/>
              <a:buFont typeface="Montserrat"/>
              <a:buAutoNum type="arabicPeriod"/>
            </a:pPr>
            <a:r>
              <a:rPr lang="en">
                <a:solidFill>
                  <a:srgbClr val="B7B7B7"/>
                </a:solidFill>
              </a:rPr>
              <a:t>Presentations</a:t>
            </a:r>
            <a:endParaRPr>
              <a:solidFill>
                <a:srgbClr val="B7B7B7"/>
              </a:solidFill>
            </a:endParaRPr>
          </a:p>
          <a:p>
            <a:pPr indent="-342900" lvl="0" marL="457200" rtl="0" algn="l">
              <a:spcBef>
                <a:spcPts val="0"/>
              </a:spcBef>
              <a:spcAft>
                <a:spcPts val="0"/>
              </a:spcAft>
              <a:buClr>
                <a:schemeClr val="accent1"/>
              </a:buClr>
              <a:buSzPts val="1800"/>
              <a:buFont typeface="Montserrat"/>
              <a:buAutoNum type="arabicPeriod"/>
            </a:pPr>
            <a:r>
              <a:rPr b="1" lang="en">
                <a:solidFill>
                  <a:schemeClr val="accent1"/>
                </a:solidFill>
              </a:rPr>
              <a:t>Intro to Git &amp; GitHub</a:t>
            </a:r>
            <a:endParaRPr b="1">
              <a:solidFill>
                <a:schemeClr val="accent1"/>
              </a:solidFill>
            </a:endParaRPr>
          </a:p>
          <a:p>
            <a:pPr indent="-342900" lvl="0" marL="457200" rtl="0" algn="l">
              <a:spcBef>
                <a:spcPts val="0"/>
              </a:spcBef>
              <a:spcAft>
                <a:spcPts val="0"/>
              </a:spcAft>
              <a:buSzPts val="1800"/>
              <a:buFont typeface="Montserrat"/>
              <a:buAutoNum type="arabicPeriod"/>
            </a:pPr>
            <a:r>
              <a:rPr lang="en"/>
              <a:t>Activity: </a:t>
            </a:r>
            <a:r>
              <a:rPr lang="en"/>
              <a:t>Configuring git and GitHub to work on your laptop</a:t>
            </a:r>
            <a:endParaRPr/>
          </a:p>
          <a:p>
            <a:pPr indent="0" lvl="0" marL="0" rtl="0" algn="l">
              <a:spcBef>
                <a:spcPts val="1000"/>
              </a:spcBef>
              <a:spcAft>
                <a:spcPts val="1000"/>
              </a:spcAft>
              <a:buNone/>
            </a:pPr>
            <a:r>
              <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git?</a:t>
            </a:r>
            <a:endParaRPr/>
          </a:p>
        </p:txBody>
      </p:sp>
      <p:sp>
        <p:nvSpPr>
          <p:cNvPr id="97" name="Google Shape;97;p19"/>
          <p:cNvSpPr txBox="1"/>
          <p:nvPr>
            <p:ph idx="1" type="body"/>
          </p:nvPr>
        </p:nvSpPr>
        <p:spPr>
          <a:xfrm>
            <a:off x="311700" y="1152475"/>
            <a:ext cx="5276700" cy="38010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a:t>Git is a software program that you install on your computer. Allows you to:</a:t>
            </a:r>
            <a:endParaRPr/>
          </a:p>
          <a:p>
            <a:pPr indent="-342900" lvl="0" marL="457200" rtl="0" algn="l">
              <a:spcBef>
                <a:spcPts val="1000"/>
              </a:spcBef>
              <a:spcAft>
                <a:spcPts val="0"/>
              </a:spcAft>
              <a:buSzPts val="1800"/>
              <a:buAutoNum type="arabicPeriod"/>
            </a:pPr>
            <a:r>
              <a:rPr lang="en"/>
              <a:t>Track versions of your files</a:t>
            </a:r>
            <a:endParaRPr/>
          </a:p>
          <a:p>
            <a:pPr indent="-342900" lvl="0" marL="457200" rtl="0" algn="l">
              <a:spcBef>
                <a:spcPts val="1000"/>
              </a:spcBef>
              <a:spcAft>
                <a:spcPts val="0"/>
              </a:spcAft>
              <a:buSzPts val="1800"/>
              <a:buAutoNum type="arabicPeriod"/>
            </a:pPr>
            <a:r>
              <a:rPr lang="en"/>
              <a:t>Easily send and receive </a:t>
            </a:r>
            <a:r>
              <a:rPr lang="en"/>
              <a:t>files</a:t>
            </a:r>
            <a:r>
              <a:rPr lang="en"/>
              <a:t> on another computer / the cloud</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9" name="Google Shape;99;p19"/>
          <p:cNvPicPr preferRelativeResize="0"/>
          <p:nvPr/>
        </p:nvPicPr>
        <p:blipFill>
          <a:blip r:embed="rId3">
            <a:alphaModFix/>
          </a:blip>
          <a:stretch>
            <a:fillRect/>
          </a:stretch>
        </p:blipFill>
        <p:spPr>
          <a:xfrm>
            <a:off x="5795913" y="1686950"/>
            <a:ext cx="2676525" cy="286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use it?</a:t>
            </a:r>
            <a:endParaRPr/>
          </a:p>
        </p:txBody>
      </p:sp>
      <p:sp>
        <p:nvSpPr>
          <p:cNvPr id="105" name="Google Shape;105;p20"/>
          <p:cNvSpPr txBox="1"/>
          <p:nvPr>
            <p:ph idx="1" type="body"/>
          </p:nvPr>
        </p:nvSpPr>
        <p:spPr>
          <a:xfrm>
            <a:off x="311700" y="1152475"/>
            <a:ext cx="5276700" cy="3801000"/>
          </a:xfrm>
          <a:prstGeom prst="rect">
            <a:avLst/>
          </a:prstGeom>
        </p:spPr>
        <p:txBody>
          <a:bodyPr anchorCtr="0" anchor="t" bIns="91425" lIns="91425" spcFirstLastPara="1" rIns="91425" wrap="square" tIns="91425">
            <a:normAutofit lnSpcReduction="20000"/>
          </a:bodyPr>
          <a:lstStyle/>
          <a:p>
            <a:pPr indent="-342900" lvl="0" marL="457200" rtl="0" algn="l">
              <a:spcBef>
                <a:spcPts val="1000"/>
              </a:spcBef>
              <a:spcAft>
                <a:spcPts val="0"/>
              </a:spcAft>
              <a:buSzPts val="1800"/>
              <a:buAutoNum type="arabicPeriod"/>
            </a:pPr>
            <a:r>
              <a:rPr b="1" lang="en"/>
              <a:t>Initialize</a:t>
            </a:r>
            <a:r>
              <a:rPr lang="en"/>
              <a:t> a new git repository on your computer. </a:t>
            </a:r>
            <a:endParaRPr/>
          </a:p>
          <a:p>
            <a:pPr indent="-317500" lvl="1" marL="914400" rtl="0" algn="l">
              <a:spcBef>
                <a:spcPts val="1000"/>
              </a:spcBef>
              <a:spcAft>
                <a:spcPts val="0"/>
              </a:spcAft>
              <a:buSzPts val="1400"/>
              <a:buChar char="●"/>
            </a:pPr>
            <a:r>
              <a:rPr lang="en"/>
              <a:t>This creates a “hidden” </a:t>
            </a:r>
            <a:r>
              <a:rPr b="1" lang="en"/>
              <a:t>.git </a:t>
            </a:r>
            <a:r>
              <a:rPr lang="en"/>
              <a:t>folder, which git uses to track and store code changes.</a:t>
            </a:r>
            <a:endParaRPr/>
          </a:p>
          <a:p>
            <a:pPr indent="-342900" lvl="0" marL="457200" rtl="0" algn="l">
              <a:spcBef>
                <a:spcPts val="1000"/>
              </a:spcBef>
              <a:spcAft>
                <a:spcPts val="0"/>
              </a:spcAft>
              <a:buSzPts val="1800"/>
              <a:buAutoNum type="arabicPeriod"/>
            </a:pPr>
            <a:r>
              <a:rPr lang="en"/>
              <a:t>Teach git which files you want it to track. This is called </a:t>
            </a:r>
            <a:r>
              <a:rPr b="1" lang="en"/>
              <a:t>staging</a:t>
            </a:r>
            <a:r>
              <a:rPr lang="en"/>
              <a:t> them</a:t>
            </a:r>
            <a:endParaRPr/>
          </a:p>
          <a:p>
            <a:pPr indent="-342900" lvl="0" marL="457200" rtl="0" algn="l">
              <a:spcBef>
                <a:spcPts val="1000"/>
              </a:spcBef>
              <a:spcAft>
                <a:spcPts val="0"/>
              </a:spcAft>
              <a:buSzPts val="1800"/>
              <a:buAutoNum type="arabicPeriod"/>
            </a:pPr>
            <a:r>
              <a:rPr b="1" lang="en"/>
              <a:t>Commit</a:t>
            </a:r>
            <a:r>
              <a:rPr lang="en"/>
              <a:t> your files when you’re ready to take a snapshot of them.</a:t>
            </a:r>
            <a:endParaRPr/>
          </a:p>
          <a:p>
            <a:pPr indent="-342900" lvl="0" marL="457200" rtl="0" algn="l">
              <a:spcBef>
                <a:spcPts val="1000"/>
              </a:spcBef>
              <a:spcAft>
                <a:spcPts val="0"/>
              </a:spcAft>
              <a:buSzPts val="1800"/>
              <a:buAutoNum type="arabicPeriod"/>
            </a:pPr>
            <a:r>
              <a:rPr lang="en"/>
              <a:t>Once you have “committed” files to your repository, you can send these files easily to other computers using the </a:t>
            </a:r>
            <a:r>
              <a:rPr b="1" lang="en"/>
              <a:t>push</a:t>
            </a:r>
            <a:r>
              <a:rPr lang="en"/>
              <a:t> and </a:t>
            </a:r>
            <a:r>
              <a:rPr b="1" lang="en"/>
              <a:t>pull</a:t>
            </a:r>
            <a:r>
              <a:rPr lang="en"/>
              <a:t> commands..</a:t>
            </a:r>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20"/>
          <p:cNvPicPr preferRelativeResize="0"/>
          <p:nvPr/>
        </p:nvPicPr>
        <p:blipFill>
          <a:blip r:embed="rId3">
            <a:alphaModFix/>
          </a:blip>
          <a:stretch>
            <a:fillRect/>
          </a:stretch>
        </p:blipFill>
        <p:spPr>
          <a:xfrm>
            <a:off x="5795913" y="1686950"/>
            <a:ext cx="2676525" cy="2867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
                                        <p:tgtEl>
                                          <p:spTgt spid="1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Git command Cheat Sheet</a:t>
            </a:r>
            <a:endParaRPr/>
          </a:p>
        </p:txBody>
      </p:sp>
      <p:sp>
        <p:nvSpPr>
          <p:cNvPr id="113" name="Google Shape;113;p21"/>
          <p:cNvSpPr txBox="1"/>
          <p:nvPr>
            <p:ph idx="12" type="sldNum"/>
          </p:nvPr>
        </p:nvSpPr>
        <p:spPr>
          <a:xfrm>
            <a:off x="84724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4" name="Google Shape;114;p21"/>
          <p:cNvGraphicFramePr/>
          <p:nvPr/>
        </p:nvGraphicFramePr>
        <p:xfrm>
          <a:off x="205125" y="915475"/>
          <a:ext cx="3000000" cy="3000000"/>
        </p:xfrm>
        <a:graphic>
          <a:graphicData uri="http://schemas.openxmlformats.org/drawingml/2006/table">
            <a:tbl>
              <a:tblPr>
                <a:noFill/>
                <a:tableStyleId>{4FB3ABFA-2F99-475F-9C38-516B19266325}</a:tableStyleId>
              </a:tblPr>
              <a:tblGrid>
                <a:gridCol w="2015050"/>
                <a:gridCol w="1451275"/>
                <a:gridCol w="5392600"/>
              </a:tblGrid>
              <a:tr h="396200">
                <a:tc>
                  <a:txBody>
                    <a:bodyPr/>
                    <a:lstStyle/>
                    <a:p>
                      <a:pPr indent="0" lvl="0" marL="0" rtl="0" algn="l">
                        <a:spcBef>
                          <a:spcPts val="0"/>
                        </a:spcBef>
                        <a:spcAft>
                          <a:spcPts val="0"/>
                        </a:spcAft>
                        <a:buNone/>
                      </a:pPr>
                      <a:r>
                        <a:rPr b="1" lang="en">
                          <a:latin typeface="Montserrat"/>
                          <a:ea typeface="Montserrat"/>
                          <a:cs typeface="Montserrat"/>
                          <a:sym typeface="Montserrat"/>
                        </a:rPr>
                        <a:t>Command</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Purpose</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Notes</a:t>
                      </a:r>
                      <a:endParaRPr b="1">
                        <a:latin typeface="Montserrat"/>
                        <a:ea typeface="Montserrat"/>
                        <a:cs typeface="Montserrat"/>
                        <a:sym typeface="Montserrat"/>
                      </a:endParaRPr>
                    </a:p>
                  </a:txBody>
                  <a:tcPr marT="91425" marB="91425" marR="91425" marL="91425"/>
                </a:tc>
              </a:tr>
              <a:tr h="595775">
                <a:tc>
                  <a:txBody>
                    <a:bodyPr/>
                    <a:lstStyle/>
                    <a:p>
                      <a:pPr indent="0" lvl="0" marL="0" rtl="0" algn="l">
                        <a:spcBef>
                          <a:spcPts val="0"/>
                        </a:spcBef>
                        <a:spcAft>
                          <a:spcPts val="0"/>
                        </a:spcAft>
                        <a:buNone/>
                      </a:pPr>
                      <a:r>
                        <a:rPr b="1" lang="en">
                          <a:latin typeface="Montserrat"/>
                          <a:ea typeface="Montserrat"/>
                          <a:cs typeface="Montserrat"/>
                          <a:sym typeface="Montserrat"/>
                        </a:rPr>
                        <a:t>g</a:t>
                      </a:r>
                      <a:r>
                        <a:rPr b="1" lang="en">
                          <a:latin typeface="Montserrat"/>
                          <a:ea typeface="Montserrat"/>
                          <a:cs typeface="Montserrat"/>
                          <a:sym typeface="Montserrat"/>
                        </a:rPr>
                        <a:t>it init</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Initializes</a:t>
                      </a:r>
                      <a:r>
                        <a:rPr lang="en">
                          <a:latin typeface="Montserrat"/>
                          <a:ea typeface="Montserrat"/>
                          <a:cs typeface="Montserrat"/>
                          <a:sym typeface="Montserrat"/>
                        </a:rPr>
                        <a:t> a repository</a:t>
                      </a:r>
                      <a:endParaRPr>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1000"/>
                        </a:spcBef>
                        <a:spcAft>
                          <a:spcPts val="0"/>
                        </a:spcAft>
                        <a:buNone/>
                      </a:pPr>
                      <a:r>
                        <a:rPr lang="en">
                          <a:solidFill>
                            <a:schemeClr val="dk2"/>
                          </a:solidFill>
                          <a:latin typeface="Montserrat"/>
                          <a:ea typeface="Montserrat"/>
                          <a:cs typeface="Montserrat"/>
                          <a:sym typeface="Montserrat"/>
                        </a:rPr>
                        <a:t>This creates a “hidden” </a:t>
                      </a:r>
                      <a:r>
                        <a:rPr b="1" lang="en">
                          <a:solidFill>
                            <a:schemeClr val="dk2"/>
                          </a:solidFill>
                          <a:latin typeface="Montserrat"/>
                          <a:ea typeface="Montserrat"/>
                          <a:cs typeface="Montserrat"/>
                          <a:sym typeface="Montserrat"/>
                        </a:rPr>
                        <a:t>.git </a:t>
                      </a:r>
                      <a:r>
                        <a:rPr lang="en">
                          <a:solidFill>
                            <a:schemeClr val="dk2"/>
                          </a:solidFill>
                          <a:latin typeface="Montserrat"/>
                          <a:ea typeface="Montserrat"/>
                          <a:cs typeface="Montserrat"/>
                          <a:sym typeface="Montserrat"/>
                        </a:rPr>
                        <a:t>folder. The git software track changes made to your files using data stored in this folder.</a:t>
                      </a:r>
                      <a:endParaRPr>
                        <a:latin typeface="Montserrat"/>
                        <a:ea typeface="Montserrat"/>
                        <a:cs typeface="Montserrat"/>
                        <a:sym typeface="Montserrat"/>
                      </a:endParaRPr>
                    </a:p>
                  </a:txBody>
                  <a:tcPr marT="91425" marB="91425" marR="91425" marL="91425"/>
                </a:tc>
              </a:tr>
              <a:tr h="396200">
                <a:tc>
                  <a:txBody>
                    <a:bodyPr/>
                    <a:lstStyle/>
                    <a:p>
                      <a:pPr indent="0" lvl="0" marL="0" rtl="0" algn="l">
                        <a:spcBef>
                          <a:spcPts val="0"/>
                        </a:spcBef>
                        <a:spcAft>
                          <a:spcPts val="0"/>
                        </a:spcAft>
                        <a:buNone/>
                      </a:pPr>
                      <a:r>
                        <a:rPr b="1" lang="en">
                          <a:latin typeface="Montserrat"/>
                          <a:ea typeface="Montserrat"/>
                          <a:cs typeface="Montserrat"/>
                          <a:sym typeface="Montserrat"/>
                        </a:rPr>
                        <a:t>git add .</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Stages</a:t>
                      </a:r>
                      <a:r>
                        <a:rPr lang="en">
                          <a:latin typeface="Montserrat"/>
                          <a:ea typeface="Montserrat"/>
                          <a:cs typeface="Montserrat"/>
                          <a:sym typeface="Montserrat"/>
                        </a:rPr>
                        <a:t> all files in the folder</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You have to stage your files (tell git which files you want to commit to version control). The period means “all files in the directory.” You can also stage specific files.</a:t>
                      </a:r>
                      <a:endParaRPr>
                        <a:latin typeface="Montserrat"/>
                        <a:ea typeface="Montserrat"/>
                        <a:cs typeface="Montserrat"/>
                        <a:sym typeface="Montserrat"/>
                      </a:endParaRPr>
                    </a:p>
                  </a:txBody>
                  <a:tcPr marT="91425" marB="91425" marR="91425" marL="91425"/>
                </a:tc>
              </a:tr>
              <a:tr h="396200">
                <a:tc>
                  <a:txBody>
                    <a:bodyPr/>
                    <a:lstStyle/>
                    <a:p>
                      <a:pPr indent="0" lvl="0" marL="0" rtl="0" algn="l">
                        <a:spcBef>
                          <a:spcPts val="0"/>
                        </a:spcBef>
                        <a:spcAft>
                          <a:spcPts val="0"/>
                        </a:spcAft>
                        <a:buNone/>
                      </a:pPr>
                      <a:r>
                        <a:rPr b="1" lang="en">
                          <a:latin typeface="Montserrat"/>
                          <a:ea typeface="Montserrat"/>
                          <a:cs typeface="Montserrat"/>
                          <a:sym typeface="Montserrat"/>
                        </a:rPr>
                        <a:t>g</a:t>
                      </a:r>
                      <a:r>
                        <a:rPr b="1" lang="en">
                          <a:latin typeface="Montserrat"/>
                          <a:ea typeface="Montserrat"/>
                          <a:cs typeface="Montserrat"/>
                          <a:sym typeface="Montserrat"/>
                        </a:rPr>
                        <a:t>it commit -m </a:t>
                      </a:r>
                      <a:r>
                        <a:rPr b="1" lang="en">
                          <a:latin typeface="Montserrat"/>
                          <a:ea typeface="Montserrat"/>
                          <a:cs typeface="Montserrat"/>
                          <a:sym typeface="Montserrat"/>
                        </a:rPr>
                        <a:t>"styled my navbar"</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Commits </a:t>
                      </a:r>
                      <a:r>
                        <a:rPr lang="en">
                          <a:latin typeface="Montserrat"/>
                          <a:ea typeface="Montserrat"/>
                          <a:cs typeface="Montserrat"/>
                          <a:sym typeface="Montserrat"/>
                        </a:rPr>
                        <a:t>changes</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Committing changes means that a version of your code has been saved (“remembered” by files in the .git folder). Allows you to preview / restore old versions of your code.</a:t>
                      </a:r>
                      <a:endParaRPr>
                        <a:latin typeface="Montserrat"/>
                        <a:ea typeface="Montserrat"/>
                        <a:cs typeface="Montserrat"/>
                        <a:sym typeface="Montserrat"/>
                      </a:endParaRPr>
                    </a:p>
                  </a:txBody>
                  <a:tcPr marT="91425" marB="91425" marR="91425" marL="91425"/>
                </a:tc>
              </a:tr>
              <a:tr h="396200">
                <a:tc>
                  <a:txBody>
                    <a:bodyPr/>
                    <a:lstStyle/>
                    <a:p>
                      <a:pPr indent="0" lvl="0" marL="0" rtl="0" algn="l">
                        <a:spcBef>
                          <a:spcPts val="0"/>
                        </a:spcBef>
                        <a:spcAft>
                          <a:spcPts val="0"/>
                        </a:spcAft>
                        <a:buNone/>
                      </a:pPr>
                      <a:r>
                        <a:rPr b="1" lang="en">
                          <a:latin typeface="Montserrat"/>
                          <a:ea typeface="Montserrat"/>
                          <a:cs typeface="Montserrat"/>
                          <a:sym typeface="Montserrat"/>
                        </a:rPr>
                        <a:t>g</a:t>
                      </a:r>
                      <a:r>
                        <a:rPr b="1" lang="en">
                          <a:latin typeface="Montserrat"/>
                          <a:ea typeface="Montserrat"/>
                          <a:cs typeface="Montserrat"/>
                          <a:sym typeface="Montserrat"/>
                        </a:rPr>
                        <a:t>it pull</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Downloads</a:t>
                      </a:r>
                      <a:r>
                        <a:rPr lang="en">
                          <a:latin typeface="Montserrat"/>
                          <a:ea typeface="Montserrat"/>
                          <a:cs typeface="Montserrat"/>
                          <a:sym typeface="Montserrat"/>
                        </a:rPr>
                        <a:t> code changes</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Allows you to copy changes from a server to your computer. Useful if you are collaborating with others.</a:t>
                      </a:r>
                      <a:endParaRPr>
                        <a:latin typeface="Montserrat"/>
                        <a:ea typeface="Montserrat"/>
                        <a:cs typeface="Montserrat"/>
                        <a:sym typeface="Montserrat"/>
                      </a:endParaRPr>
                    </a:p>
                  </a:txBody>
                  <a:tcPr marT="91425" marB="91425" marR="91425" marL="91425"/>
                </a:tc>
              </a:tr>
              <a:tr h="396200">
                <a:tc>
                  <a:txBody>
                    <a:bodyPr/>
                    <a:lstStyle/>
                    <a:p>
                      <a:pPr indent="0" lvl="0" marL="0" rtl="0" algn="l">
                        <a:spcBef>
                          <a:spcPts val="0"/>
                        </a:spcBef>
                        <a:spcAft>
                          <a:spcPts val="0"/>
                        </a:spcAft>
                        <a:buNone/>
                      </a:pPr>
                      <a:r>
                        <a:rPr b="1" lang="en">
                          <a:latin typeface="Montserrat"/>
                          <a:ea typeface="Montserrat"/>
                          <a:cs typeface="Montserrat"/>
                          <a:sym typeface="Montserrat"/>
                        </a:rPr>
                        <a:t>git push</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Uploads</a:t>
                      </a:r>
                      <a:r>
                        <a:rPr lang="en">
                          <a:latin typeface="Montserrat"/>
                          <a:ea typeface="Montserrat"/>
                          <a:cs typeface="Montserrat"/>
                          <a:sym typeface="Montserrat"/>
                        </a:rPr>
                        <a:t> code changes</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Allows you to copy changes from your computer to a server. This is how we will publish our files to the Internet.</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UNCA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