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7A1B25-B56B-4332-A1E7-44C3CD135CDE}">
  <a:tblStyle styleId="{447A1B25-B56B-4332-A1E7-44C3CD135CD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555d87b1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g555d87b1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555d87b1a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55d87b1a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555d87b1a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55d87b1a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555d87b1a1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55d87b1a1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555d87b1a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55d87b1a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555d87b1a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55d87b1a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c9775124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c9775124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c97751246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c97751246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c97751246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c97751246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555d87b1a1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55d87b1a1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c977512462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c977512462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555d87b1a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555d87b1a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c97751246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c97751246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55d27bf77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5d27bf77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c97751246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c97751246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c97751246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c97751246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c97751246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c97751246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c977512462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c977512462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c977512462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c977512462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c977512462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c977512462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555d87b1a1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55d87b1a1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55d27bf77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5d27bf77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555d87b1a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555d87b1a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f9365b55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f9365b55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555d87b1a1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55d87b1a1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555d87b1a1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55d87b1a1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82f5a6fb0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2f5a6fb0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f9365b55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f9365b55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c994d943b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c994d943b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f9365b55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f9365b55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f9365b55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f9365b55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55cc1c931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5cc1c931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555d87b1a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55d87b1a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1081200"/>
          </a:xfrm>
          <a:prstGeom prst="rect">
            <a:avLst/>
          </a:prstGeom>
        </p:spPr>
        <p:txBody>
          <a:bodyPr anchorCtr="0" anchor="t" bIns="91425" lIns="91425" spcFirstLastPara="1" rIns="91425" wrap="square" tIns="91425">
            <a:normAutofit/>
          </a:bodyPr>
          <a:lstStyle>
            <a:lvl1pPr lvl="0" algn="ctr">
              <a:lnSpc>
                <a:spcPct val="95000"/>
              </a:lnSpc>
              <a:spcBef>
                <a:spcPts val="0"/>
              </a:spcBef>
              <a:spcAft>
                <a:spcPts val="0"/>
              </a:spcAft>
              <a:buSzPts val="2800"/>
              <a:buNone/>
              <a:defRPr sz="2080">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atin typeface="Montserrat"/>
                <a:ea typeface="Montserrat"/>
                <a:cs typeface="Montserrat"/>
                <a:sym typeface="Montserra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atin typeface="Montserrat"/>
                <a:ea typeface="Montserrat"/>
                <a:cs typeface="Montserrat"/>
                <a:sym typeface="Montserra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rgbClr val="3C78D8"/>
              </a:buClr>
              <a:buSzPts val="1800"/>
              <a:buFont typeface="Montserrat"/>
              <a:buAutoNum type="arabicPeriod"/>
              <a:defRPr>
                <a:latin typeface="Montserrat"/>
                <a:ea typeface="Montserrat"/>
                <a:cs typeface="Montserrat"/>
                <a:sym typeface="Montserrat"/>
              </a:defRPr>
            </a:lvl1pPr>
            <a:lvl2pPr indent="-317500" lvl="1" marL="914400">
              <a:spcBef>
                <a:spcPts val="0"/>
              </a:spcBef>
              <a:spcAft>
                <a:spcPts val="0"/>
              </a:spcAft>
              <a:buClr>
                <a:srgbClr val="3D85C6"/>
              </a:buClr>
              <a:buSzPts val="1400"/>
              <a:buFont typeface="Montserrat"/>
              <a:buAutoNum type="alphaLcPeriod"/>
              <a:defRPr sz="1600">
                <a:latin typeface="Montserrat"/>
                <a:ea typeface="Montserrat"/>
                <a:cs typeface="Montserrat"/>
                <a:sym typeface="Montserrat"/>
              </a:defRPr>
            </a:lvl2pPr>
            <a:lvl3pPr indent="-317500" lvl="2" marL="1371600">
              <a:spcBef>
                <a:spcPts val="0"/>
              </a:spcBef>
              <a:spcAft>
                <a:spcPts val="0"/>
              </a:spcAft>
              <a:buSzPts val="1400"/>
              <a:buFont typeface="Montserrat"/>
              <a:buAutoNum type="romanLcPeriod"/>
              <a:defRPr>
                <a:latin typeface="Montserrat"/>
                <a:ea typeface="Montserrat"/>
                <a:cs typeface="Montserrat"/>
                <a:sym typeface="Montserrat"/>
              </a:defRPr>
            </a:lvl3pPr>
            <a:lvl4pPr indent="-317500" lvl="3" marL="1828800">
              <a:spcBef>
                <a:spcPts val="0"/>
              </a:spcBef>
              <a:spcAft>
                <a:spcPts val="0"/>
              </a:spcAft>
              <a:buSzPts val="1400"/>
              <a:buFont typeface="Montserrat"/>
              <a:buAutoNum type="arabicPeriod"/>
              <a:defRPr/>
            </a:lvl4pPr>
            <a:lvl5pPr indent="-317500" lvl="4" marL="2286000">
              <a:spcBef>
                <a:spcPts val="0"/>
              </a:spcBef>
              <a:spcAft>
                <a:spcPts val="0"/>
              </a:spcAft>
              <a:buSzPts val="1400"/>
              <a:buFont typeface="Montserrat"/>
              <a:buAutoNum type="alphaLcPeriod"/>
              <a:defRPr/>
            </a:lvl5pPr>
            <a:lvl6pPr indent="-317500" lvl="5" marL="2743200">
              <a:spcBef>
                <a:spcPts val="0"/>
              </a:spcBef>
              <a:spcAft>
                <a:spcPts val="0"/>
              </a:spcAft>
              <a:buSzPts val="1400"/>
              <a:buFont typeface="Montserrat"/>
              <a:buAutoNum type="romanLcPeriod"/>
              <a:defRPr/>
            </a:lvl6pPr>
            <a:lvl7pPr indent="-317500" lvl="6" marL="3200400">
              <a:spcBef>
                <a:spcPts val="0"/>
              </a:spcBef>
              <a:spcAft>
                <a:spcPts val="0"/>
              </a:spcAft>
              <a:buSzPts val="1400"/>
              <a:buAutoNum type="arabicPeriod"/>
              <a:defRPr/>
            </a:lvl7pPr>
            <a:lvl8pPr indent="-317500" lvl="7" marL="3657600">
              <a:spcBef>
                <a:spcPts val="0"/>
              </a:spcBef>
              <a:spcAft>
                <a:spcPts val="0"/>
              </a:spcAft>
              <a:buSzPts val="1400"/>
              <a:buAutoNum type="alphaLcPeriod"/>
              <a:defRPr/>
            </a:lvl8pPr>
            <a:lvl9pPr indent="-317500" lvl="8" marL="4114800">
              <a:spcBef>
                <a:spcPts val="0"/>
              </a:spcBef>
              <a:spcAft>
                <a:spcPts val="0"/>
              </a:spcAft>
              <a:buSzPts val="1400"/>
              <a:buAutoNum type="romanLcPeriod"/>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atin typeface="Montserrat"/>
                <a:ea typeface="Montserrat"/>
                <a:cs typeface="Montserrat"/>
                <a:sym typeface="Montserra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Font typeface="Montserrat"/>
              <a:buChar char="●"/>
              <a:defRPr sz="1600">
                <a:latin typeface="Montserrat"/>
                <a:ea typeface="Montserrat"/>
                <a:cs typeface="Montserrat"/>
                <a:sym typeface="Montserrat"/>
              </a:defRPr>
            </a:lvl1pPr>
            <a:lvl2pPr indent="-304800" lvl="1" marL="914400">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600">
                <a:latin typeface="Montserrat"/>
                <a:ea typeface="Montserrat"/>
                <a:cs typeface="Montserrat"/>
                <a:sym typeface="Montserrat"/>
              </a:defRPr>
            </a:lvl1pPr>
            <a:lvl2pPr indent="-304800" lvl="1" marL="914400">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Montserrat"/>
              <a:buNone/>
              <a:defRPr>
                <a:latin typeface="Montserrat"/>
                <a:ea typeface="Montserrat"/>
                <a:cs typeface="Montserrat"/>
                <a:sym typeface="Montserra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7"/>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3400">
                <a:latin typeface="Montserrat"/>
                <a:ea typeface="Montserrat"/>
                <a:cs typeface="Montserrat"/>
                <a:sym typeface="Montserrat"/>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1" name="Google Shape;31;p7"/>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2" name="Google Shape;32;p7"/>
          <p:cNvSpPr txBox="1"/>
          <p:nvPr>
            <p:ph idx="2" type="body"/>
          </p:nvPr>
        </p:nvSpPr>
        <p:spPr>
          <a:xfrm>
            <a:off x="4939500" y="724075"/>
            <a:ext cx="4251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AutoNum type="arabicPeriod"/>
              <a:defRPr>
                <a:latin typeface="Montserrat"/>
                <a:ea typeface="Montserrat"/>
                <a:cs typeface="Montserrat"/>
                <a:sym typeface="Montserrat"/>
              </a:defRPr>
            </a:lvl1pPr>
            <a:lvl2pPr indent="-317500" lvl="1" marL="914400">
              <a:spcBef>
                <a:spcPts val="0"/>
              </a:spcBef>
              <a:spcAft>
                <a:spcPts val="0"/>
              </a:spcAft>
              <a:buSzPts val="1400"/>
              <a:buAutoNum type="alphaLcPeriod"/>
              <a:defRPr/>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0"/>
              </a:spcBef>
              <a:spcAft>
                <a:spcPts val="0"/>
              </a:spcAft>
              <a:buSzPts val="1400"/>
              <a:buAutoNum type="alphaLcPeriod"/>
              <a:defRPr/>
            </a:lvl5pPr>
            <a:lvl6pPr indent="-317500" lvl="5" marL="2743200">
              <a:spcBef>
                <a:spcPts val="0"/>
              </a:spcBef>
              <a:spcAft>
                <a:spcPts val="0"/>
              </a:spcAft>
              <a:buSzPts val="1400"/>
              <a:buAutoNum type="romanLcPeriod"/>
              <a:defRPr/>
            </a:lvl6pPr>
            <a:lvl7pPr indent="-317500" lvl="6" marL="3200400">
              <a:spcBef>
                <a:spcPts val="0"/>
              </a:spcBef>
              <a:spcAft>
                <a:spcPts val="0"/>
              </a:spcAft>
              <a:buSzPts val="1400"/>
              <a:buAutoNum type="arabicPeriod"/>
              <a:defRPr/>
            </a:lvl7pPr>
            <a:lvl8pPr indent="-317500" lvl="7" marL="3657600">
              <a:spcBef>
                <a:spcPts val="0"/>
              </a:spcBef>
              <a:spcAft>
                <a:spcPts val="0"/>
              </a:spcAft>
              <a:buSzPts val="1400"/>
              <a:buAutoNum type="alphaLcPeriod"/>
              <a:defRPr/>
            </a:lvl8pPr>
            <a:lvl9pPr indent="-317500" lvl="8" marL="4114800">
              <a:spcBef>
                <a:spcPts val="0"/>
              </a:spcBef>
              <a:spcAft>
                <a:spcPts val="0"/>
              </a:spcAft>
              <a:buSzPts val="1400"/>
              <a:buAutoNum type="romanLcPeriod"/>
              <a:defRPr/>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Montserrat"/>
              <a:buNone/>
              <a:defRPr>
                <a:latin typeface="Montserrat"/>
                <a:ea typeface="Montserrat"/>
                <a:cs typeface="Montserrat"/>
                <a:sym typeface="Montserrat"/>
              </a:defRPr>
            </a:lvl1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csci-185.github.io/spring202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csci-185.github.io/spring202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s://code.visualstudio.com/" TargetMode="External"/><Relationship Id="rId4" Type="http://schemas.openxmlformats.org/officeDocument/2006/relationships/hyperlink" Target="https://github.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s://oaa.unca.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hyperlink" Target="https://www.unca.edu/life/health-counselin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forms.gle/qQ8eSZyBYfoV8sKt5"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docs.google.com/presentation/d/14wLlDdn-Q65tVWn1er_iYIS1DTNVhOJ5qco-sU6qyzc/edit?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ywca-ens.org/economic-advancement/yw-tech-la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mailto:ahollan3@unca.edu" TargetMode="External"/><Relationship Id="rId4" Type="http://schemas.openxmlformats.org/officeDocument/2006/relationships/hyperlink" Target="https://forms.gle/LdQRHkqszFjzYpyg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1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Course Overview</a:t>
            </a:r>
            <a:endParaRPr/>
          </a:p>
        </p:txBody>
      </p:sp>
      <p:sp>
        <p:nvSpPr>
          <p:cNvPr id="44" name="Google Shape;44;p10"/>
          <p:cNvSpPr txBox="1"/>
          <p:nvPr>
            <p:ph idx="1" type="subTitle"/>
          </p:nvPr>
        </p:nvSpPr>
        <p:spPr>
          <a:xfrm>
            <a:off x="311700" y="2834125"/>
            <a:ext cx="8520600" cy="108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770"/>
              <a:buNone/>
            </a:pPr>
            <a:r>
              <a:rPr lang="en"/>
              <a:t>CSCI 185, Spring 2023</a:t>
            </a:r>
            <a:br>
              <a:rPr lang="en"/>
            </a:br>
            <a:r>
              <a:rPr lang="en"/>
              <a:t>I</a:t>
            </a:r>
            <a:r>
              <a:rPr lang="en"/>
              <a:t>ntro to Computer Programming for the Web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should I take this course?</a:t>
            </a:r>
            <a:endParaRPr/>
          </a:p>
        </p:txBody>
      </p:sp>
      <p:sp>
        <p:nvSpPr>
          <p:cNvPr id="98" name="Google Shape;98;p19"/>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5C5962"/>
                </a:solidFill>
                <a:highlight>
                  <a:srgbClr val="FFFFFF"/>
                </a:highlight>
                <a:latin typeface="Montserrat SemiBold"/>
                <a:ea typeface="Montserrat SemiBold"/>
                <a:cs typeface="Montserrat SemiBold"/>
                <a:sym typeface="Montserrat SemiBold"/>
              </a:rPr>
              <a:t>You’re already using the web — why not understand how it works?</a:t>
            </a:r>
            <a:br>
              <a:rPr lang="en">
                <a:solidFill>
                  <a:srgbClr val="5C5962"/>
                </a:solidFill>
                <a:highlight>
                  <a:srgbClr val="FFFFFF"/>
                </a:highlight>
                <a:latin typeface="Open Sans SemiBold"/>
                <a:ea typeface="Open Sans SemiBold"/>
                <a:cs typeface="Open Sans SemiBold"/>
                <a:sym typeface="Open Sans SemiBold"/>
              </a:rPr>
            </a:br>
            <a:r>
              <a:rPr lang="en" sz="1600">
                <a:solidFill>
                  <a:srgbClr val="5C5962"/>
                </a:solidFill>
                <a:highlight>
                  <a:srgbClr val="FFFFFF"/>
                </a:highlight>
              </a:rPr>
              <a:t>Web technologies mediate modern life, shaping the news you see, the ads you get, your beliefs, how companies get information about you, etc. While this course will not go into all of these mechanisms in detail, you will be able to see how these systems work, and what is possible to do with them.</a:t>
            </a:r>
            <a:endParaRPr sz="1600">
              <a:solidFill>
                <a:srgbClr val="5C5962"/>
              </a:solidFill>
              <a:highlight>
                <a:srgbClr val="FFFFFF"/>
              </a:highlight>
            </a:endParaRPr>
          </a:p>
          <a:p>
            <a:pPr indent="0" lvl="0" marL="0" rtl="0" algn="l">
              <a:spcBef>
                <a:spcPts val="0"/>
              </a:spcBef>
              <a:spcAft>
                <a:spcPts val="0"/>
              </a:spcAft>
              <a:buNone/>
            </a:pPr>
            <a:r>
              <a:t/>
            </a:r>
            <a:endParaRPr sz="1600">
              <a:solidFill>
                <a:srgbClr val="5C5962"/>
              </a:solidFill>
              <a:highlight>
                <a:srgbClr val="FFFFFF"/>
              </a:highlight>
            </a:endParaRPr>
          </a:p>
          <a:p>
            <a:pPr indent="0" lvl="0" marL="0" rtl="0" algn="l">
              <a:spcBef>
                <a:spcPts val="0"/>
              </a:spcBef>
              <a:spcAft>
                <a:spcPts val="0"/>
              </a:spcAft>
              <a:buNone/>
            </a:pPr>
            <a:r>
              <a:rPr lang="en">
                <a:solidFill>
                  <a:srgbClr val="5C5962"/>
                </a:solidFill>
                <a:highlight>
                  <a:srgbClr val="FFFFFF"/>
                </a:highlight>
                <a:latin typeface="Montserrat SemiBold"/>
                <a:ea typeface="Montserrat SemiBold"/>
                <a:cs typeface="Montserrat SemiBold"/>
                <a:sym typeface="Montserrat SemiBold"/>
              </a:rPr>
              <a:t>Web technologies are expressive and creative</a:t>
            </a:r>
            <a:br>
              <a:rPr lang="en">
                <a:solidFill>
                  <a:srgbClr val="5C5962"/>
                </a:solidFill>
                <a:highlight>
                  <a:srgbClr val="FFFFFF"/>
                </a:highlight>
              </a:rPr>
            </a:br>
            <a:r>
              <a:rPr lang="en" sz="1600">
                <a:solidFill>
                  <a:srgbClr val="5C5962"/>
                </a:solidFill>
                <a:highlight>
                  <a:srgbClr val="FFFFFF"/>
                </a:highlight>
              </a:rPr>
              <a:t>This is a project-based course that is mostly organized around hands-on activities. You will make some websites / web apps, and experiment with a variety of web technologies via short homework assignments. In doing so, you will be able to pursue your own ideas and interests, be creative, and have a real, computational artifact to share at the end of 17 weeks.</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animEffect filter="fade" transition="in">
                                      <p:cBhvr>
                                        <p:cTn dur="1"/>
                                        <p:tgtEl>
                                          <p:spTgt spid="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animEffect filter="fade" transition="in">
                                      <p:cBhvr>
                                        <p:cTn dur="1"/>
                                        <p:tgtEl>
                                          <p:spTgt spid="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animEffect filter="fade" transition="in">
                                      <p:cBhvr>
                                        <p:cTn dur="1"/>
                                        <p:tgtEl>
                                          <p:spTgt spid="9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should I take this course?</a:t>
            </a:r>
            <a:endParaRPr/>
          </a:p>
        </p:txBody>
      </p:sp>
      <p:sp>
        <p:nvSpPr>
          <p:cNvPr id="104" name="Google Shape;104;p20"/>
          <p:cNvSpPr txBox="1"/>
          <p:nvPr>
            <p:ph idx="1" type="body"/>
          </p:nvPr>
        </p:nvSpPr>
        <p:spPr>
          <a:xfrm>
            <a:off x="311700" y="1152475"/>
            <a:ext cx="8520600" cy="363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Web design / development</a:t>
            </a:r>
            <a:r>
              <a:rPr lang="en"/>
              <a:t> be a generative first programming experience</a:t>
            </a:r>
            <a:endParaRPr/>
          </a:p>
          <a:p>
            <a:pPr indent="-342900" lvl="0" marL="457200" rtl="0" algn="l">
              <a:spcBef>
                <a:spcPts val="1000"/>
              </a:spcBef>
              <a:spcAft>
                <a:spcPts val="0"/>
              </a:spcAft>
              <a:buSzPts val="1800"/>
              <a:buAutoNum type="arabicPeriod"/>
            </a:pPr>
            <a:r>
              <a:rPr lang="en"/>
              <a:t>For those of you who are interested in design, communication, and/or the applications of technology, this course will help you think about how networked web technologies can be marshaled towards goals that you might care about.</a:t>
            </a:r>
            <a:endParaRPr/>
          </a:p>
          <a:p>
            <a:pPr indent="-342900" lvl="0" marL="457200" rtl="0" algn="l">
              <a:spcBef>
                <a:spcPts val="1000"/>
              </a:spcBef>
              <a:spcAft>
                <a:spcPts val="0"/>
              </a:spcAft>
              <a:buSzPts val="1800"/>
              <a:buAutoNum type="arabicPeriod"/>
            </a:pPr>
            <a:r>
              <a:rPr lang="en"/>
              <a:t>For those of you who might be interested in majoring / minoring in CS, you’re going to get a solid foundation in programming.</a:t>
            </a:r>
            <a:endParaRPr/>
          </a:p>
          <a:p>
            <a:pPr indent="-342900" lvl="0" marL="457200" rtl="0" algn="l">
              <a:spcBef>
                <a:spcPts val="1000"/>
              </a:spcBef>
              <a:spcAft>
                <a:spcPts val="1000"/>
              </a:spcAft>
              <a:buSzPts val="1800"/>
              <a:buAutoNum type="arabicPeriod"/>
            </a:pPr>
            <a:r>
              <a:rPr lang="en"/>
              <a:t>Web-related skills can serve as a gateway for people who ultimately go on to pursue tech-related careers (broadly defined).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animEffect filter="fade" transition="in">
                                      <p:cBhvr>
                                        <p:cTn dur="1"/>
                                        <p:tgtEl>
                                          <p:spTgt spid="1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animEffect filter="fade" transition="in">
                                      <p:cBhvr>
                                        <p:cTn dur="1"/>
                                        <p:tgtEl>
                                          <p:spTgt spid="1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animEffect filter="fade" transition="in">
                                      <p:cBhvr>
                                        <p:cTn dur="1"/>
                                        <p:tgtEl>
                                          <p:spTgt spid="1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3" st="3"/>
                                            </p:txEl>
                                          </p:spTgt>
                                        </p:tgtEl>
                                        <p:attrNameLst>
                                          <p:attrName>style.visibility</p:attrName>
                                        </p:attrNameLst>
                                      </p:cBhvr>
                                      <p:to>
                                        <p:strVal val="visible"/>
                                      </p:to>
                                    </p:set>
                                    <p:animEffect filter="fade" transition="in">
                                      <p:cBhvr>
                                        <p:cTn dur="1"/>
                                        <p:tgtEl>
                                          <p:spTgt spid="10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am I going to learn?</a:t>
            </a:r>
            <a:endParaRPr/>
          </a:p>
        </p:txBody>
      </p:sp>
      <p:sp>
        <p:nvSpPr>
          <p:cNvPr id="110" name="Google Shape;110;p21"/>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ontserrat"/>
              <a:buAutoNum type="arabicPeriod"/>
            </a:pPr>
            <a:r>
              <a:rPr b="1" lang="en"/>
              <a:t>HTML Language Basics</a:t>
            </a:r>
            <a:br>
              <a:rPr lang="en"/>
            </a:br>
            <a:r>
              <a:rPr lang="en" sz="1600"/>
              <a:t>T</a:t>
            </a:r>
            <a:r>
              <a:rPr lang="en" sz="1600"/>
              <a:t>ags, nesting rules, web accessibility, etc.</a:t>
            </a:r>
            <a:br>
              <a:rPr lang="en"/>
            </a:br>
            <a:endParaRPr/>
          </a:p>
          <a:p>
            <a:pPr indent="-342900" lvl="0" marL="457200" rtl="0" algn="l">
              <a:spcBef>
                <a:spcPts val="0"/>
              </a:spcBef>
              <a:spcAft>
                <a:spcPts val="0"/>
              </a:spcAft>
              <a:buSzPts val="1800"/>
              <a:buFont typeface="Montserrat"/>
              <a:buAutoNum type="arabicPeriod"/>
            </a:pPr>
            <a:r>
              <a:rPr b="1" lang="en"/>
              <a:t>CSS Language Basics</a:t>
            </a:r>
            <a:br>
              <a:rPr lang="en"/>
            </a:br>
            <a:r>
              <a:rPr lang="en" sz="1600"/>
              <a:t>Using selectors; understanding the CSS cascade</a:t>
            </a:r>
            <a:br>
              <a:rPr lang="en" sz="1600"/>
            </a:br>
            <a:endParaRPr sz="1600"/>
          </a:p>
          <a:p>
            <a:pPr indent="-342900" lvl="0" marL="457200" rtl="0" algn="l">
              <a:spcBef>
                <a:spcPts val="0"/>
              </a:spcBef>
              <a:spcAft>
                <a:spcPts val="0"/>
              </a:spcAft>
              <a:buSzPts val="1800"/>
              <a:buFont typeface="Montserrat"/>
              <a:buAutoNum type="arabicPeriod"/>
            </a:pPr>
            <a:r>
              <a:rPr b="1" lang="en"/>
              <a:t>Design</a:t>
            </a:r>
            <a:br>
              <a:rPr lang="en"/>
            </a:br>
            <a:r>
              <a:rPr lang="en" sz="1600"/>
              <a:t>Some techniques for designing web apps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1"/>
                                        <p:tgtEl>
                                          <p:spTgt spid="1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Effect filter="fade" transition="in">
                                      <p:cBhvr>
                                        <p:cTn dur="1"/>
                                        <p:tgtEl>
                                          <p:spTgt spid="1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animEffect filter="fade" transition="in">
                                      <p:cBhvr>
                                        <p:cTn dur="1"/>
                                        <p:tgtEl>
                                          <p:spTgt spid="11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am I going to learn?</a:t>
            </a:r>
            <a:endParaRPr/>
          </a:p>
        </p:txBody>
      </p:sp>
      <p:sp>
        <p:nvSpPr>
          <p:cNvPr id="116" name="Google Shape;116;p22"/>
          <p:cNvSpPr txBox="1"/>
          <p:nvPr>
            <p:ph idx="1" type="body"/>
          </p:nvPr>
        </p:nvSpPr>
        <p:spPr>
          <a:xfrm>
            <a:off x="311700" y="1152475"/>
            <a:ext cx="8520600" cy="3845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Montserrat"/>
              <a:buAutoNum type="arabicPeriod" startAt="4"/>
            </a:pPr>
            <a:r>
              <a:rPr b="1" lang="en"/>
              <a:t>Introductory JavaScript</a:t>
            </a:r>
            <a:br>
              <a:rPr b="1" lang="en"/>
            </a:br>
            <a:r>
              <a:rPr lang="en" sz="1600"/>
              <a:t>DOM manipulation; some programming; working with data (via </a:t>
            </a:r>
            <a:r>
              <a:rPr lang="en"/>
              <a:t>AJAX)</a:t>
            </a:r>
            <a:br>
              <a:rPr lang="en"/>
            </a:br>
            <a:endParaRPr/>
          </a:p>
          <a:p>
            <a:pPr indent="-342900" lvl="0" marL="457200" rtl="0" algn="l">
              <a:spcBef>
                <a:spcPts val="0"/>
              </a:spcBef>
              <a:spcAft>
                <a:spcPts val="0"/>
              </a:spcAft>
              <a:buSzPts val="1800"/>
              <a:buFont typeface="Montserrat"/>
              <a:buAutoNum type="arabicPeriod" startAt="4"/>
            </a:pPr>
            <a:r>
              <a:rPr b="1" lang="en"/>
              <a:t>Web Architecture</a:t>
            </a:r>
            <a:endParaRPr b="1"/>
          </a:p>
          <a:p>
            <a:pPr indent="-330200" lvl="1" marL="914400" rtl="0" algn="l">
              <a:spcBef>
                <a:spcPts val="0"/>
              </a:spcBef>
              <a:spcAft>
                <a:spcPts val="0"/>
              </a:spcAft>
              <a:buSzPts val="1600"/>
              <a:buAutoNum type="alphaLcPeriod"/>
            </a:pPr>
            <a:r>
              <a:rPr lang="en" sz="1600"/>
              <a:t>Understanding </a:t>
            </a:r>
            <a:r>
              <a:rPr lang="en"/>
              <a:t>how to work with REST APIs from various organizations</a:t>
            </a:r>
            <a:endParaRPr sz="1600"/>
          </a:p>
          <a:p>
            <a:pPr indent="-330200" lvl="1" marL="914400" rtl="0" algn="l">
              <a:spcBef>
                <a:spcPts val="0"/>
              </a:spcBef>
              <a:spcAft>
                <a:spcPts val="0"/>
              </a:spcAft>
              <a:buSzPts val="1600"/>
              <a:buAutoNum type="alphaLcPeriod"/>
            </a:pPr>
            <a:r>
              <a:rPr lang="en" sz="1600"/>
              <a:t>High-level intro to IP addresses, DNS, and some of the social/business aspects of networking</a:t>
            </a:r>
            <a:br>
              <a:rPr lang="en" sz="1600"/>
            </a:br>
            <a:endParaRPr sz="1600"/>
          </a:p>
          <a:p>
            <a:pPr indent="-342900" lvl="0" marL="457200" rtl="0" algn="l">
              <a:spcBef>
                <a:spcPts val="0"/>
              </a:spcBef>
              <a:spcAft>
                <a:spcPts val="0"/>
              </a:spcAft>
              <a:buSzPts val="1800"/>
              <a:buFont typeface="Montserrat"/>
              <a:buAutoNum type="arabicPeriod" startAt="4"/>
            </a:pPr>
            <a:r>
              <a:rPr b="1" lang="en"/>
              <a:t>Web Tools</a:t>
            </a:r>
            <a:endParaRPr b="1" sz="1600"/>
          </a:p>
          <a:p>
            <a:pPr indent="-330200" lvl="1" marL="914400" rtl="0" algn="l">
              <a:spcBef>
                <a:spcPts val="0"/>
              </a:spcBef>
              <a:spcAft>
                <a:spcPts val="0"/>
              </a:spcAft>
              <a:buSzPts val="1600"/>
              <a:buAutoNum type="alphaLcPeriod"/>
            </a:pPr>
            <a:r>
              <a:rPr lang="en" sz="1600"/>
              <a:t>git and GitHub; Visual Studio Code</a:t>
            </a:r>
            <a:endParaRPr sz="1600"/>
          </a:p>
          <a:p>
            <a:pPr indent="0" lvl="0" marL="0" rtl="0" algn="l">
              <a:spcBef>
                <a:spcPts val="1200"/>
              </a:spcBef>
              <a:spcAft>
                <a:spcPts val="0"/>
              </a:spcAft>
              <a:buNone/>
            </a:pPr>
            <a:br>
              <a:rPr lang="en"/>
            </a:br>
            <a:r>
              <a:rPr lang="en"/>
              <a:t>See the </a:t>
            </a:r>
            <a:r>
              <a:rPr lang="en" u="sng">
                <a:solidFill>
                  <a:schemeClr val="hlink"/>
                </a:solidFill>
                <a:hlinkClick r:id="rId3"/>
              </a:rPr>
              <a:t>course schedule</a:t>
            </a:r>
            <a:r>
              <a:rPr lang="en"/>
              <a:t> for more information.</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1"/>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1"/>
                                        <p:tgtEl>
                                          <p:spTgt spid="1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Effect filter="fade" transition="in">
                                      <p:cBhvr>
                                        <p:cTn dur="1"/>
                                        <p:tgtEl>
                                          <p:spTgt spid="1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animEffect filter="fade" transition="in">
                                      <p:cBhvr>
                                        <p:cTn dur="1"/>
                                        <p:tgtEl>
                                          <p:spTgt spid="1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animEffect filter="fade" transition="in">
                                      <p:cBhvr>
                                        <p:cTn dur="1"/>
                                        <p:tgtEl>
                                          <p:spTgt spid="1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animEffect filter="fade" transition="in">
                                      <p:cBhvr>
                                        <p:cTn dur="1"/>
                                        <p:tgtEl>
                                          <p:spTgt spid="1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6" st="6"/>
                                            </p:txEl>
                                          </p:spTgt>
                                        </p:tgtEl>
                                        <p:attrNameLst>
                                          <p:attrName>style.visibility</p:attrName>
                                        </p:attrNameLst>
                                      </p:cBhvr>
                                      <p:to>
                                        <p:strVal val="visible"/>
                                      </p:to>
                                    </p:set>
                                    <p:animEffect filter="fade" transition="in">
                                      <p:cBhvr>
                                        <p:cTn dur="1"/>
                                        <p:tgtEl>
                                          <p:spTgt spid="11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am I going to learn all of this?</a:t>
            </a:r>
            <a:endParaRPr/>
          </a:p>
        </p:txBody>
      </p:sp>
      <p:sp>
        <p:nvSpPr>
          <p:cNvPr id="122" name="Google Shape;122;p23"/>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Attending class</a:t>
            </a:r>
            <a:endParaRPr/>
          </a:p>
          <a:p>
            <a:pPr indent="-342900" lvl="0" marL="457200" rtl="0" algn="l">
              <a:spcBef>
                <a:spcPts val="1000"/>
              </a:spcBef>
              <a:spcAft>
                <a:spcPts val="0"/>
              </a:spcAft>
              <a:buSzPts val="1800"/>
              <a:buAutoNum type="arabicPeriod"/>
            </a:pPr>
            <a:r>
              <a:rPr lang="en"/>
              <a:t>Doing the readings / video watching / exercises</a:t>
            </a:r>
            <a:endParaRPr/>
          </a:p>
          <a:p>
            <a:pPr indent="-342900" lvl="0" marL="457200" rtl="0" algn="l">
              <a:spcBef>
                <a:spcPts val="1000"/>
              </a:spcBef>
              <a:spcAft>
                <a:spcPts val="0"/>
              </a:spcAft>
              <a:buSzPts val="1800"/>
              <a:buAutoNum type="arabicPeriod"/>
            </a:pPr>
            <a:r>
              <a:rPr lang="en"/>
              <a:t>Attending tutorials and office hours</a:t>
            </a:r>
            <a:endParaRPr/>
          </a:p>
          <a:p>
            <a:pPr indent="-342900" lvl="0" marL="457200" rtl="0" algn="l">
              <a:spcBef>
                <a:spcPts val="1000"/>
              </a:spcBef>
              <a:spcAft>
                <a:spcPts val="1000"/>
              </a:spcAft>
              <a:buSzPts val="1800"/>
              <a:buAutoNum type="arabicPeriod"/>
            </a:pPr>
            <a:r>
              <a:rPr lang="en"/>
              <a:t>Practicing</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Tip #1:</a:t>
            </a:r>
            <a:r>
              <a:rPr lang="en"/>
              <a:t> Be Proactive and Resourceful</a:t>
            </a:r>
            <a:endParaRPr/>
          </a:p>
        </p:txBody>
      </p:sp>
      <p:sp>
        <p:nvSpPr>
          <p:cNvPr id="128" name="Google Shape;128;p24"/>
          <p:cNvSpPr txBox="1"/>
          <p:nvPr>
            <p:ph idx="1" type="body"/>
          </p:nvPr>
        </p:nvSpPr>
        <p:spPr>
          <a:xfrm>
            <a:off x="311700" y="1152475"/>
            <a:ext cx="8520600" cy="380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Coding is hard, and it takes a long time to feel comfortable and confident doing it. </a:t>
            </a:r>
            <a:r>
              <a:rPr lang="en"/>
              <a:t>Sarah and Nova are here to help with any and all questions and concerns that you have. That said, we can’t do it without you doing your part! This includes:</a:t>
            </a:r>
            <a:endParaRPr/>
          </a:p>
          <a:p>
            <a:pPr indent="-336550" lvl="0" marL="457200" rtl="0" algn="l">
              <a:spcBef>
                <a:spcPts val="1000"/>
              </a:spcBef>
              <a:spcAft>
                <a:spcPts val="0"/>
              </a:spcAft>
              <a:buSzPts val="1700"/>
              <a:buAutoNum type="arabicPeriod"/>
            </a:pPr>
            <a:r>
              <a:rPr lang="en" sz="1700"/>
              <a:t>Doing the assigned readings</a:t>
            </a:r>
            <a:endParaRPr sz="1700"/>
          </a:p>
          <a:p>
            <a:pPr indent="-336550" lvl="0" marL="457200" rtl="0" algn="l">
              <a:spcBef>
                <a:spcPts val="1000"/>
              </a:spcBef>
              <a:spcAft>
                <a:spcPts val="0"/>
              </a:spcAft>
              <a:buSzPts val="1700"/>
              <a:buAutoNum type="arabicPeriod"/>
            </a:pPr>
            <a:r>
              <a:rPr lang="en" sz="1700"/>
              <a:t>Asking questions during lecture / tutorials if something isn’t making sense. I promise that if you’re confused, you are not alone.</a:t>
            </a:r>
            <a:endParaRPr sz="1700"/>
          </a:p>
          <a:p>
            <a:pPr indent="-336550" lvl="0" marL="457200" rtl="0" algn="l">
              <a:spcBef>
                <a:spcPts val="1000"/>
              </a:spcBef>
              <a:spcAft>
                <a:spcPts val="0"/>
              </a:spcAft>
              <a:buSzPts val="1700"/>
              <a:buAutoNum type="arabicPeriod"/>
            </a:pPr>
            <a:r>
              <a:rPr lang="en" sz="1700"/>
              <a:t>Please come to office hours if you don’t understand something.</a:t>
            </a:r>
            <a:endParaRPr sz="1700"/>
          </a:p>
          <a:p>
            <a:pPr indent="-336550" lvl="0" marL="457200" rtl="0" algn="l">
              <a:spcBef>
                <a:spcPts val="1000"/>
              </a:spcBef>
              <a:spcAft>
                <a:spcPts val="0"/>
              </a:spcAft>
              <a:buSzPts val="1700"/>
              <a:buAutoNum type="arabicPeriod"/>
            </a:pPr>
            <a:r>
              <a:rPr lang="en" sz="1700"/>
              <a:t>Use your resources to help you learn, including: Google, the browser inspector, your classmates and friends, Nova, and Sarah</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Effect filter="fade" transition="in">
                                      <p:cBhvr>
                                        <p:cTn dur="1"/>
                                        <p:tgtEl>
                                          <p:spTgt spid="1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animEffect filter="fade" transition="in">
                                      <p:cBhvr>
                                        <p:cTn dur="1"/>
                                        <p:tgtEl>
                                          <p:spTgt spid="1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animEffect filter="fade" transition="in">
                                      <p:cBhvr>
                                        <p:cTn dur="1"/>
                                        <p:tgtEl>
                                          <p:spTgt spid="1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animEffect filter="fade" transition="in">
                                      <p:cBhvr>
                                        <p:cTn dur="1"/>
                                        <p:tgtEl>
                                          <p:spTgt spid="1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animEffect filter="fade" transition="in">
                                      <p:cBhvr>
                                        <p:cTn dur="1"/>
                                        <p:tgtEl>
                                          <p:spTgt spid="12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Tip #2</a:t>
            </a:r>
            <a:r>
              <a:rPr lang="en"/>
              <a:t>: Make time for this course</a:t>
            </a:r>
            <a:endParaRPr/>
          </a:p>
        </p:txBody>
      </p:sp>
      <p:sp>
        <p:nvSpPr>
          <p:cNvPr id="134" name="Google Shape;134;p25"/>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course is not an “easy A,” but it is definitely possible for everyone in this class to earn an A. </a:t>
            </a:r>
            <a:endParaRPr/>
          </a:p>
          <a:p>
            <a:pPr indent="-342900" lvl="0" marL="457200" rtl="0" algn="l">
              <a:spcBef>
                <a:spcPts val="1000"/>
              </a:spcBef>
              <a:spcAft>
                <a:spcPts val="0"/>
              </a:spcAft>
              <a:buSzPts val="1800"/>
              <a:buAutoNum type="arabicPeriod"/>
            </a:pPr>
            <a:r>
              <a:rPr lang="en"/>
              <a:t>If you don’t anticipate having ~6-8 hours / week to put into this class, consider taking it in a future semester.</a:t>
            </a:r>
            <a:endParaRPr/>
          </a:p>
          <a:p>
            <a:pPr indent="-342900" lvl="0" marL="457200" rtl="0" algn="l">
              <a:spcBef>
                <a:spcPts val="1000"/>
              </a:spcBef>
              <a:spcAft>
                <a:spcPts val="0"/>
              </a:spcAft>
              <a:buSzPts val="1800"/>
              <a:buAutoNum type="arabicPeriod"/>
            </a:pPr>
            <a:r>
              <a:rPr lang="en"/>
              <a:t>The assignments all build on one another, so falling behind can make it hard to catch up.</a:t>
            </a:r>
            <a:endParaRPr/>
          </a:p>
          <a:p>
            <a:pPr indent="-342900" lvl="0" marL="457200" rtl="0" algn="l">
              <a:spcBef>
                <a:spcPts val="1000"/>
              </a:spcBef>
              <a:spcAft>
                <a:spcPts val="0"/>
              </a:spcAft>
              <a:buSzPts val="1800"/>
              <a:buAutoNum type="arabicPeriod"/>
            </a:pPr>
            <a:r>
              <a:rPr lang="en"/>
              <a:t>Please come to class! Lectures are designed to help you understand and practice the skills / ideas you’ll need to complete the homework assignments.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animEffect filter="fade" transition="in">
                                      <p:cBhvr>
                                        <p:cTn dur="1"/>
                                        <p:tgtEl>
                                          <p:spTgt spid="1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animEffect filter="fade" transition="in">
                                      <p:cBhvr>
                                        <p:cTn dur="1"/>
                                        <p:tgtEl>
                                          <p:spTgt spid="1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animEffect filter="fade" transition="in">
                                      <p:cBhvr>
                                        <p:cTn dur="1"/>
                                        <p:tgtEl>
                                          <p:spTgt spid="1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animEffect filter="fade" transition="in">
                                      <p:cBhvr>
                                        <p:cTn dur="1"/>
                                        <p:tgtEl>
                                          <p:spTgt spid="13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Course Expectations</a:t>
            </a:r>
            <a:endParaRPr/>
          </a:p>
        </p:txBody>
      </p:sp>
      <p:sp>
        <p:nvSpPr>
          <p:cNvPr id="140" name="Google Shape;140;p26"/>
          <p:cNvSpPr txBox="1"/>
          <p:nvPr>
            <p:ph idx="1" type="body"/>
          </p:nvPr>
        </p:nvSpPr>
        <p:spPr>
          <a:xfrm>
            <a:off x="311700" y="1152475"/>
            <a:ext cx="8520600" cy="39069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You will come to class prepared and ready to engage in an intellectual discussion about the readings and concepts.</a:t>
            </a:r>
            <a:endParaRPr/>
          </a:p>
          <a:p>
            <a:pPr indent="-325755" lvl="0" marL="457200" rtl="0" algn="l">
              <a:spcBef>
                <a:spcPts val="1000"/>
              </a:spcBef>
              <a:spcAft>
                <a:spcPts val="0"/>
              </a:spcAft>
              <a:buSzPct val="100000"/>
              <a:buChar char="●"/>
            </a:pPr>
            <a:r>
              <a:rPr lang="en"/>
              <a:t>You will complete all assignments on time and with interest, engagement, and intellectual curiosity.</a:t>
            </a:r>
            <a:endParaRPr/>
          </a:p>
          <a:p>
            <a:pPr indent="-325755" lvl="0" marL="457200" rtl="0" algn="l">
              <a:spcBef>
                <a:spcPts val="1000"/>
              </a:spcBef>
              <a:spcAft>
                <a:spcPts val="0"/>
              </a:spcAft>
              <a:buSzPct val="100000"/>
              <a:buChar char="●"/>
            </a:pPr>
            <a:r>
              <a:rPr lang="en"/>
              <a:t>You will bring your unique expertise, perspectives, and experiences to class and share them with others, so that we might all gain from your perspectives.</a:t>
            </a:r>
            <a:endParaRPr/>
          </a:p>
          <a:p>
            <a:pPr indent="-325755" lvl="0" marL="457200" rtl="0" algn="l">
              <a:spcBef>
                <a:spcPts val="1000"/>
              </a:spcBef>
              <a:spcAft>
                <a:spcPts val="0"/>
              </a:spcAft>
              <a:buSzPct val="100000"/>
              <a:buChar char="●"/>
            </a:pPr>
            <a:r>
              <a:rPr lang="en"/>
              <a:t>You will respect and seek to understand the unique perspectives and experiences of others.</a:t>
            </a:r>
            <a:endParaRPr/>
          </a:p>
          <a:p>
            <a:pPr indent="-325755" lvl="0" marL="457200" rtl="0" algn="l">
              <a:spcBef>
                <a:spcPts val="1000"/>
              </a:spcBef>
              <a:spcAft>
                <a:spcPts val="0"/>
              </a:spcAft>
              <a:buSzPct val="100000"/>
              <a:buChar char="●"/>
            </a:pPr>
            <a:r>
              <a:rPr lang="en"/>
              <a:t>You will give your classmates the benefit of the doubt (about their competence and intentions) and can expect the same from them.</a:t>
            </a:r>
            <a:endParaRPr/>
          </a:p>
          <a:p>
            <a:pPr indent="-325755" lvl="0" marL="457200" rtl="0" algn="l">
              <a:spcBef>
                <a:spcPts val="1000"/>
              </a:spcBef>
              <a:spcAft>
                <a:spcPts val="1000"/>
              </a:spcAft>
              <a:buSzPct val="100000"/>
              <a:buChar char="●"/>
            </a:pPr>
            <a:r>
              <a:rPr lang="en"/>
              <a:t>All work that you submit will be your own original work; you will cite others’ work where appropriate.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1000"/>
                                        <p:tgtEl>
                                          <p:spTgt spid="1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Effect filter="fade" transition="in">
                                      <p:cBhvr>
                                        <p:cTn dur="1000"/>
                                        <p:tgtEl>
                                          <p:spTgt spid="1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Effect filter="fade" transition="in">
                                      <p:cBhvr>
                                        <p:cTn dur="1000"/>
                                        <p:tgtEl>
                                          <p:spTgt spid="1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animEffect filter="fade" transition="in">
                                      <p:cBhvr>
                                        <p:cTn dur="1000"/>
                                        <p:tgtEl>
                                          <p:spTgt spid="1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4" st="4"/>
                                            </p:txEl>
                                          </p:spTgt>
                                        </p:tgtEl>
                                        <p:attrNameLst>
                                          <p:attrName>style.visibility</p:attrName>
                                        </p:attrNameLst>
                                      </p:cBhvr>
                                      <p:to>
                                        <p:strVal val="visible"/>
                                      </p:to>
                                    </p:set>
                                    <p:animEffect filter="fade" transition="in">
                                      <p:cBhvr>
                                        <p:cTn dur="1000"/>
                                        <p:tgtEl>
                                          <p:spTgt spid="1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5" st="5"/>
                                            </p:txEl>
                                          </p:spTgt>
                                        </p:tgtEl>
                                        <p:attrNameLst>
                                          <p:attrName>style.visibility</p:attrName>
                                        </p:attrNameLst>
                                      </p:cBhvr>
                                      <p:to>
                                        <p:strVal val="visible"/>
                                      </p:to>
                                    </p:set>
                                    <p:animEffect filter="fade" transition="in">
                                      <p:cBhvr>
                                        <p:cTn dur="1000"/>
                                        <p:tgtEl>
                                          <p:spTgt spid="14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146" name="Google Shape;146;p27"/>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ontserrat"/>
              <a:buAutoNum type="arabicPeriod"/>
            </a:pPr>
            <a:r>
              <a:rPr lang="en"/>
              <a:t>Introductions</a:t>
            </a:r>
            <a:endParaRPr/>
          </a:p>
          <a:p>
            <a:pPr indent="-342900" lvl="0" marL="457200" rtl="0" algn="l">
              <a:spcBef>
                <a:spcPts val="0"/>
              </a:spcBef>
              <a:spcAft>
                <a:spcPts val="0"/>
              </a:spcAft>
              <a:buSzPts val="1800"/>
              <a:buFont typeface="Montserrat"/>
              <a:buAutoNum type="arabicPeriod"/>
            </a:pPr>
            <a:r>
              <a:rPr lang="en"/>
              <a:t>Overview of the course</a:t>
            </a:r>
            <a:endParaRPr/>
          </a:p>
          <a:p>
            <a:pPr indent="-342900" lvl="0" marL="457200" rtl="0" algn="l">
              <a:spcBef>
                <a:spcPts val="0"/>
              </a:spcBef>
              <a:spcAft>
                <a:spcPts val="0"/>
              </a:spcAft>
              <a:buClr>
                <a:srgbClr val="3D85C6"/>
              </a:buClr>
              <a:buSzPts val="1800"/>
              <a:buFont typeface="Montserrat"/>
              <a:buAutoNum type="arabicPeriod"/>
            </a:pPr>
            <a:r>
              <a:rPr b="1" lang="en">
                <a:solidFill>
                  <a:srgbClr val="3D85C6"/>
                </a:solidFill>
              </a:rPr>
              <a:t>Logistics</a:t>
            </a:r>
            <a:endParaRPr b="1">
              <a:solidFill>
                <a:srgbClr val="3D85C6"/>
              </a:solidFill>
            </a:endParaRPr>
          </a:p>
          <a:p>
            <a:pPr indent="-342900" lvl="0" marL="457200" rtl="0" algn="l">
              <a:spcBef>
                <a:spcPts val="0"/>
              </a:spcBef>
              <a:spcAft>
                <a:spcPts val="0"/>
              </a:spcAft>
              <a:buSzPts val="1800"/>
              <a:buFont typeface="Montserrat"/>
              <a:buAutoNum type="arabicPeriod"/>
            </a:pPr>
            <a:r>
              <a:rPr lang="en"/>
              <a:t>Questionnaire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Course Materials</a:t>
            </a:r>
            <a:endParaRPr/>
          </a:p>
        </p:txBody>
      </p:sp>
      <p:sp>
        <p:nvSpPr>
          <p:cNvPr id="152" name="Google Shape;152;p28"/>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readings, assignments, slides, and resources will be posted on the </a:t>
            </a:r>
            <a:r>
              <a:rPr lang="en" u="sng">
                <a:solidFill>
                  <a:schemeClr val="hlink"/>
                </a:solidFill>
                <a:hlinkClick r:id="rId3"/>
              </a:rPr>
              <a:t>course website</a:t>
            </a:r>
            <a:endParaRPr/>
          </a:p>
          <a:p>
            <a:pPr indent="-342900" lvl="0" marL="457200" rtl="0" algn="l">
              <a:spcBef>
                <a:spcPts val="1000"/>
              </a:spcBef>
              <a:spcAft>
                <a:spcPts val="0"/>
              </a:spcAft>
              <a:buSzPts val="1800"/>
              <a:buChar char="●"/>
            </a:pPr>
            <a:r>
              <a:rPr lang="en"/>
              <a:t>All assignments will be submitted via Moodle.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50" name="Google Shape;50;p11"/>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3D85C6"/>
              </a:buClr>
              <a:buSzPts val="1800"/>
              <a:buFont typeface="Montserrat SemiBold"/>
              <a:buAutoNum type="arabicPeriod"/>
            </a:pPr>
            <a:r>
              <a:rPr lang="en">
                <a:solidFill>
                  <a:srgbClr val="3D85C6"/>
                </a:solidFill>
                <a:latin typeface="Montserrat SemiBold"/>
                <a:ea typeface="Montserrat SemiBold"/>
                <a:cs typeface="Montserrat SemiBold"/>
                <a:sym typeface="Montserrat SemiBold"/>
              </a:rPr>
              <a:t>Introductions</a:t>
            </a:r>
            <a:endParaRPr>
              <a:solidFill>
                <a:srgbClr val="3D85C6"/>
              </a:solidFill>
              <a:latin typeface="Montserrat SemiBold"/>
              <a:ea typeface="Montserrat SemiBold"/>
              <a:cs typeface="Montserrat SemiBold"/>
              <a:sym typeface="Montserrat SemiBold"/>
            </a:endParaRPr>
          </a:p>
          <a:p>
            <a:pPr indent="-342900" lvl="0" marL="457200" rtl="0" algn="l">
              <a:spcBef>
                <a:spcPts val="0"/>
              </a:spcBef>
              <a:spcAft>
                <a:spcPts val="0"/>
              </a:spcAft>
              <a:buSzPts val="1800"/>
              <a:buAutoNum type="arabicPeriod"/>
            </a:pPr>
            <a:r>
              <a:rPr lang="en"/>
              <a:t>Overview of the course</a:t>
            </a:r>
            <a:endParaRPr/>
          </a:p>
          <a:p>
            <a:pPr indent="-342900" lvl="0" marL="457200" rtl="0" algn="l">
              <a:spcBef>
                <a:spcPts val="0"/>
              </a:spcBef>
              <a:spcAft>
                <a:spcPts val="0"/>
              </a:spcAft>
              <a:buSzPts val="1800"/>
              <a:buAutoNum type="arabicPeriod"/>
            </a:pPr>
            <a:r>
              <a:rPr lang="en"/>
              <a:t>Logistics</a:t>
            </a:r>
            <a:endParaRPr/>
          </a:p>
          <a:p>
            <a:pPr indent="-342900" lvl="0" marL="457200" rtl="0" algn="l">
              <a:spcBef>
                <a:spcPts val="0"/>
              </a:spcBef>
              <a:spcAft>
                <a:spcPts val="0"/>
              </a:spcAft>
              <a:buSzPts val="1800"/>
              <a:buAutoNum type="arabicPeriod"/>
            </a:pPr>
            <a:r>
              <a:rPr lang="en"/>
              <a:t>Questionnaire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Grading</a:t>
            </a:r>
            <a:endParaRPr/>
          </a:p>
        </p:txBody>
      </p:sp>
      <p:graphicFrame>
        <p:nvGraphicFramePr>
          <p:cNvPr id="158" name="Google Shape;158;p29"/>
          <p:cNvGraphicFramePr/>
          <p:nvPr/>
        </p:nvGraphicFramePr>
        <p:xfrm>
          <a:off x="2844263" y="1833050"/>
          <a:ext cx="3000000" cy="3000000"/>
        </p:xfrm>
        <a:graphic>
          <a:graphicData uri="http://schemas.openxmlformats.org/drawingml/2006/table">
            <a:tbl>
              <a:tblPr>
                <a:solidFill>
                  <a:srgbClr val="FFFFFF"/>
                </a:solidFill>
                <a:tableStyleId>{447A1B25-B56B-4332-A1E7-44C3CD135CDE}</a:tableStyleId>
              </a:tblPr>
              <a:tblGrid>
                <a:gridCol w="2384175"/>
                <a:gridCol w="1071275"/>
              </a:tblGrid>
              <a:tr h="458400">
                <a:tc>
                  <a:txBody>
                    <a:bodyPr/>
                    <a:lstStyle/>
                    <a:p>
                      <a:pPr indent="0" lvl="0" marL="0" rtl="0" algn="l">
                        <a:spcBef>
                          <a:spcPts val="0"/>
                        </a:spcBef>
                        <a:spcAft>
                          <a:spcPts val="0"/>
                        </a:spcAft>
                        <a:buNone/>
                      </a:pPr>
                      <a:r>
                        <a:rPr lang="en" sz="1800">
                          <a:latin typeface="Montserrat"/>
                          <a:ea typeface="Montserrat"/>
                          <a:cs typeface="Montserrat"/>
                          <a:sym typeface="Montserrat"/>
                        </a:rPr>
                        <a:t>Homework</a:t>
                      </a:r>
                      <a:endParaRPr sz="1800">
                        <a:latin typeface="Montserrat"/>
                        <a:ea typeface="Montserrat"/>
                        <a:cs typeface="Montserrat"/>
                        <a:sym typeface="Montserrat"/>
                      </a:endParaRPr>
                    </a:p>
                  </a:txBody>
                  <a:tcPr marT="76200" marB="76200" marR="76200" marL="76200">
                    <a:lnT cap="flat" cmpd="sng" w="9525">
                      <a:solidFill>
                        <a:srgbClr val="999999"/>
                      </a:solidFill>
                      <a:prstDash val="dot"/>
                      <a:round/>
                      <a:headEnd len="sm" w="sm" type="none"/>
                      <a:tailEnd len="sm" w="sm" type="none"/>
                    </a:lnT>
                    <a:lnB cap="flat" cmpd="sng" w="9525">
                      <a:solidFill>
                        <a:srgbClr val="999999"/>
                      </a:solidFill>
                      <a:prstDash val="dot"/>
                      <a:round/>
                      <a:headEnd len="sm" w="sm" type="none"/>
                      <a:tailEnd len="sm" w="sm" type="none"/>
                    </a:lnB>
                  </a:tcPr>
                </a:tc>
                <a:tc>
                  <a:txBody>
                    <a:bodyPr/>
                    <a:lstStyle/>
                    <a:p>
                      <a:pPr indent="0" lvl="0" marL="0" rtl="0" algn="l">
                        <a:spcBef>
                          <a:spcPts val="0"/>
                        </a:spcBef>
                        <a:spcAft>
                          <a:spcPts val="0"/>
                        </a:spcAft>
                        <a:buNone/>
                      </a:pPr>
                      <a:r>
                        <a:rPr lang="en" sz="1800">
                          <a:latin typeface="Montserrat"/>
                          <a:ea typeface="Montserrat"/>
                          <a:cs typeface="Montserrat"/>
                          <a:sym typeface="Montserrat"/>
                        </a:rPr>
                        <a:t>50%</a:t>
                      </a:r>
                      <a:endParaRPr sz="1800">
                        <a:latin typeface="Montserrat"/>
                        <a:ea typeface="Montserrat"/>
                        <a:cs typeface="Montserrat"/>
                        <a:sym typeface="Montserrat"/>
                      </a:endParaRPr>
                    </a:p>
                  </a:txBody>
                  <a:tcPr marT="76200" marB="76200" marR="76200" marL="76200">
                    <a:lnT cap="flat" cmpd="sng" w="9525">
                      <a:solidFill>
                        <a:srgbClr val="999999"/>
                      </a:solidFill>
                      <a:prstDash val="dot"/>
                      <a:round/>
                      <a:headEnd len="sm" w="sm" type="none"/>
                      <a:tailEnd len="sm" w="sm" type="none"/>
                    </a:lnT>
                    <a:lnB cap="flat" cmpd="sng" w="9525">
                      <a:solidFill>
                        <a:srgbClr val="999999"/>
                      </a:solidFill>
                      <a:prstDash val="dot"/>
                      <a:round/>
                      <a:headEnd len="sm" w="sm" type="none"/>
                      <a:tailEnd len="sm" w="sm" type="none"/>
                    </a:lnB>
                  </a:tcPr>
                </a:tc>
              </a:tr>
              <a:tr h="458400">
                <a:tc>
                  <a:txBody>
                    <a:bodyPr/>
                    <a:lstStyle/>
                    <a:p>
                      <a:pPr indent="0" lvl="0" marL="0" rtl="0" algn="l">
                        <a:spcBef>
                          <a:spcPts val="0"/>
                        </a:spcBef>
                        <a:spcAft>
                          <a:spcPts val="0"/>
                        </a:spcAft>
                        <a:buNone/>
                      </a:pPr>
                      <a:r>
                        <a:rPr lang="en" sz="1800">
                          <a:latin typeface="Montserrat"/>
                          <a:ea typeface="Montserrat"/>
                          <a:cs typeface="Montserrat"/>
                          <a:sym typeface="Montserrat"/>
                        </a:rPr>
                        <a:t>Tutorials</a:t>
                      </a:r>
                      <a:endParaRPr sz="1800">
                        <a:latin typeface="Montserrat"/>
                        <a:ea typeface="Montserrat"/>
                        <a:cs typeface="Montserrat"/>
                        <a:sym typeface="Montserrat"/>
                      </a:endParaRPr>
                    </a:p>
                  </a:txBody>
                  <a:tcPr marT="76200" marB="76200" marR="76200" marL="76200">
                    <a:lnT cap="flat" cmpd="sng" w="9525">
                      <a:solidFill>
                        <a:srgbClr val="999999"/>
                      </a:solidFill>
                      <a:prstDash val="dot"/>
                      <a:round/>
                      <a:headEnd len="sm" w="sm" type="none"/>
                      <a:tailEnd len="sm" w="sm" type="none"/>
                    </a:lnT>
                    <a:lnB cap="flat" cmpd="sng" w="9525">
                      <a:solidFill>
                        <a:srgbClr val="999999"/>
                      </a:solidFill>
                      <a:prstDash val="dot"/>
                      <a:round/>
                      <a:headEnd len="sm" w="sm" type="none"/>
                      <a:tailEnd len="sm" w="sm" type="none"/>
                    </a:lnB>
                  </a:tcPr>
                </a:tc>
                <a:tc>
                  <a:txBody>
                    <a:bodyPr/>
                    <a:lstStyle/>
                    <a:p>
                      <a:pPr indent="0" lvl="0" marL="0" rtl="0" algn="l">
                        <a:spcBef>
                          <a:spcPts val="0"/>
                        </a:spcBef>
                        <a:spcAft>
                          <a:spcPts val="0"/>
                        </a:spcAft>
                        <a:buNone/>
                      </a:pPr>
                      <a:r>
                        <a:rPr lang="en" sz="1800">
                          <a:latin typeface="Montserrat"/>
                          <a:ea typeface="Montserrat"/>
                          <a:cs typeface="Montserrat"/>
                          <a:sym typeface="Montserrat"/>
                        </a:rPr>
                        <a:t>15%</a:t>
                      </a:r>
                      <a:endParaRPr sz="1800">
                        <a:latin typeface="Montserrat"/>
                        <a:ea typeface="Montserrat"/>
                        <a:cs typeface="Montserrat"/>
                        <a:sym typeface="Montserrat"/>
                      </a:endParaRPr>
                    </a:p>
                  </a:txBody>
                  <a:tcPr marT="76200" marB="76200" marR="76200" marL="76200">
                    <a:lnT cap="flat" cmpd="sng" w="9525">
                      <a:solidFill>
                        <a:srgbClr val="999999"/>
                      </a:solidFill>
                      <a:prstDash val="dot"/>
                      <a:round/>
                      <a:headEnd len="sm" w="sm" type="none"/>
                      <a:tailEnd len="sm" w="sm" type="none"/>
                    </a:lnT>
                    <a:lnB cap="flat" cmpd="sng" w="9525">
                      <a:solidFill>
                        <a:srgbClr val="999999"/>
                      </a:solidFill>
                      <a:prstDash val="dot"/>
                      <a:round/>
                      <a:headEnd len="sm" w="sm" type="none"/>
                      <a:tailEnd len="sm" w="sm" type="none"/>
                    </a:lnB>
                  </a:tcPr>
                </a:tc>
              </a:tr>
              <a:tr h="362975">
                <a:tc>
                  <a:txBody>
                    <a:bodyPr/>
                    <a:lstStyle/>
                    <a:p>
                      <a:pPr indent="0" lvl="0" marL="0" rtl="0" algn="l">
                        <a:spcBef>
                          <a:spcPts val="0"/>
                        </a:spcBef>
                        <a:spcAft>
                          <a:spcPts val="0"/>
                        </a:spcAft>
                        <a:buNone/>
                      </a:pPr>
                      <a:r>
                        <a:rPr lang="en" sz="1800">
                          <a:latin typeface="Montserrat"/>
                          <a:ea typeface="Montserrat"/>
                          <a:cs typeface="Montserrat"/>
                          <a:sym typeface="Montserrat"/>
                        </a:rPr>
                        <a:t>Attendance</a:t>
                      </a:r>
                      <a:endParaRPr sz="1800">
                        <a:latin typeface="Montserrat"/>
                        <a:ea typeface="Montserrat"/>
                        <a:cs typeface="Montserrat"/>
                        <a:sym typeface="Montserrat"/>
                      </a:endParaRPr>
                    </a:p>
                  </a:txBody>
                  <a:tcPr marT="76200" marB="76200" marR="76200" marL="76200">
                    <a:lnT cap="flat" cmpd="sng" w="9525">
                      <a:solidFill>
                        <a:srgbClr val="999999"/>
                      </a:solidFill>
                      <a:prstDash val="dot"/>
                      <a:round/>
                      <a:headEnd len="sm" w="sm" type="none"/>
                      <a:tailEnd len="sm" w="sm" type="none"/>
                    </a:lnT>
                    <a:lnB cap="flat" cmpd="sng" w="9525">
                      <a:solidFill>
                        <a:srgbClr val="999999"/>
                      </a:solidFill>
                      <a:prstDash val="dot"/>
                      <a:round/>
                      <a:headEnd len="sm" w="sm" type="none"/>
                      <a:tailEnd len="sm" w="sm" type="none"/>
                    </a:lnB>
                  </a:tcPr>
                </a:tc>
                <a:tc>
                  <a:txBody>
                    <a:bodyPr/>
                    <a:lstStyle/>
                    <a:p>
                      <a:pPr indent="0" lvl="0" marL="0" rtl="0" algn="l">
                        <a:spcBef>
                          <a:spcPts val="0"/>
                        </a:spcBef>
                        <a:spcAft>
                          <a:spcPts val="0"/>
                        </a:spcAft>
                        <a:buNone/>
                      </a:pPr>
                      <a:r>
                        <a:rPr lang="en" sz="1800">
                          <a:latin typeface="Montserrat"/>
                          <a:ea typeface="Montserrat"/>
                          <a:cs typeface="Montserrat"/>
                          <a:sym typeface="Montserrat"/>
                        </a:rPr>
                        <a:t>15%</a:t>
                      </a:r>
                      <a:endParaRPr sz="1800">
                        <a:latin typeface="Montserrat"/>
                        <a:ea typeface="Montserrat"/>
                        <a:cs typeface="Montserrat"/>
                        <a:sym typeface="Montserrat"/>
                      </a:endParaRPr>
                    </a:p>
                  </a:txBody>
                  <a:tcPr marT="76200" marB="76200" marR="76200" marL="76200">
                    <a:lnT cap="flat" cmpd="sng" w="9525">
                      <a:solidFill>
                        <a:srgbClr val="999999"/>
                      </a:solidFill>
                      <a:prstDash val="dot"/>
                      <a:round/>
                      <a:headEnd len="sm" w="sm" type="none"/>
                      <a:tailEnd len="sm" w="sm" type="none"/>
                    </a:lnT>
                    <a:lnB cap="flat" cmpd="sng" w="9525">
                      <a:solidFill>
                        <a:srgbClr val="999999"/>
                      </a:solidFill>
                      <a:prstDash val="dot"/>
                      <a:round/>
                      <a:headEnd len="sm" w="sm" type="none"/>
                      <a:tailEnd len="sm" w="sm" type="none"/>
                    </a:lnB>
                  </a:tcPr>
                </a:tc>
              </a:tr>
              <a:tr h="362975">
                <a:tc>
                  <a:txBody>
                    <a:bodyPr/>
                    <a:lstStyle/>
                    <a:p>
                      <a:pPr indent="0" lvl="0" marL="0" rtl="0" algn="l">
                        <a:spcBef>
                          <a:spcPts val="0"/>
                        </a:spcBef>
                        <a:spcAft>
                          <a:spcPts val="0"/>
                        </a:spcAft>
                        <a:buNone/>
                      </a:pPr>
                      <a:r>
                        <a:rPr lang="en" sz="1800">
                          <a:latin typeface="Montserrat"/>
                          <a:ea typeface="Montserrat"/>
                          <a:cs typeface="Montserrat"/>
                          <a:sym typeface="Montserrat"/>
                        </a:rPr>
                        <a:t>Quizzes</a:t>
                      </a:r>
                      <a:endParaRPr sz="1800">
                        <a:latin typeface="Montserrat"/>
                        <a:ea typeface="Montserrat"/>
                        <a:cs typeface="Montserrat"/>
                        <a:sym typeface="Montserrat"/>
                      </a:endParaRPr>
                    </a:p>
                  </a:txBody>
                  <a:tcPr marT="76200" marB="76200" marR="76200" marL="76200">
                    <a:lnT cap="flat" cmpd="sng" w="9525">
                      <a:solidFill>
                        <a:srgbClr val="999999"/>
                      </a:solidFill>
                      <a:prstDash val="dot"/>
                      <a:round/>
                      <a:headEnd len="sm" w="sm" type="none"/>
                      <a:tailEnd len="sm" w="sm" type="none"/>
                    </a:lnT>
                    <a:lnB cap="flat" cmpd="sng" w="9525">
                      <a:solidFill>
                        <a:srgbClr val="999999"/>
                      </a:solidFill>
                      <a:prstDash val="dot"/>
                      <a:round/>
                      <a:headEnd len="sm" w="sm" type="none"/>
                      <a:tailEnd len="sm" w="sm" type="none"/>
                    </a:lnB>
                  </a:tcPr>
                </a:tc>
                <a:tc>
                  <a:txBody>
                    <a:bodyPr/>
                    <a:lstStyle/>
                    <a:p>
                      <a:pPr indent="0" lvl="0" marL="0" rtl="0" algn="l">
                        <a:spcBef>
                          <a:spcPts val="0"/>
                        </a:spcBef>
                        <a:spcAft>
                          <a:spcPts val="0"/>
                        </a:spcAft>
                        <a:buNone/>
                      </a:pPr>
                      <a:r>
                        <a:rPr lang="en" sz="1800">
                          <a:latin typeface="Montserrat"/>
                          <a:ea typeface="Montserrat"/>
                          <a:cs typeface="Montserrat"/>
                          <a:sym typeface="Montserrat"/>
                        </a:rPr>
                        <a:t>10%</a:t>
                      </a:r>
                      <a:endParaRPr sz="1800">
                        <a:latin typeface="Montserrat"/>
                        <a:ea typeface="Montserrat"/>
                        <a:cs typeface="Montserrat"/>
                        <a:sym typeface="Montserrat"/>
                      </a:endParaRPr>
                    </a:p>
                  </a:txBody>
                  <a:tcPr marT="76200" marB="76200" marR="76200" marL="76200">
                    <a:lnT cap="flat" cmpd="sng" w="9525">
                      <a:solidFill>
                        <a:srgbClr val="999999"/>
                      </a:solidFill>
                      <a:prstDash val="dot"/>
                      <a:round/>
                      <a:headEnd len="sm" w="sm" type="none"/>
                      <a:tailEnd len="sm" w="sm" type="none"/>
                    </a:lnT>
                    <a:lnB cap="flat" cmpd="sng" w="9525">
                      <a:solidFill>
                        <a:srgbClr val="999999"/>
                      </a:solidFill>
                      <a:prstDash val="dot"/>
                      <a:round/>
                      <a:headEnd len="sm" w="sm" type="none"/>
                      <a:tailEnd len="sm" w="sm" type="none"/>
                    </a:lnB>
                  </a:tcPr>
                </a:tc>
              </a:tr>
              <a:tr h="362975">
                <a:tc>
                  <a:txBody>
                    <a:bodyPr/>
                    <a:lstStyle/>
                    <a:p>
                      <a:pPr indent="0" lvl="0" marL="0" rtl="0" algn="l">
                        <a:spcBef>
                          <a:spcPts val="0"/>
                        </a:spcBef>
                        <a:spcAft>
                          <a:spcPts val="0"/>
                        </a:spcAft>
                        <a:buNone/>
                      </a:pPr>
                      <a:r>
                        <a:rPr lang="en" sz="1800">
                          <a:latin typeface="Montserrat"/>
                          <a:ea typeface="Montserrat"/>
                          <a:cs typeface="Montserrat"/>
                          <a:sym typeface="Montserrat"/>
                        </a:rPr>
                        <a:t>Final Exam</a:t>
                      </a:r>
                      <a:endParaRPr sz="1800">
                        <a:latin typeface="Montserrat"/>
                        <a:ea typeface="Montserrat"/>
                        <a:cs typeface="Montserrat"/>
                        <a:sym typeface="Montserrat"/>
                      </a:endParaRPr>
                    </a:p>
                  </a:txBody>
                  <a:tcPr marT="76200" marB="76200" marR="76200" marL="76200">
                    <a:lnT cap="flat" cmpd="sng" w="9525">
                      <a:solidFill>
                        <a:srgbClr val="999999"/>
                      </a:solidFill>
                      <a:prstDash val="dot"/>
                      <a:round/>
                      <a:headEnd len="sm" w="sm" type="none"/>
                      <a:tailEnd len="sm" w="sm" type="none"/>
                    </a:lnT>
                    <a:lnB cap="flat" cmpd="sng" w="9525">
                      <a:solidFill>
                        <a:srgbClr val="999999"/>
                      </a:solidFill>
                      <a:prstDash val="dot"/>
                      <a:round/>
                      <a:headEnd len="sm" w="sm" type="none"/>
                      <a:tailEnd len="sm" w="sm" type="none"/>
                    </a:lnB>
                  </a:tcPr>
                </a:tc>
                <a:tc>
                  <a:txBody>
                    <a:bodyPr/>
                    <a:lstStyle/>
                    <a:p>
                      <a:pPr indent="0" lvl="0" marL="0" rtl="0" algn="l">
                        <a:spcBef>
                          <a:spcPts val="0"/>
                        </a:spcBef>
                        <a:spcAft>
                          <a:spcPts val="0"/>
                        </a:spcAft>
                        <a:buNone/>
                      </a:pPr>
                      <a:r>
                        <a:rPr lang="en" sz="1800">
                          <a:latin typeface="Montserrat"/>
                          <a:ea typeface="Montserrat"/>
                          <a:cs typeface="Montserrat"/>
                          <a:sym typeface="Montserrat"/>
                        </a:rPr>
                        <a:t>10%</a:t>
                      </a:r>
                      <a:endParaRPr sz="1800">
                        <a:latin typeface="Montserrat"/>
                        <a:ea typeface="Montserrat"/>
                        <a:cs typeface="Montserrat"/>
                        <a:sym typeface="Montserrat"/>
                      </a:endParaRPr>
                    </a:p>
                  </a:txBody>
                  <a:tcPr marT="76200" marB="76200" marR="76200" marL="76200">
                    <a:lnT cap="flat" cmpd="sng" w="9525">
                      <a:solidFill>
                        <a:srgbClr val="999999"/>
                      </a:solidFill>
                      <a:prstDash val="dot"/>
                      <a:round/>
                      <a:headEnd len="sm" w="sm" type="none"/>
                      <a:tailEnd len="sm" w="sm" type="none"/>
                    </a:lnT>
                    <a:lnB cap="flat" cmpd="sng" w="9525">
                      <a:solidFill>
                        <a:srgbClr val="999999"/>
                      </a:solidFill>
                      <a:prstDash val="dot"/>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Course Technologies</a:t>
            </a:r>
            <a:endParaRPr/>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3D85C6"/>
              </a:buClr>
              <a:buSzPts val="1600"/>
              <a:buChar char="●"/>
            </a:pPr>
            <a:r>
              <a:rPr lang="en" sz="1800"/>
              <a:t>We will be coding during regularly scheduled lecture time.</a:t>
            </a:r>
            <a:endParaRPr sz="1800"/>
          </a:p>
          <a:p>
            <a:pPr indent="-330200" lvl="0" marL="457200" rtl="0" algn="l">
              <a:spcBef>
                <a:spcPts val="1000"/>
              </a:spcBef>
              <a:spcAft>
                <a:spcPts val="0"/>
              </a:spcAft>
              <a:buClr>
                <a:srgbClr val="3D85C6"/>
              </a:buClr>
              <a:buSzPts val="1600"/>
              <a:buChar char="●"/>
            </a:pPr>
            <a:r>
              <a:rPr lang="en" sz="1800"/>
              <a:t>We</a:t>
            </a:r>
            <a:r>
              <a:rPr lang="en" sz="1800"/>
              <a:t> will be using </a:t>
            </a:r>
            <a:r>
              <a:rPr lang="en" sz="1800" u="sng">
                <a:solidFill>
                  <a:schemeClr val="hlink"/>
                </a:solidFill>
                <a:hlinkClick r:id="rId3"/>
              </a:rPr>
              <a:t>Visual Studio Code</a:t>
            </a:r>
            <a:r>
              <a:rPr lang="en" sz="1800"/>
              <a:t> as our code editor.</a:t>
            </a:r>
            <a:endParaRPr sz="1800"/>
          </a:p>
          <a:p>
            <a:pPr indent="-330200" lvl="0" marL="457200" rtl="0" algn="l">
              <a:spcBef>
                <a:spcPts val="1000"/>
              </a:spcBef>
              <a:spcAft>
                <a:spcPts val="1000"/>
              </a:spcAft>
              <a:buClr>
                <a:srgbClr val="3D85C6"/>
              </a:buClr>
              <a:buSzPts val="1600"/>
              <a:buChar char="●"/>
            </a:pPr>
            <a:r>
              <a:rPr lang="en" sz="1800"/>
              <a:t>We will be hosting our websites using GitHub pages (and will therefore be learning how to use git and </a:t>
            </a:r>
            <a:r>
              <a:rPr lang="en" sz="1800" u="sng">
                <a:solidFill>
                  <a:schemeClr val="hlink"/>
                </a:solidFill>
                <a:hlinkClick r:id="rId4"/>
              </a:rPr>
              <a:t>GitHub</a:t>
            </a:r>
            <a:r>
              <a:rPr lang="en" sz="1800"/>
              <a:t>)</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1"/>
                                        <p:tgtEl>
                                          <p:spTgt spid="1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Effect filter="fade" transition="in">
                                      <p:cBhvr>
                                        <p:cTn dur="1"/>
                                        <p:tgtEl>
                                          <p:spTgt spid="1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animEffect filter="fade" transition="in">
                                      <p:cBhvr>
                                        <p:cTn dur="1"/>
                                        <p:tgtEl>
                                          <p:spTgt spid="16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Attendance &amp; Participation</a:t>
            </a:r>
            <a:endParaRPr/>
          </a:p>
        </p:txBody>
      </p:sp>
      <p:sp>
        <p:nvSpPr>
          <p:cNvPr id="170" name="Google Shape;17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Char char="●"/>
            </a:pPr>
            <a:r>
              <a:rPr lang="en" sz="1800"/>
              <a:t>We will meet together every Monday, Wednesday, and Friday in person. </a:t>
            </a:r>
            <a:endParaRPr sz="1800"/>
          </a:p>
          <a:p>
            <a:pPr indent="-342900" lvl="0" marL="457200" rtl="0" algn="l">
              <a:spcBef>
                <a:spcPts val="1000"/>
              </a:spcBef>
              <a:spcAft>
                <a:spcPts val="0"/>
              </a:spcAft>
              <a:buClr>
                <a:schemeClr val="accent1"/>
              </a:buClr>
              <a:buSzPts val="1800"/>
              <a:buChar char="●"/>
            </a:pPr>
            <a:r>
              <a:rPr lang="en" sz="1800"/>
              <a:t>We will use class time to collectively understand and discuss the readings and concepts we are learning about, and to practice various programming and design techniques.</a:t>
            </a:r>
            <a:endParaRPr sz="1800"/>
          </a:p>
          <a:p>
            <a:pPr indent="-342900" lvl="0" marL="457200" rtl="0" algn="l">
              <a:spcBef>
                <a:spcPts val="1000"/>
              </a:spcBef>
              <a:spcAft>
                <a:spcPts val="1000"/>
              </a:spcAft>
              <a:buClr>
                <a:schemeClr val="accent1"/>
              </a:buClr>
              <a:buSzPts val="1800"/>
              <a:buChar char="●"/>
            </a:pPr>
            <a:r>
              <a:rPr lang="en" sz="1800"/>
              <a:t>Your timely and engaged attendance at every class is thus very important – both for you and for your classmates.</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1"/>
                                        <p:tgtEl>
                                          <p:spTgt spid="1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Effect filter="fade" transition="in">
                                      <p:cBhvr>
                                        <p:cTn dur="1"/>
                                        <p:tgtEl>
                                          <p:spTgt spid="1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Effect filter="fade" transition="in">
                                      <p:cBhvr>
                                        <p:cTn dur="1"/>
                                        <p:tgtEl>
                                          <p:spTgt spid="17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Attendance &amp; Participation: Grading</a:t>
            </a:r>
            <a:endParaRPr/>
          </a:p>
        </p:txBody>
      </p:sp>
      <p:sp>
        <p:nvSpPr>
          <p:cNvPr id="176" name="Google Shape;176;p32"/>
          <p:cNvSpPr txBox="1"/>
          <p:nvPr>
            <p:ph idx="1" type="body"/>
          </p:nvPr>
        </p:nvSpPr>
        <p:spPr>
          <a:xfrm>
            <a:off x="311700" y="1152475"/>
            <a:ext cx="8305500" cy="293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 are allowed three unexcused absences during the semester, no questions asked. You should reserve these absences for the occasional emergency or illness. After three absences, your participation grade will be impacted.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Tutorials</a:t>
            </a:r>
            <a:endParaRPr/>
          </a:p>
        </p:txBody>
      </p:sp>
      <p:sp>
        <p:nvSpPr>
          <p:cNvPr id="182" name="Google Shape;182;p33"/>
          <p:cNvSpPr txBox="1"/>
          <p:nvPr>
            <p:ph idx="1" type="body"/>
          </p:nvPr>
        </p:nvSpPr>
        <p:spPr>
          <a:xfrm>
            <a:off x="311700" y="1152475"/>
            <a:ext cx="8520600" cy="1303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Tutorials make up 15% of your grade, and are due on Friday at 11:59PM</a:t>
            </a:r>
            <a:endParaRPr/>
          </a:p>
          <a:p>
            <a:pPr indent="-342900" lvl="0" marL="457200" rtl="0" algn="l">
              <a:spcBef>
                <a:spcPts val="1000"/>
              </a:spcBef>
              <a:spcAft>
                <a:spcPts val="1000"/>
              </a:spcAft>
              <a:buSzPts val="1800"/>
              <a:buChar char="●"/>
            </a:pPr>
            <a:r>
              <a:rPr lang="en"/>
              <a:t>Each tutorial will be graded as follows: </a:t>
            </a:r>
            <a:endParaRPr/>
          </a:p>
        </p:txBody>
      </p:sp>
      <p:graphicFrame>
        <p:nvGraphicFramePr>
          <p:cNvPr id="183" name="Google Shape;183;p33"/>
          <p:cNvGraphicFramePr/>
          <p:nvPr/>
        </p:nvGraphicFramePr>
        <p:xfrm>
          <a:off x="726425" y="2766125"/>
          <a:ext cx="3000000" cy="3000000"/>
        </p:xfrm>
        <a:graphic>
          <a:graphicData uri="http://schemas.openxmlformats.org/drawingml/2006/table">
            <a:tbl>
              <a:tblPr>
                <a:noFill/>
                <a:tableStyleId>{447A1B25-B56B-4332-A1E7-44C3CD135CDE}</a:tableStyleId>
              </a:tblPr>
              <a:tblGrid>
                <a:gridCol w="748975"/>
                <a:gridCol w="1709550"/>
                <a:gridCol w="5563275"/>
              </a:tblGrid>
              <a:tr h="333200">
                <a:tc>
                  <a:txBody>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0pts</a:t>
                      </a:r>
                      <a:endParaRPr>
                        <a:solidFill>
                          <a:schemeClr val="dk2"/>
                        </a:solidFill>
                        <a:latin typeface="Montserrat"/>
                        <a:ea typeface="Montserrat"/>
                        <a:cs typeface="Montserrat"/>
                        <a:sym typeface="Montserrat"/>
                      </a:endParaRPr>
                    </a:p>
                  </a:txBody>
                  <a:tcPr marT="76200" marB="76200" marR="76200" marL="76200">
                    <a:lnB cap="flat" cmpd="sng" w="9525">
                      <a:solidFill>
                        <a:srgbClr val="CCCCCC"/>
                      </a:solidFill>
                      <a:prstDash val="dot"/>
                      <a:round/>
                      <a:headEnd len="sm" w="sm" type="none"/>
                      <a:tailEnd len="sm" w="sm" type="none"/>
                    </a:lnB>
                  </a:tcPr>
                </a:tc>
                <a:tc>
                  <a:txBody>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Not attempted</a:t>
                      </a:r>
                      <a:endParaRPr>
                        <a:solidFill>
                          <a:schemeClr val="dk2"/>
                        </a:solidFill>
                        <a:latin typeface="Montserrat"/>
                        <a:ea typeface="Montserrat"/>
                        <a:cs typeface="Montserrat"/>
                        <a:sym typeface="Montserrat"/>
                      </a:endParaRPr>
                    </a:p>
                  </a:txBody>
                  <a:tcPr marT="76200" marB="76200" marR="76200" marL="76200">
                    <a:lnB cap="flat" cmpd="sng" w="9525">
                      <a:solidFill>
                        <a:srgbClr val="CCCCCC"/>
                      </a:solidFill>
                      <a:prstDash val="dot"/>
                      <a:round/>
                      <a:headEnd len="sm" w="sm" type="none"/>
                      <a:tailEnd len="sm" w="sm" type="none"/>
                    </a:lnB>
                  </a:tcPr>
                </a:tc>
                <a:tc>
                  <a:txBody>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Assignment not submitted.</a:t>
                      </a:r>
                      <a:endParaRPr>
                        <a:solidFill>
                          <a:schemeClr val="dk2"/>
                        </a:solidFill>
                        <a:latin typeface="Montserrat"/>
                        <a:ea typeface="Montserrat"/>
                        <a:cs typeface="Montserrat"/>
                        <a:sym typeface="Montserrat"/>
                      </a:endParaRPr>
                    </a:p>
                  </a:txBody>
                  <a:tcPr marT="76200" marB="76200" marR="76200" marL="76200">
                    <a:lnB cap="flat" cmpd="sng" w="9525">
                      <a:solidFill>
                        <a:srgbClr val="CCCCCC"/>
                      </a:solidFill>
                      <a:prstDash val="dot"/>
                      <a:round/>
                      <a:headEnd len="sm" w="sm" type="none"/>
                      <a:tailEnd len="sm" w="sm" type="none"/>
                    </a:lnB>
                  </a:tcPr>
                </a:tc>
              </a:tr>
              <a:tr h="371475">
                <a:tc>
                  <a:txBody>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1pt</a:t>
                      </a:r>
                      <a:endParaRPr>
                        <a:solidFill>
                          <a:schemeClr val="dk2"/>
                        </a:solidFill>
                        <a:latin typeface="Montserrat"/>
                        <a:ea typeface="Montserrat"/>
                        <a:cs typeface="Montserrat"/>
                        <a:sym typeface="Montserrat"/>
                      </a:endParaRPr>
                    </a:p>
                  </a:txBody>
                  <a:tcPr marT="76200" marB="76200" marR="76200" marL="76200">
                    <a:lnT cap="flat" cmpd="sng" w="9525">
                      <a:solidFill>
                        <a:srgbClr val="CCCCCC"/>
                      </a:solidFill>
                      <a:prstDash val="dot"/>
                      <a:round/>
                      <a:headEnd len="sm" w="sm" type="none"/>
                      <a:tailEnd len="sm" w="sm" type="none"/>
                    </a:lnT>
                    <a:lnB cap="flat" cmpd="sng" w="9525">
                      <a:solidFill>
                        <a:srgbClr val="CCCCCC"/>
                      </a:solidFill>
                      <a:prstDash val="dot"/>
                      <a:round/>
                      <a:headEnd len="sm" w="sm" type="none"/>
                      <a:tailEnd len="sm" w="sm" type="none"/>
                    </a:lnB>
                  </a:tcPr>
                </a:tc>
                <a:tc>
                  <a:txBody>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Check Minus</a:t>
                      </a:r>
                      <a:endParaRPr>
                        <a:solidFill>
                          <a:schemeClr val="dk2"/>
                        </a:solidFill>
                        <a:latin typeface="Montserrat"/>
                        <a:ea typeface="Montserrat"/>
                        <a:cs typeface="Montserrat"/>
                        <a:sym typeface="Montserrat"/>
                      </a:endParaRPr>
                    </a:p>
                  </a:txBody>
                  <a:tcPr marT="76200" marB="76200" marR="76200" marL="76200">
                    <a:lnT cap="flat" cmpd="sng" w="9525">
                      <a:solidFill>
                        <a:srgbClr val="CCCCCC"/>
                      </a:solidFill>
                      <a:prstDash val="dot"/>
                      <a:round/>
                      <a:headEnd len="sm" w="sm" type="none"/>
                      <a:tailEnd len="sm" w="sm" type="none"/>
                    </a:lnT>
                    <a:lnB cap="flat" cmpd="sng" w="9525">
                      <a:solidFill>
                        <a:srgbClr val="CCCCCC"/>
                      </a:solidFill>
                      <a:prstDash val="dot"/>
                      <a:round/>
                      <a:headEnd len="sm" w="sm" type="none"/>
                      <a:tailEnd len="sm" w="sm" type="none"/>
                    </a:lnB>
                  </a:tcPr>
                </a:tc>
                <a:tc>
                  <a:txBody>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Less than half of the assignment was completed correctly.</a:t>
                      </a:r>
                      <a:endParaRPr>
                        <a:solidFill>
                          <a:schemeClr val="dk2"/>
                        </a:solidFill>
                        <a:latin typeface="Montserrat"/>
                        <a:ea typeface="Montserrat"/>
                        <a:cs typeface="Montserrat"/>
                        <a:sym typeface="Montserrat"/>
                      </a:endParaRPr>
                    </a:p>
                  </a:txBody>
                  <a:tcPr marT="76200" marB="76200" marR="76200" marL="76200">
                    <a:lnT cap="flat" cmpd="sng" w="9525">
                      <a:solidFill>
                        <a:srgbClr val="CCCCCC"/>
                      </a:solidFill>
                      <a:prstDash val="dot"/>
                      <a:round/>
                      <a:headEnd len="sm" w="sm" type="none"/>
                      <a:tailEnd len="sm" w="sm" type="none"/>
                    </a:lnT>
                    <a:lnB cap="flat" cmpd="sng" w="9525">
                      <a:solidFill>
                        <a:srgbClr val="CCCCCC"/>
                      </a:solidFill>
                      <a:prstDash val="dot"/>
                      <a:round/>
                      <a:headEnd len="sm" w="sm" type="none"/>
                      <a:tailEnd len="sm" w="sm" type="none"/>
                    </a:lnB>
                  </a:tcPr>
                </a:tc>
              </a:tr>
              <a:tr h="371475">
                <a:tc>
                  <a:txBody>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2pts</a:t>
                      </a:r>
                      <a:endParaRPr>
                        <a:solidFill>
                          <a:schemeClr val="dk2"/>
                        </a:solidFill>
                        <a:latin typeface="Montserrat"/>
                        <a:ea typeface="Montserrat"/>
                        <a:cs typeface="Montserrat"/>
                        <a:sym typeface="Montserrat"/>
                      </a:endParaRPr>
                    </a:p>
                  </a:txBody>
                  <a:tcPr marT="76200" marB="76200" marR="76200" marL="76200">
                    <a:lnT cap="flat" cmpd="sng" w="9525">
                      <a:solidFill>
                        <a:srgbClr val="CCCCCC"/>
                      </a:solidFill>
                      <a:prstDash val="dot"/>
                      <a:round/>
                      <a:headEnd len="sm" w="sm" type="none"/>
                      <a:tailEnd len="sm" w="sm" type="none"/>
                    </a:lnT>
                    <a:lnB cap="flat" cmpd="sng" w="9525">
                      <a:solidFill>
                        <a:srgbClr val="CCCCCC"/>
                      </a:solidFill>
                      <a:prstDash val="dot"/>
                      <a:round/>
                      <a:headEnd len="sm" w="sm" type="none"/>
                      <a:tailEnd len="sm" w="sm" type="none"/>
                    </a:lnB>
                  </a:tcPr>
                </a:tc>
                <a:tc>
                  <a:txBody>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Check</a:t>
                      </a:r>
                      <a:endParaRPr>
                        <a:solidFill>
                          <a:schemeClr val="dk2"/>
                        </a:solidFill>
                        <a:latin typeface="Montserrat"/>
                        <a:ea typeface="Montserrat"/>
                        <a:cs typeface="Montserrat"/>
                        <a:sym typeface="Montserrat"/>
                      </a:endParaRPr>
                    </a:p>
                  </a:txBody>
                  <a:tcPr marT="76200" marB="76200" marR="76200" marL="76200">
                    <a:lnT cap="flat" cmpd="sng" w="9525">
                      <a:solidFill>
                        <a:srgbClr val="CCCCCC"/>
                      </a:solidFill>
                      <a:prstDash val="dot"/>
                      <a:round/>
                      <a:headEnd len="sm" w="sm" type="none"/>
                      <a:tailEnd len="sm" w="sm" type="none"/>
                    </a:lnT>
                    <a:lnB cap="flat" cmpd="sng" w="9525">
                      <a:solidFill>
                        <a:srgbClr val="CCCCCC"/>
                      </a:solidFill>
                      <a:prstDash val="dot"/>
                      <a:round/>
                      <a:headEnd len="sm" w="sm" type="none"/>
                      <a:tailEnd len="sm" w="sm" type="none"/>
                    </a:lnB>
                  </a:tcPr>
                </a:tc>
                <a:tc>
                  <a:txBody>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Most of the assignment was completed correctly</a:t>
                      </a:r>
                      <a:endParaRPr>
                        <a:solidFill>
                          <a:schemeClr val="dk2"/>
                        </a:solidFill>
                        <a:latin typeface="Montserrat"/>
                        <a:ea typeface="Montserrat"/>
                        <a:cs typeface="Montserrat"/>
                        <a:sym typeface="Montserrat"/>
                      </a:endParaRPr>
                    </a:p>
                  </a:txBody>
                  <a:tcPr marT="76200" marB="76200" marR="76200" marL="76200">
                    <a:lnT cap="flat" cmpd="sng" w="9525">
                      <a:solidFill>
                        <a:srgbClr val="CCCCCC"/>
                      </a:solidFill>
                      <a:prstDash val="dot"/>
                      <a:round/>
                      <a:headEnd len="sm" w="sm" type="none"/>
                      <a:tailEnd len="sm" w="sm" type="none"/>
                    </a:lnT>
                    <a:lnB cap="flat" cmpd="sng" w="9525">
                      <a:solidFill>
                        <a:srgbClr val="CCCCCC"/>
                      </a:solidFill>
                      <a:prstDash val="dot"/>
                      <a:round/>
                      <a:headEnd len="sm" w="sm" type="none"/>
                      <a:tailEnd len="sm" w="sm" type="none"/>
                    </a:lnB>
                  </a:tcPr>
                </a:tc>
              </a:tr>
              <a:tr h="371475">
                <a:tc>
                  <a:txBody>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3pts</a:t>
                      </a:r>
                      <a:endParaRPr>
                        <a:solidFill>
                          <a:schemeClr val="dk2"/>
                        </a:solidFill>
                        <a:latin typeface="Montserrat"/>
                        <a:ea typeface="Montserrat"/>
                        <a:cs typeface="Montserrat"/>
                        <a:sym typeface="Montserrat"/>
                      </a:endParaRPr>
                    </a:p>
                  </a:txBody>
                  <a:tcPr marT="76200" marB="76200" marR="76200" marL="76200">
                    <a:lnT cap="flat" cmpd="sng" w="9525">
                      <a:solidFill>
                        <a:srgbClr val="CCCCCC"/>
                      </a:solidFill>
                      <a:prstDash val="dot"/>
                      <a:round/>
                      <a:headEnd len="sm" w="sm" type="none"/>
                      <a:tailEnd len="sm" w="sm" type="none"/>
                    </a:lnT>
                    <a:lnB cap="flat" cmpd="sng" w="9525">
                      <a:solidFill>
                        <a:srgbClr val="CCCCCC"/>
                      </a:solidFill>
                      <a:prstDash val="dot"/>
                      <a:round/>
                      <a:headEnd len="sm" w="sm" type="none"/>
                      <a:tailEnd len="sm" w="sm" type="none"/>
                    </a:lnB>
                  </a:tcPr>
                </a:tc>
                <a:tc>
                  <a:txBody>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Check Plus</a:t>
                      </a:r>
                      <a:endParaRPr>
                        <a:solidFill>
                          <a:schemeClr val="dk2"/>
                        </a:solidFill>
                        <a:latin typeface="Montserrat"/>
                        <a:ea typeface="Montserrat"/>
                        <a:cs typeface="Montserrat"/>
                        <a:sym typeface="Montserrat"/>
                      </a:endParaRPr>
                    </a:p>
                  </a:txBody>
                  <a:tcPr marT="76200" marB="76200" marR="76200" marL="76200">
                    <a:lnT cap="flat" cmpd="sng" w="9525">
                      <a:solidFill>
                        <a:srgbClr val="CCCCCC"/>
                      </a:solidFill>
                      <a:prstDash val="dot"/>
                      <a:round/>
                      <a:headEnd len="sm" w="sm" type="none"/>
                      <a:tailEnd len="sm" w="sm" type="none"/>
                    </a:lnT>
                    <a:lnB cap="flat" cmpd="sng" w="9525">
                      <a:solidFill>
                        <a:srgbClr val="CCCCCC"/>
                      </a:solidFill>
                      <a:prstDash val="dot"/>
                      <a:round/>
                      <a:headEnd len="sm" w="sm" type="none"/>
                      <a:tailEnd len="sm" w="sm" type="none"/>
                    </a:lnB>
                  </a:tcPr>
                </a:tc>
                <a:tc>
                  <a:txBody>
                    <a:bodyPr/>
                    <a:lstStyle/>
                    <a:p>
                      <a:pPr indent="0" lvl="0" marL="0" rtl="0" algn="l">
                        <a:spcBef>
                          <a:spcPts val="0"/>
                        </a:spcBef>
                        <a:spcAft>
                          <a:spcPts val="0"/>
                        </a:spcAft>
                        <a:buNone/>
                      </a:pPr>
                      <a:r>
                        <a:rPr lang="en">
                          <a:solidFill>
                            <a:schemeClr val="dk2"/>
                          </a:solidFill>
                          <a:latin typeface="Montserrat"/>
                          <a:ea typeface="Montserrat"/>
                          <a:cs typeface="Montserrat"/>
                          <a:sym typeface="Montserrat"/>
                        </a:rPr>
                        <a:t>Assignment completed. Works as expected.</a:t>
                      </a:r>
                      <a:endParaRPr>
                        <a:solidFill>
                          <a:schemeClr val="dk2"/>
                        </a:solidFill>
                        <a:latin typeface="Montserrat"/>
                        <a:ea typeface="Montserrat"/>
                        <a:cs typeface="Montserrat"/>
                        <a:sym typeface="Montserrat"/>
                      </a:endParaRPr>
                    </a:p>
                  </a:txBody>
                  <a:tcPr marT="76200" marB="76200" marR="76200" marL="76200">
                    <a:lnT cap="flat" cmpd="sng" w="9525">
                      <a:solidFill>
                        <a:srgbClr val="CCCCCC"/>
                      </a:solidFill>
                      <a:prstDash val="dot"/>
                      <a:round/>
                      <a:headEnd len="sm" w="sm" type="none"/>
                      <a:tailEnd len="sm" w="sm" type="none"/>
                    </a:lnT>
                    <a:lnB cap="flat" cmpd="sng" w="9525">
                      <a:solidFill>
                        <a:srgbClr val="CCCCCC"/>
                      </a:solidFill>
                      <a:prstDash val="dot"/>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Homework &amp; Projects</a:t>
            </a:r>
            <a:endParaRPr/>
          </a:p>
        </p:txBody>
      </p:sp>
      <p:sp>
        <p:nvSpPr>
          <p:cNvPr id="189" name="Google Shape;189;p34"/>
          <p:cNvSpPr txBox="1"/>
          <p:nvPr>
            <p:ph idx="1" type="body"/>
          </p:nvPr>
        </p:nvSpPr>
        <p:spPr>
          <a:xfrm>
            <a:off x="311700" y="1152475"/>
            <a:ext cx="8520600" cy="3419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Homework assignments are 50% of your grade.</a:t>
            </a:r>
            <a:endParaRPr/>
          </a:p>
          <a:p>
            <a:pPr indent="-342900" lvl="0" marL="457200" rtl="0" algn="l">
              <a:spcBef>
                <a:spcPts val="1000"/>
              </a:spcBef>
              <a:spcAft>
                <a:spcPts val="0"/>
              </a:spcAft>
              <a:buSzPts val="1800"/>
              <a:buChar char="●"/>
            </a:pPr>
            <a:r>
              <a:rPr lang="en"/>
              <a:t>There are ~10 homework / project assignments. </a:t>
            </a:r>
            <a:endParaRPr/>
          </a:p>
          <a:p>
            <a:pPr indent="-342900" lvl="0" marL="457200" rtl="0" algn="l">
              <a:spcBef>
                <a:spcPts val="1000"/>
              </a:spcBef>
              <a:spcAft>
                <a:spcPts val="0"/>
              </a:spcAft>
              <a:buSzPts val="1800"/>
              <a:buChar char="●"/>
            </a:pPr>
            <a:r>
              <a:rPr lang="en"/>
              <a:t>Some assignments are weighted more than others.</a:t>
            </a:r>
            <a:endParaRPr/>
          </a:p>
          <a:p>
            <a:pPr indent="-342900" lvl="0" marL="457200" rtl="0" algn="l">
              <a:spcBef>
                <a:spcPts val="1000"/>
              </a:spcBef>
              <a:spcAft>
                <a:spcPts val="1000"/>
              </a:spcAft>
              <a:buSzPts val="1800"/>
              <a:buChar char="●"/>
            </a:pPr>
            <a:r>
              <a:rPr lang="en"/>
              <a:t>Each assignment builds on the previous one. If you get behind on your homework, it will be difficult for you to catch up.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animEffect filter="fade" transition="in">
                                      <p:cBhvr>
                                        <p:cTn dur="1"/>
                                        <p:tgtEl>
                                          <p:spTgt spid="1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animEffect filter="fade" transition="in">
                                      <p:cBhvr>
                                        <p:cTn dur="1"/>
                                        <p:tgtEl>
                                          <p:spTgt spid="1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2" st="2"/>
                                            </p:txEl>
                                          </p:spTgt>
                                        </p:tgtEl>
                                        <p:attrNameLst>
                                          <p:attrName>style.visibility</p:attrName>
                                        </p:attrNameLst>
                                      </p:cBhvr>
                                      <p:to>
                                        <p:strVal val="visible"/>
                                      </p:to>
                                    </p:set>
                                    <p:animEffect filter="fade" transition="in">
                                      <p:cBhvr>
                                        <p:cTn dur="1"/>
                                        <p:tgtEl>
                                          <p:spTgt spid="1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3" st="3"/>
                                            </p:txEl>
                                          </p:spTgt>
                                        </p:tgtEl>
                                        <p:attrNameLst>
                                          <p:attrName>style.visibility</p:attrName>
                                        </p:attrNameLst>
                                      </p:cBhvr>
                                      <p:to>
                                        <p:strVal val="visible"/>
                                      </p:to>
                                    </p:set>
                                    <p:animEffect filter="fade" transition="in">
                                      <p:cBhvr>
                                        <p:cTn dur="1"/>
                                        <p:tgtEl>
                                          <p:spTgt spid="18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Late policy</a:t>
            </a:r>
            <a:endParaRPr/>
          </a:p>
        </p:txBody>
      </p:sp>
      <p:sp>
        <p:nvSpPr>
          <p:cNvPr id="195" name="Google Shape;195;p35"/>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 late tutorials will be accepted (b/c I post the solutions right away).</a:t>
            </a:r>
            <a:endParaRPr/>
          </a:p>
          <a:p>
            <a:pPr indent="-342900" lvl="0" marL="457200" rtl="0" algn="l">
              <a:spcBef>
                <a:spcPts val="1000"/>
              </a:spcBef>
              <a:spcAft>
                <a:spcPts val="0"/>
              </a:spcAft>
              <a:buSzPts val="1800"/>
              <a:buChar char="-"/>
            </a:pPr>
            <a:r>
              <a:rPr lang="en"/>
              <a:t>Late homework and projects will be accepted within 30 days of the due date/time, with a 20% late penalty. </a:t>
            </a:r>
            <a:endParaRPr/>
          </a:p>
          <a:p>
            <a:pPr indent="-342900" lvl="0" marL="457200" rtl="0" algn="l">
              <a:spcBef>
                <a:spcPts val="1000"/>
              </a:spcBef>
              <a:spcAft>
                <a:spcPts val="1000"/>
              </a:spcAft>
              <a:buSzPts val="1800"/>
              <a:buChar char="-"/>
            </a:pPr>
            <a:r>
              <a:rPr lang="en"/>
              <a:t>No homework / project work will be accepted if it is submitted after 30 days have passed.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1"/>
                                        <p:tgtEl>
                                          <p:spTgt spid="1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animEffect filter="fade" transition="in">
                                      <p:cBhvr>
                                        <p:cTn dur="1"/>
                                        <p:tgtEl>
                                          <p:spTgt spid="1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animEffect filter="fade" transition="in">
                                      <p:cBhvr>
                                        <p:cTn dur="1"/>
                                        <p:tgtEl>
                                          <p:spTgt spid="19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Climate</a:t>
            </a:r>
            <a:endParaRPr/>
          </a:p>
        </p:txBody>
      </p:sp>
      <p:sp>
        <p:nvSpPr>
          <p:cNvPr id="201" name="Google Shape;201;p36"/>
          <p:cNvSpPr txBox="1"/>
          <p:nvPr>
            <p:ph idx="1" type="body"/>
          </p:nvPr>
        </p:nvSpPr>
        <p:spPr>
          <a:xfrm>
            <a:off x="311700" y="1152475"/>
            <a:ext cx="8520600" cy="36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This is a course that is designed for </a:t>
            </a:r>
            <a:r>
              <a:rPr b="1" lang="en" sz="1800"/>
              <a:t>beginners</a:t>
            </a:r>
            <a:r>
              <a:rPr lang="en" sz="1800"/>
              <a:t>. Please respect each other’s learning process. </a:t>
            </a:r>
            <a:endParaRPr sz="1800"/>
          </a:p>
          <a:p>
            <a:pPr indent="-342900" lvl="0" marL="457200" rtl="0" algn="l">
              <a:spcBef>
                <a:spcPts val="1200"/>
              </a:spcBef>
              <a:spcAft>
                <a:spcPts val="0"/>
              </a:spcAft>
              <a:buClr>
                <a:schemeClr val="accent1"/>
              </a:buClr>
              <a:buSzPts val="1800"/>
              <a:buChar char="●"/>
            </a:pPr>
            <a:r>
              <a:rPr lang="en" sz="1800"/>
              <a:t>If you are a more experienced coder / web designer, come to my office hours and we can figure out some more challenging assignments. It’s not helpful to other people in the class to publicly </a:t>
            </a:r>
            <a:r>
              <a:rPr lang="en" sz="1800"/>
              <a:t>announce “that assignment was so easy.” Learning is hard, and we want to honor the struggle!</a:t>
            </a:r>
            <a:endParaRPr sz="1800"/>
          </a:p>
          <a:p>
            <a:pPr indent="-342900" lvl="0" marL="457200" rtl="0" algn="l">
              <a:spcBef>
                <a:spcPts val="1000"/>
              </a:spcBef>
              <a:spcAft>
                <a:spcPts val="0"/>
              </a:spcAft>
              <a:buClr>
                <a:schemeClr val="accent1"/>
              </a:buClr>
              <a:buSzPts val="1800"/>
              <a:buChar char="●"/>
            </a:pPr>
            <a:r>
              <a:rPr lang="en" sz="1800"/>
              <a:t>If you consider yourself a rank beginner, you’re in the right place! Keep the growth mindset in mind, and know that studying and practicing your skills really does work, and if you put in the time, you are guaranteed to learn a ton! </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Academic Honesty</a:t>
            </a:r>
            <a:endParaRPr/>
          </a:p>
        </p:txBody>
      </p:sp>
      <p:sp>
        <p:nvSpPr>
          <p:cNvPr id="207" name="Google Shape;207;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you</a:t>
            </a:r>
            <a:r>
              <a:rPr b="1" lang="en"/>
              <a:t> CAN </a:t>
            </a:r>
            <a:r>
              <a:rPr lang="en"/>
              <a:t>do:</a:t>
            </a:r>
            <a:endParaRPr/>
          </a:p>
          <a:p>
            <a:pPr indent="-304800" lvl="0" marL="457200" rtl="0" algn="l">
              <a:spcBef>
                <a:spcPts val="1000"/>
              </a:spcBef>
              <a:spcAft>
                <a:spcPts val="0"/>
              </a:spcAft>
              <a:buSzPts val="1200"/>
              <a:buChar char="●"/>
            </a:pPr>
            <a:r>
              <a:rPr lang="en" sz="1400"/>
              <a:t>L</a:t>
            </a:r>
            <a:r>
              <a:rPr lang="en" sz="1400"/>
              <a:t>ook at others’ code and help each other – so long as you don’t copy and share code </a:t>
            </a:r>
            <a:endParaRPr sz="1400"/>
          </a:p>
          <a:p>
            <a:pPr indent="-304800" lvl="0" marL="457200" rtl="0" algn="l">
              <a:spcBef>
                <a:spcPts val="1000"/>
              </a:spcBef>
              <a:spcAft>
                <a:spcPts val="0"/>
              </a:spcAft>
              <a:buSzPts val="1200"/>
              <a:buChar char="●"/>
            </a:pPr>
            <a:r>
              <a:rPr lang="en" sz="1400"/>
              <a:t>Google to get ideas for approaches and techniques that you might use to solve a problem, so long as you </a:t>
            </a:r>
            <a:r>
              <a:rPr b="1" lang="en" sz="1400">
                <a:solidFill>
                  <a:schemeClr val="accent1"/>
                </a:solidFill>
              </a:rPr>
              <a:t>CITE YOUR SOURCES</a:t>
            </a:r>
            <a:endParaRPr b="1" sz="1400">
              <a:solidFill>
                <a:schemeClr val="accent1"/>
              </a:solidFill>
            </a:endParaRPr>
          </a:p>
          <a:p>
            <a:pPr indent="0" lvl="0" marL="0" rtl="0" algn="l">
              <a:spcBef>
                <a:spcPts val="1000"/>
              </a:spcBef>
              <a:spcAft>
                <a:spcPts val="0"/>
              </a:spcAft>
              <a:buNone/>
            </a:pPr>
            <a:r>
              <a:rPr lang="en"/>
              <a:t>What you </a:t>
            </a:r>
            <a:r>
              <a:rPr b="1" lang="en"/>
              <a:t>cannot</a:t>
            </a:r>
            <a:r>
              <a:rPr lang="en"/>
              <a:t> do:</a:t>
            </a:r>
            <a:endParaRPr/>
          </a:p>
          <a:p>
            <a:pPr indent="-304800" lvl="0" marL="457200" rtl="0" algn="l">
              <a:spcBef>
                <a:spcPts val="1000"/>
              </a:spcBef>
              <a:spcAft>
                <a:spcPts val="0"/>
              </a:spcAft>
              <a:buClr>
                <a:srgbClr val="3D85C6"/>
              </a:buClr>
              <a:buSzPts val="1200"/>
              <a:buChar char="●"/>
            </a:pPr>
            <a:r>
              <a:rPr lang="en" sz="1400"/>
              <a:t>E</a:t>
            </a:r>
            <a:r>
              <a:rPr lang="en" sz="1400"/>
              <a:t>xchange code fragments on any assignments</a:t>
            </a:r>
            <a:endParaRPr sz="1400"/>
          </a:p>
          <a:p>
            <a:pPr indent="-304800" lvl="0" marL="457200" rtl="0" algn="l">
              <a:spcBef>
                <a:spcPts val="1000"/>
              </a:spcBef>
              <a:spcAft>
                <a:spcPts val="0"/>
              </a:spcAft>
              <a:buClr>
                <a:srgbClr val="3D85C6"/>
              </a:buClr>
              <a:buSzPts val="1200"/>
              <a:buChar char="●"/>
            </a:pPr>
            <a:r>
              <a:rPr lang="en" sz="1400"/>
              <a:t>Copy solutions from any source</a:t>
            </a:r>
            <a:endParaRPr sz="1400"/>
          </a:p>
          <a:p>
            <a:pPr indent="-304800" lvl="0" marL="457200" rtl="0" algn="l">
              <a:spcBef>
                <a:spcPts val="1000"/>
              </a:spcBef>
              <a:spcAft>
                <a:spcPts val="0"/>
              </a:spcAft>
              <a:buClr>
                <a:srgbClr val="3D85C6"/>
              </a:buClr>
              <a:buSzPts val="1200"/>
              <a:buChar char="●"/>
            </a:pPr>
            <a:r>
              <a:rPr lang="en" sz="1400"/>
              <a:t>Upload / sell your assignments to code sharing websites</a:t>
            </a:r>
            <a:endParaRPr sz="1400"/>
          </a:p>
          <a:p>
            <a:pPr indent="-304800" lvl="0" marL="457200" rtl="0" algn="l">
              <a:spcBef>
                <a:spcPts val="1000"/>
              </a:spcBef>
              <a:spcAft>
                <a:spcPts val="0"/>
              </a:spcAft>
              <a:buClr>
                <a:srgbClr val="3D85C6"/>
              </a:buClr>
              <a:buSzPts val="1200"/>
              <a:buChar char="●"/>
            </a:pPr>
            <a:r>
              <a:rPr lang="en" sz="1400"/>
              <a:t>“Outsource” your work to friends, family, or contractors</a:t>
            </a:r>
            <a:endParaRPr sz="1400"/>
          </a:p>
          <a:p>
            <a:pPr indent="-304800" lvl="0" marL="457200" rtl="0" algn="l">
              <a:spcBef>
                <a:spcPts val="1000"/>
              </a:spcBef>
              <a:spcAft>
                <a:spcPts val="1000"/>
              </a:spcAft>
              <a:buClr>
                <a:srgbClr val="3D85C6"/>
              </a:buClr>
              <a:buSzPts val="1200"/>
              <a:buChar char="●"/>
            </a:pPr>
            <a:r>
              <a:rPr lang="en" sz="1400"/>
              <a:t>You can look at others’ code, but don’t scribe it (whiteboard, paper, code)</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Accommodations</a:t>
            </a:r>
            <a:endParaRPr/>
          </a:p>
        </p:txBody>
      </p:sp>
      <p:sp>
        <p:nvSpPr>
          <p:cNvPr id="213" name="Google Shape;213;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Any student requesting accommodations related to a disability or other condition should let me know, and/or make an appointment to meet with the Office of Academic Accessibility as soon as possible (preferably within the first two weeks of class). To make an appointment, call 828.232.5050; email academicaccess@unca.edu; visit </a:t>
            </a:r>
            <a:r>
              <a:rPr lang="en" sz="1800" u="sng">
                <a:solidFill>
                  <a:schemeClr val="hlink"/>
                </a:solidFill>
                <a:hlinkClick r:id="rId3"/>
              </a:rPr>
              <a:t>https://oaa.unca.edu/</a:t>
            </a:r>
            <a:r>
              <a:rPr lang="en" sz="1800"/>
              <a:t> </a:t>
            </a:r>
            <a:endParaRPr sz="1800"/>
          </a:p>
          <a:p>
            <a:pPr indent="0" lvl="0" marL="0" rtl="0" algn="l">
              <a:spcBef>
                <a:spcPts val="1200"/>
              </a:spcBef>
              <a:spcAft>
                <a:spcPts val="0"/>
              </a:spcAft>
              <a:buNone/>
            </a:pPr>
            <a:r>
              <a:t/>
            </a:r>
            <a:endParaRPr sz="1800"/>
          </a:p>
          <a:p>
            <a:pPr indent="0" lvl="0" marL="0" rtl="0" algn="l">
              <a:spcBef>
                <a:spcPts val="1200"/>
              </a:spcBef>
              <a:spcAft>
                <a:spcPts val="0"/>
              </a:spcAft>
              <a:buClr>
                <a:schemeClr val="dk1"/>
              </a:buClr>
              <a:buSzPts val="1100"/>
              <a:buFont typeface="Arial"/>
              <a:buNone/>
            </a:pPr>
            <a:r>
              <a:rPr lang="en" sz="1800"/>
              <a:t>All information will remain confidential.</a:t>
            </a:r>
            <a:endParaRPr sz="1800"/>
          </a:p>
          <a:p>
            <a:pPr indent="0" lvl="0" marL="0" rtl="0" algn="l">
              <a:spcBef>
                <a:spcPts val="1200"/>
              </a:spcBef>
              <a:spcAft>
                <a:spcPts val="12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Me</a:t>
            </a:r>
            <a:endParaRPr/>
          </a:p>
        </p:txBody>
      </p:sp>
      <p:sp>
        <p:nvSpPr>
          <p:cNvPr id="56" name="Google Shape;56;p12"/>
          <p:cNvSpPr txBox="1"/>
          <p:nvPr>
            <p:ph idx="1" type="body"/>
          </p:nvPr>
        </p:nvSpPr>
        <p:spPr>
          <a:xfrm>
            <a:off x="311700" y="1152475"/>
            <a:ext cx="8520600" cy="3637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I’m Prof. </a:t>
            </a:r>
            <a:r>
              <a:rPr lang="en"/>
              <a:t>Sarah Van Wart (she / her)</a:t>
            </a:r>
            <a:endParaRPr/>
          </a:p>
          <a:p>
            <a:pPr indent="-342900" lvl="0" marL="457200" rtl="0" algn="l">
              <a:spcBef>
                <a:spcPts val="1000"/>
              </a:spcBef>
              <a:spcAft>
                <a:spcPts val="0"/>
              </a:spcAft>
              <a:buSzPts val="1800"/>
              <a:buAutoNum type="arabicPeriod"/>
            </a:pPr>
            <a:r>
              <a:rPr lang="en"/>
              <a:t>I majored in Economics (not a CS Major)</a:t>
            </a:r>
            <a:endParaRPr/>
          </a:p>
          <a:p>
            <a:pPr indent="-342900" lvl="0" marL="457200" rtl="0" algn="l">
              <a:spcBef>
                <a:spcPts val="1000"/>
              </a:spcBef>
              <a:spcAft>
                <a:spcPts val="0"/>
              </a:spcAft>
              <a:buSzPts val="1800"/>
              <a:buAutoNum type="arabicPeriod"/>
            </a:pPr>
            <a:r>
              <a:rPr lang="en"/>
              <a:t>I learned about web programming after undergrad – took a few community college classes, but mostly learned on the job</a:t>
            </a:r>
            <a:endParaRPr/>
          </a:p>
          <a:p>
            <a:pPr indent="-342900" lvl="0" marL="457200" rtl="0" algn="l">
              <a:spcBef>
                <a:spcPts val="1000"/>
              </a:spcBef>
              <a:spcAft>
                <a:spcPts val="0"/>
              </a:spcAft>
              <a:buSzPts val="1800"/>
              <a:buAutoNum type="arabicPeriod"/>
            </a:pPr>
            <a:r>
              <a:rPr lang="en"/>
              <a:t>Have done web design and web programming for almost 20 years and have seen many generations of web technologies and their evolution</a:t>
            </a:r>
            <a:endParaRPr/>
          </a:p>
          <a:p>
            <a:pPr indent="-342900" lvl="0" marL="457200" rtl="0" algn="l">
              <a:spcBef>
                <a:spcPts val="1000"/>
              </a:spcBef>
              <a:spcAft>
                <a:spcPts val="1000"/>
              </a:spcAft>
              <a:buSzPts val="1800"/>
              <a:buAutoNum type="arabicPeriod"/>
            </a:pPr>
            <a:r>
              <a:rPr lang="en"/>
              <a:t>Received my PhD at the School of Information at UC Berkeley. My research focuses on l</a:t>
            </a:r>
            <a:r>
              <a:rPr lang="en" sz="1800"/>
              <a:t>earning and education; and c</a:t>
            </a:r>
            <a:r>
              <a:rPr lang="en"/>
              <a:t>ivic tech and civic engagement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Mental Health</a:t>
            </a:r>
            <a:endParaRPr/>
          </a:p>
        </p:txBody>
      </p:sp>
      <p:sp>
        <p:nvSpPr>
          <p:cNvPr id="219" name="Google Shape;21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This has been a difficult 2+ years for us all, and the pandemic continues to present a litany of challenges that can make it difficult to engage in academic work.</a:t>
            </a:r>
            <a:endParaRPr sz="1800"/>
          </a:p>
          <a:p>
            <a:pPr indent="0" lvl="0" marL="0" rtl="0" algn="l">
              <a:spcBef>
                <a:spcPts val="1200"/>
              </a:spcBef>
              <a:spcAft>
                <a:spcPts val="0"/>
              </a:spcAft>
              <a:buNone/>
            </a:pPr>
            <a:r>
              <a:rPr lang="en" sz="1800"/>
              <a:t>If you are struggling with mental health issues, please reach out to me, your advisor, to the Dean of Students, or to the Health and Counseling Center (</a:t>
            </a:r>
            <a:r>
              <a:rPr lang="en" sz="1800" u="sng">
                <a:solidFill>
                  <a:srgbClr val="3D85C6"/>
                </a:solidFill>
                <a:hlinkClick r:id="rId3">
                  <a:extLst>
                    <a:ext uri="{A12FA001-AC4F-418D-AE19-62706E023703}">
                      <ahyp:hlinkClr val="tx"/>
                    </a:ext>
                  </a:extLst>
                </a:hlinkClick>
              </a:rPr>
              <a:t>https://www.unca.edu/life/health-counseling/</a:t>
            </a:r>
            <a:r>
              <a:rPr lang="en" sz="1800"/>
              <a:t>). Being proactive early on makes it easier to come up with a plan and help you to be successful.</a:t>
            </a:r>
            <a:endParaRPr sz="1800"/>
          </a:p>
          <a:p>
            <a:pPr indent="0" lvl="0" marL="0" rtl="0" algn="l">
              <a:spcBef>
                <a:spcPts val="1200"/>
              </a:spcBef>
              <a:spcAft>
                <a:spcPts val="1200"/>
              </a:spcAft>
              <a:buNone/>
            </a:pPr>
            <a:r>
              <a:rPr lang="en" sz="1800"/>
              <a:t>I can help you connect to resources on campus. </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225" name="Google Shape;225;p40"/>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Introductions</a:t>
            </a:r>
            <a:endParaRPr/>
          </a:p>
          <a:p>
            <a:pPr indent="-342900" lvl="0" marL="457200" rtl="0" algn="l">
              <a:spcBef>
                <a:spcPts val="0"/>
              </a:spcBef>
              <a:spcAft>
                <a:spcPts val="0"/>
              </a:spcAft>
              <a:buSzPts val="1800"/>
              <a:buAutoNum type="arabicPeriod"/>
            </a:pPr>
            <a:r>
              <a:rPr lang="en"/>
              <a:t>Overview of the course</a:t>
            </a:r>
            <a:endParaRPr/>
          </a:p>
          <a:p>
            <a:pPr indent="-342900" lvl="0" marL="457200" rtl="0" algn="l">
              <a:spcBef>
                <a:spcPts val="0"/>
              </a:spcBef>
              <a:spcAft>
                <a:spcPts val="0"/>
              </a:spcAft>
              <a:buSzPts val="1800"/>
              <a:buAutoNum type="arabicPeriod"/>
            </a:pPr>
            <a:r>
              <a:rPr lang="en"/>
              <a:t>Logistics</a:t>
            </a:r>
            <a:endParaRPr/>
          </a:p>
          <a:p>
            <a:pPr indent="-342900" lvl="0" marL="457200" rtl="0" algn="l">
              <a:spcBef>
                <a:spcPts val="0"/>
              </a:spcBef>
              <a:spcAft>
                <a:spcPts val="0"/>
              </a:spcAft>
              <a:buClr>
                <a:srgbClr val="3D85C6"/>
              </a:buClr>
              <a:buSzPts val="1800"/>
              <a:buAutoNum type="arabicPeriod"/>
            </a:pPr>
            <a:r>
              <a:rPr b="1" lang="en">
                <a:solidFill>
                  <a:srgbClr val="3D85C6"/>
                </a:solidFill>
              </a:rPr>
              <a:t>Questionnaire</a:t>
            </a:r>
            <a:endParaRPr b="1">
              <a:solidFill>
                <a:srgbClr val="3D85C6"/>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Questionnaire</a:t>
            </a:r>
            <a:endParaRPr/>
          </a:p>
        </p:txBody>
      </p:sp>
      <p:sp>
        <p:nvSpPr>
          <p:cNvPr id="231" name="Google Shape;231;p41"/>
          <p:cNvSpPr txBox="1"/>
          <p:nvPr>
            <p:ph idx="1" type="body"/>
          </p:nvPr>
        </p:nvSpPr>
        <p:spPr>
          <a:xfrm>
            <a:off x="1822150" y="1189000"/>
            <a:ext cx="53658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u="sng">
                <a:solidFill>
                  <a:schemeClr val="hlink"/>
                </a:solidFill>
                <a:highlight>
                  <a:srgbClr val="FFFFFF"/>
                </a:highlight>
                <a:hlinkClick r:id="rId3"/>
              </a:rPr>
              <a:t>https://forms.gle/qQ8eSZyBYfoV8sKt5</a:t>
            </a:r>
            <a:endParaRPr>
              <a:solidFill>
                <a:srgbClr val="000000"/>
              </a:solidFill>
              <a:highlight>
                <a:srgbClr val="FFFFFF"/>
              </a:highlight>
            </a:endParaRPr>
          </a:p>
          <a:p>
            <a:pPr indent="0" lvl="0" marL="0" rtl="0" algn="ctr">
              <a:spcBef>
                <a:spcPts val="0"/>
              </a:spcBef>
              <a:spcAft>
                <a:spcPts val="0"/>
              </a:spcAft>
              <a:buNone/>
            </a:pPr>
            <a:r>
              <a:rPr lang="en">
                <a:solidFill>
                  <a:srgbClr val="000000"/>
                </a:solidFill>
              </a:rPr>
              <a:t>I’d love to know a bit more about your background, and interests!</a:t>
            </a:r>
            <a:endParaRPr>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Next Up: Intro to the Internet</a:t>
            </a:r>
            <a:endParaRPr/>
          </a:p>
          <a:p>
            <a:pPr indent="0" lvl="0" marL="0" rtl="0" algn="ctr">
              <a:spcBef>
                <a:spcPts val="0"/>
              </a:spcBef>
              <a:spcAft>
                <a:spcPts val="0"/>
              </a:spcAft>
              <a:buNone/>
            </a:pPr>
            <a:r>
              <a:rPr lang="en" sz="2400" u="sng">
                <a:solidFill>
                  <a:schemeClr val="hlink"/>
                </a:solidFill>
                <a:hlinkClick r:id="rId3"/>
              </a:rPr>
              <a:t>Slides</a:t>
            </a:r>
            <a:endParaRPr sz="240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Me (Continued)</a:t>
            </a:r>
            <a:endParaRPr/>
          </a:p>
        </p:txBody>
      </p:sp>
      <p:sp>
        <p:nvSpPr>
          <p:cNvPr id="62" name="Google Shape;62;p13"/>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ontserrat"/>
              <a:buAutoNum type="arabicPeriod"/>
            </a:pPr>
            <a:r>
              <a:rPr lang="en"/>
              <a:t>In my research, I design and study technologies and learning experiences that help people think about the ethics and politics of technology.</a:t>
            </a:r>
            <a:endParaRPr/>
          </a:p>
          <a:p>
            <a:pPr indent="-342900" lvl="0" marL="457200" rtl="0" algn="l">
              <a:spcBef>
                <a:spcPts val="1000"/>
              </a:spcBef>
              <a:spcAft>
                <a:spcPts val="1000"/>
              </a:spcAft>
              <a:buSzPts val="1800"/>
              <a:buFont typeface="Montserrat"/>
              <a:buAutoNum type="arabicPeriod"/>
            </a:pPr>
            <a:r>
              <a:rPr lang="en"/>
              <a:t>I also oversee a community mentoring program – as part of the </a:t>
            </a:r>
            <a:r>
              <a:rPr lang="en" u="sng">
                <a:solidFill>
                  <a:schemeClr val="accent5"/>
                </a:solidFill>
                <a:hlinkClick r:id="rId3">
                  <a:extLst>
                    <a:ext uri="{A12FA001-AC4F-418D-AE19-62706E023703}">
                      <ahyp:hlinkClr val="tx"/>
                    </a:ext>
                  </a:extLst>
                </a:hlinkClick>
              </a:rPr>
              <a:t>YW Tech Lab</a:t>
            </a:r>
            <a:r>
              <a:rPr lang="en"/>
              <a:t> (in collaboration with the YWCA) – where undergraduates help adults in the broader community learn about web design and web programming.</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Nova Introductions!</a:t>
            </a:r>
            <a:endParaRPr/>
          </a:p>
        </p:txBody>
      </p:sp>
      <p:sp>
        <p:nvSpPr>
          <p:cNvPr id="68" name="Google Shape;68;p14"/>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Pronouns : They/Them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Major/Minor: New Media/Computer Science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Email: </a:t>
            </a:r>
            <a:r>
              <a:rPr lang="en" u="sng">
                <a:solidFill>
                  <a:schemeClr val="hlink"/>
                </a:solidFill>
                <a:hlinkClick r:id="rId3"/>
              </a:rPr>
              <a:t>ahollan3@unca.edu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Role: SI Leader</a:t>
            </a:r>
            <a:endParaRPr/>
          </a:p>
          <a:p>
            <a:pPr indent="0" lvl="0" marL="0" rtl="0" algn="l">
              <a:spcBef>
                <a:spcPts val="0"/>
              </a:spcBef>
              <a:spcAft>
                <a:spcPts val="0"/>
              </a:spcAft>
              <a:buNone/>
            </a:pPr>
            <a:r>
              <a:rPr lang="en"/>
              <a:t>What is SI?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Session Form: </a:t>
            </a:r>
            <a:r>
              <a:rPr lang="en" u="sng">
                <a:solidFill>
                  <a:schemeClr val="hlink"/>
                </a:solidFill>
                <a:hlinkClick r:id="rId4"/>
              </a:rPr>
              <a:t>https://forms.gle/LdQRHkqszFjzYpyg6</a:t>
            </a:r>
            <a:r>
              <a:rPr lang="en"/>
              <a:t>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Human Bingo</a:t>
            </a:r>
            <a:endParaRPr/>
          </a:p>
        </p:txBody>
      </p:sp>
      <p:sp>
        <p:nvSpPr>
          <p:cNvPr id="74" name="Google Shape;74;p15"/>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Pick up a Bingo board</a:t>
            </a:r>
            <a:endParaRPr/>
          </a:p>
          <a:p>
            <a:pPr indent="-342900" lvl="0" marL="457200" rtl="0" algn="l">
              <a:spcBef>
                <a:spcPts val="1000"/>
              </a:spcBef>
              <a:spcAft>
                <a:spcPts val="0"/>
              </a:spcAft>
              <a:buSzPts val="1800"/>
              <a:buAutoNum type="arabicPeriod"/>
            </a:pPr>
            <a:r>
              <a:rPr lang="en"/>
              <a:t>Walk around and find classmates that have one of the characteristics listed on your  Bingo board.</a:t>
            </a:r>
            <a:endParaRPr/>
          </a:p>
          <a:p>
            <a:pPr indent="-342900" lvl="0" marL="457200" rtl="0" algn="l">
              <a:spcBef>
                <a:spcPts val="1000"/>
              </a:spcBef>
              <a:spcAft>
                <a:spcPts val="1000"/>
              </a:spcAft>
              <a:buSzPts val="1800"/>
              <a:buAutoNum type="arabicPeriod"/>
            </a:pPr>
            <a:r>
              <a:rPr lang="en"/>
              <a:t>Get 5-in-a-row and win a fabulous prize (pending verification)!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Formal Introductions</a:t>
            </a:r>
            <a:endParaRPr/>
          </a:p>
        </p:txBody>
      </p:sp>
      <p:sp>
        <p:nvSpPr>
          <p:cNvPr id="80" name="Google Shape;80;p16"/>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all go around the room and briefly introduce ourselves.</a:t>
            </a:r>
            <a:endParaRPr/>
          </a:p>
          <a:p>
            <a:pPr indent="-342900" lvl="0" marL="457200" rtl="0" algn="l">
              <a:spcBef>
                <a:spcPts val="1000"/>
              </a:spcBef>
              <a:spcAft>
                <a:spcPts val="0"/>
              </a:spcAft>
              <a:buSzPts val="1800"/>
              <a:buAutoNum type="arabicPeriod"/>
            </a:pPr>
            <a:r>
              <a:rPr lang="en"/>
              <a:t>Your name</a:t>
            </a:r>
            <a:endParaRPr/>
          </a:p>
          <a:p>
            <a:pPr indent="-342900" lvl="0" marL="457200" rtl="0" algn="l">
              <a:spcBef>
                <a:spcPts val="1000"/>
              </a:spcBef>
              <a:spcAft>
                <a:spcPts val="0"/>
              </a:spcAft>
              <a:buSzPts val="1800"/>
              <a:buAutoNum type="arabicPeriod"/>
            </a:pPr>
            <a:r>
              <a:rPr lang="en"/>
              <a:t>Your pronouns</a:t>
            </a:r>
            <a:endParaRPr/>
          </a:p>
          <a:p>
            <a:pPr indent="-342900" lvl="0" marL="457200" rtl="0" algn="l">
              <a:spcBef>
                <a:spcPts val="1000"/>
              </a:spcBef>
              <a:spcAft>
                <a:spcPts val="1000"/>
              </a:spcAft>
              <a:buSzPts val="1800"/>
              <a:buAutoNum type="arabicPeriod"/>
            </a:pPr>
            <a:r>
              <a:rPr lang="en"/>
              <a:t>Your major / minor (if you have one…if not, no worries)!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86" name="Google Shape;86;p17"/>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666666"/>
              </a:buClr>
              <a:buSzPts val="1800"/>
              <a:buAutoNum type="arabicPeriod"/>
            </a:pPr>
            <a:r>
              <a:rPr lang="en">
                <a:solidFill>
                  <a:srgbClr val="666666"/>
                </a:solidFill>
              </a:rPr>
              <a:t>Introductions</a:t>
            </a:r>
            <a:endParaRPr>
              <a:solidFill>
                <a:srgbClr val="666666"/>
              </a:solidFill>
            </a:endParaRPr>
          </a:p>
          <a:p>
            <a:pPr indent="-342900" lvl="0" marL="457200" marR="0" rtl="0" algn="l">
              <a:lnSpc>
                <a:spcPct val="115000"/>
              </a:lnSpc>
              <a:spcBef>
                <a:spcPts val="0"/>
              </a:spcBef>
              <a:spcAft>
                <a:spcPts val="0"/>
              </a:spcAft>
              <a:buClr>
                <a:srgbClr val="3D85C6"/>
              </a:buClr>
              <a:buSzPts val="1800"/>
              <a:buFont typeface="Montserrat SemiBold"/>
              <a:buAutoNum type="arabicPeriod"/>
            </a:pPr>
            <a:r>
              <a:rPr lang="en">
                <a:solidFill>
                  <a:srgbClr val="3D85C6"/>
                </a:solidFill>
                <a:latin typeface="Montserrat SemiBold"/>
                <a:ea typeface="Montserrat SemiBold"/>
                <a:cs typeface="Montserrat SemiBold"/>
                <a:sym typeface="Montserrat SemiBold"/>
              </a:rPr>
              <a:t>Overview of the course</a:t>
            </a:r>
            <a:endParaRPr>
              <a:solidFill>
                <a:srgbClr val="3D85C6"/>
              </a:solidFill>
            </a:endParaRPr>
          </a:p>
          <a:p>
            <a:pPr indent="-342900" lvl="0" marL="457200" rtl="0" algn="l">
              <a:spcBef>
                <a:spcPts val="0"/>
              </a:spcBef>
              <a:spcAft>
                <a:spcPts val="0"/>
              </a:spcAft>
              <a:buSzPts val="1800"/>
              <a:buAutoNum type="arabicPeriod"/>
            </a:pPr>
            <a:r>
              <a:rPr lang="en"/>
              <a:t>Logistics</a:t>
            </a:r>
            <a:endParaRPr/>
          </a:p>
          <a:p>
            <a:pPr indent="-342900" lvl="0" marL="457200" rtl="0" algn="l">
              <a:spcBef>
                <a:spcPts val="0"/>
              </a:spcBef>
              <a:spcAft>
                <a:spcPts val="0"/>
              </a:spcAft>
              <a:buSzPts val="1800"/>
              <a:buAutoNum type="arabicPeriod"/>
            </a:pPr>
            <a:r>
              <a:rPr lang="en"/>
              <a:t>Questionnaire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Overview of the course</a:t>
            </a:r>
            <a:endParaRPr/>
          </a:p>
        </p:txBody>
      </p:sp>
      <p:sp>
        <p:nvSpPr>
          <p:cNvPr id="92" name="Google Shape;92;p18"/>
          <p:cNvSpPr txBox="1"/>
          <p:nvPr>
            <p:ph idx="2" type="body"/>
          </p:nvPr>
        </p:nvSpPr>
        <p:spPr>
          <a:xfrm>
            <a:off x="4939500" y="724075"/>
            <a:ext cx="4251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Font typeface="Montserrat"/>
              <a:buAutoNum type="arabicPeriod"/>
            </a:pPr>
            <a:r>
              <a:rPr lang="en"/>
              <a:t>Why should I take this course?</a:t>
            </a:r>
            <a:endParaRPr/>
          </a:p>
          <a:p>
            <a:pPr indent="-342900" lvl="0" marL="457200" rtl="0" algn="l">
              <a:spcBef>
                <a:spcPts val="0"/>
              </a:spcBef>
              <a:spcAft>
                <a:spcPts val="0"/>
              </a:spcAft>
              <a:buSzPts val="1800"/>
              <a:buFont typeface="Montserrat"/>
              <a:buAutoNum type="arabicPeriod"/>
            </a:pPr>
            <a:r>
              <a:rPr lang="en"/>
              <a:t>What am I going to learn?</a:t>
            </a:r>
            <a:endParaRPr/>
          </a:p>
          <a:p>
            <a:pPr indent="-342900" lvl="0" marL="457200" rtl="0" algn="l">
              <a:spcBef>
                <a:spcPts val="0"/>
              </a:spcBef>
              <a:spcAft>
                <a:spcPts val="0"/>
              </a:spcAft>
              <a:buSzPts val="1800"/>
              <a:buFont typeface="Montserrat"/>
              <a:buAutoNum type="arabicPeriod"/>
            </a:pPr>
            <a:r>
              <a:rPr lang="en"/>
              <a:t>How am I going to learn it?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NCA Theme">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