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900586e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900586e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3900586ee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3900586e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3900586e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3900586e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00586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3900586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3900586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390058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3900586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3900586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3900586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3900586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3900586e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3900586e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3900586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3900586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74c0cb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74c0cb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5d87b1a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5d87b1a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390058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390058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33d7e3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33d7e3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900586ee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900586ee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03900586ee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900586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900586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3900586e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3900586e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3900586ee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900586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900586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CSS_Transitions/Using_CSS_transitions" TargetMode="External"/><Relationship Id="rId4" Type="http://schemas.openxmlformats.org/officeDocument/2006/relationships/hyperlink" Target="https://thoughtbot.com/blog/transitions-and-transform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ci-185.github.io/spring2023/html-reference/forms/" TargetMode="External"/><Relationship Id="rId4" Type="http://schemas.openxmlformats.org/officeDocument/2006/relationships/hyperlink" Target="https://csci-185.github.io/spring2023/assignments/tutorial0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sci-185.github.io/spring2023/assignments/tutorial0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ci-185.github.io/spring2023/assignments/quiz-01" TargetMode="External"/><Relationship Id="rId4" Type="http://schemas.openxmlformats.org/officeDocument/2006/relationships/hyperlink" Target="https://csci-185.github.io/spring2023/assignments/hw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css/css_pseudo_classe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CSS_animated_propert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transition-timing-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More CSS + HTML Forms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185, Spring 2023</a:t>
            </a:r>
            <a:br>
              <a:rPr lang="en"/>
            </a:br>
            <a:r>
              <a:rPr lang="en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800000"/>
                </a:solidFill>
                <a:highlight>
                  <a:srgbClr val="FFFFFF"/>
                </a:highlight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E50000"/>
                </a:solidFill>
                <a:highlight>
                  <a:srgbClr val="FFFFFF"/>
                </a:highlight>
              </a:rPr>
              <a:t>color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2100">
                <a:solidFill>
                  <a:srgbClr val="0451A5"/>
                </a:solidFill>
                <a:highlight>
                  <a:srgbClr val="FFFFFF"/>
                </a:highlight>
              </a:rPr>
              <a:t>red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  	</a:t>
            </a:r>
            <a:r>
              <a:rPr lang="en" sz="2100">
                <a:solidFill>
                  <a:srgbClr val="E50000"/>
                </a:solidFill>
                <a:highlight>
                  <a:srgbClr val="FFFFFF"/>
                </a:highlight>
              </a:rPr>
              <a:t>transition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2100">
                <a:solidFill>
                  <a:srgbClr val="0451A5"/>
                </a:solidFill>
                <a:highlight>
                  <a:srgbClr val="FFFFFF"/>
                </a:highlight>
              </a:rPr>
              <a:t>all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100">
                <a:solidFill>
                  <a:srgbClr val="098658"/>
                </a:solidFill>
                <a:highlight>
                  <a:srgbClr val="FFFFFF"/>
                </a:highlight>
              </a:rPr>
              <a:t>0.3s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100">
                <a:solidFill>
                  <a:srgbClr val="0451A5"/>
                </a:solidFill>
                <a:highlight>
                  <a:srgbClr val="FFFFFF"/>
                </a:highlight>
              </a:rPr>
              <a:t>ease-out </a:t>
            </a:r>
            <a:r>
              <a:rPr lang="en" sz="2100">
                <a:solidFill>
                  <a:srgbClr val="098658"/>
                </a:solidFill>
                <a:highlight>
                  <a:srgbClr val="FFFFFF"/>
                </a:highlight>
              </a:rPr>
              <a:t>0s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E50000"/>
                </a:solidFill>
                <a:highlight>
                  <a:srgbClr val="FFFFFF"/>
                </a:highlight>
              </a:rPr>
              <a:t>transition-property</a:t>
            </a:r>
            <a:r>
              <a:rPr lang="en" sz="2100">
                <a:solidFill>
                  <a:srgbClr val="0451A5"/>
                </a:solidFill>
                <a:highlight>
                  <a:srgbClr val="FFFFFF"/>
                </a:highlight>
              </a:rPr>
              <a:t>: color, margin;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800000"/>
                </a:solidFill>
                <a:highlight>
                  <a:srgbClr val="FFFFFF"/>
                </a:highlight>
              </a:rPr>
              <a:t>a:hover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   	</a:t>
            </a:r>
            <a:r>
              <a:rPr lang="en" sz="2100">
                <a:solidFill>
                  <a:srgbClr val="E50000"/>
                </a:solidFill>
                <a:highlight>
                  <a:srgbClr val="FFFFFF"/>
                </a:highlight>
              </a:rPr>
              <a:t>color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2100">
                <a:solidFill>
                  <a:srgbClr val="0451A5"/>
                </a:solidFill>
                <a:highlight>
                  <a:srgbClr val="FFFFFF"/>
                </a:highlight>
              </a:rPr>
              <a:t>blue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font-size: 200%;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Transition: Example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Transitions: More Examples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Online Examples: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Mozilla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ThoughtBot - 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Files: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01-pseudo-classes-with-transitions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Pseudo-classes (follow-up from Monday)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Transitions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Fonts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Getting a head start on Tutorial 4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Custom Fonts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 fonts</a:t>
            </a:r>
            <a:r>
              <a:rPr lang="en"/>
              <a:t> are a set of fonts that are expected to work on every computer (Times New Roman, Arial, Courier, etc.).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 system font, you just have to </a:t>
            </a:r>
            <a:r>
              <a:rPr lang="en"/>
              <a:t>specify</a:t>
            </a:r>
            <a:r>
              <a:rPr lang="en"/>
              <a:t> the name of the font family.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Custom fonts</a:t>
            </a:r>
            <a:r>
              <a:rPr lang="en"/>
              <a:t> – niche fonts developed by typographers and artists – need to be downloaded and imported.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 custom font, you have to link to it by using a stylesheet link.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Examples</a:t>
            </a:r>
            <a:r>
              <a:rPr lang="en"/>
              <a:t> (in the exercise files):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02-google-fonts (an easy way to use custom fonts)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03-font-awesome (for icons)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Pseudo-classes (follow-up from Monday)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Transitions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Fonts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Intro to Forms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Getting a head start on Tutorial 4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Forms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allow you to gather information </a:t>
            </a:r>
            <a:r>
              <a:rPr lang="en"/>
              <a:t>about</a:t>
            </a:r>
            <a:r>
              <a:rPr lang="en"/>
              <a:t> your user.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set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 controls</a:t>
            </a:r>
            <a:r>
              <a:rPr lang="en"/>
              <a:t> that you can use to conveniently gather certain kinds of info more easily.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also need to figure out how to send information to some destination, so that it can be processed.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way of doing this is to specify a form action.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Overview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Tutorial 4</a:t>
            </a:r>
            <a:r>
              <a:rPr lang="en"/>
              <a:t>.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Pseudo-classes (follow-up from Monday)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Transitions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Fonts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Forms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Getting a head start on Tutorial 4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on Tutorial 4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instructions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starter files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Practice sending data using a form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9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Withdrawal deadline </a:t>
            </a:r>
            <a:r>
              <a:rPr b="1" lang="en"/>
              <a:t>THIS FRIDAY (</a:t>
            </a:r>
            <a:r>
              <a:rPr b="1" lang="en"/>
              <a:t>2/3</a:t>
            </a:r>
            <a:r>
              <a:rPr b="1"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indicators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 cancelled </a:t>
            </a:r>
            <a:r>
              <a:rPr lang="en"/>
              <a:t>this Friday, 2/3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Quiz 1</a:t>
            </a:r>
            <a:r>
              <a:rPr lang="en"/>
              <a:t> next Friday, 2/10</a:t>
            </a:r>
            <a:br>
              <a:rPr lang="en"/>
            </a:br>
            <a:r>
              <a:rPr lang="en"/>
              <a:t>Study guide and practice quiz have been posted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HW3</a:t>
            </a:r>
            <a:r>
              <a:rPr lang="en"/>
              <a:t> posted – due next Monday (2/6) at </a:t>
            </a:r>
            <a:r>
              <a:rPr lang="en"/>
              <a:t>11:59PM</a:t>
            </a:r>
            <a:br>
              <a:rPr lang="en"/>
            </a:b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Pseudo-classes (follow-up from Monday)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Transitions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Fonts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Getting a head start on Tutorial 4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Pseudo-classes </a:t>
            </a:r>
            <a:r>
              <a:rPr lang="en"/>
              <a:t>(follow-up from Monday)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Transitions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Fonts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Getting a head start on Tutorial 4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Pseudo-classes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Pseudo-classes are a way to add a bit of extra flare to elements if a particular interaction occurs (e.g. focus, hover, click, etc.)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most often for interactive elements (links, buttons, form inputs)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often paired with a transition property to make the visual effect appear smoother.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pseudo-class selectors include: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1"/>
                </a:solidFill>
              </a:rPr>
              <a:t>s</a:t>
            </a:r>
            <a:r>
              <a:rPr b="1" lang="en">
                <a:solidFill>
                  <a:schemeClr val="accent1"/>
                </a:solidFill>
              </a:rPr>
              <a:t>elector:hover</a:t>
            </a:r>
            <a:r>
              <a:rPr lang="en"/>
              <a:t> – for mouseover interactions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1"/>
                </a:solidFill>
              </a:rPr>
              <a:t>s</a:t>
            </a:r>
            <a:r>
              <a:rPr b="1" lang="en">
                <a:solidFill>
                  <a:schemeClr val="accent1"/>
                </a:solidFill>
              </a:rPr>
              <a:t>elector:focus </a:t>
            </a:r>
            <a:r>
              <a:rPr lang="en"/>
              <a:t>– when your keyboard focus lands on a button or form element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b="1" lang="en">
                <a:solidFill>
                  <a:schemeClr val="accent1"/>
                </a:solidFill>
              </a:rPr>
              <a:t>s</a:t>
            </a:r>
            <a:r>
              <a:rPr b="1" lang="en">
                <a:solidFill>
                  <a:schemeClr val="accent1"/>
                </a:solidFill>
              </a:rPr>
              <a:t>elector:active</a:t>
            </a:r>
            <a:r>
              <a:rPr lang="en"/>
              <a:t> – when you click on something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Classes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W3 Schools</a:t>
            </a:r>
            <a:r>
              <a:rPr lang="en"/>
              <a:t>: a pseudo-class is used to define a special state of an element. It can be used to: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an element when a user mouses over it   	(e.g., img:hover)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visited and unvisited links differently		(e.g., a:visited)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an element when it gets focus				(e.g., button:active)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Pseudo-classes (follow-up from Monday)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Transitions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Fonts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Getting a head start on Tutorial 4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 are often used in combination with a pseudo-class to “transition” between the off state and the on state using animation.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animate colors, sizes, padding and margin – basically </a:t>
            </a:r>
            <a:r>
              <a:rPr lang="en" u="sng">
                <a:solidFill>
                  <a:schemeClr val="hlink"/>
                </a:solidFill>
                <a:hlinkClick r:id="rId3"/>
              </a:rPr>
              <a:t>anything that can be represented as a number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 allow you specify: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property or properties</a:t>
            </a:r>
            <a:r>
              <a:rPr b="1" lang="en"/>
              <a:t> </a:t>
            </a:r>
            <a:r>
              <a:rPr lang="en"/>
              <a:t>you want to animate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1"/>
                </a:solidFill>
              </a:rPr>
              <a:t>How long</a:t>
            </a:r>
            <a:r>
              <a:rPr lang="en"/>
              <a:t> the animation will take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timing function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Whether there should be a </a:t>
            </a:r>
            <a:r>
              <a:rPr b="1" lang="en">
                <a:solidFill>
                  <a:schemeClr val="accent1"/>
                </a:solidFill>
              </a:rPr>
              <a:t>delay</a:t>
            </a:r>
            <a:r>
              <a:rPr lang="en"/>
              <a:t> in the animation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Syntax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9900"/>
                </a:solidFill>
              </a:rPr>
              <a:t>div</a:t>
            </a:r>
            <a:r>
              <a:rPr lang="en" sz="2000">
                <a:solidFill>
                  <a:srgbClr val="333333"/>
                </a:solidFill>
              </a:rPr>
              <a:t> </a:t>
            </a:r>
            <a:r>
              <a:rPr lang="en" sz="2000">
                <a:solidFill>
                  <a:srgbClr val="999999"/>
                </a:solidFill>
              </a:rPr>
              <a:t>{</a:t>
            </a:r>
            <a:r>
              <a:rPr lang="en" sz="2000">
                <a:solidFill>
                  <a:srgbClr val="333333"/>
                </a:solidFill>
              </a:rPr>
              <a:t> </a:t>
            </a:r>
            <a:endParaRPr sz="2000">
              <a:solidFill>
                <a:srgbClr val="333333"/>
              </a:solidFill>
            </a:endParaRPr>
          </a:p>
          <a:p>
            <a:pPr indent="45720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0055"/>
                </a:solidFill>
              </a:rPr>
              <a:t>transition</a:t>
            </a:r>
            <a:r>
              <a:rPr lang="en" sz="2000">
                <a:solidFill>
                  <a:srgbClr val="999999"/>
                </a:solidFill>
              </a:rPr>
              <a:t>:</a:t>
            </a:r>
            <a:r>
              <a:rPr lang="en" sz="2000">
                <a:solidFill>
                  <a:srgbClr val="333333"/>
                </a:solidFill>
              </a:rPr>
              <a:t> &lt;property&gt; &lt;duration&gt; &lt;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timing-function</a:t>
            </a:r>
            <a:r>
              <a:rPr lang="en" sz="2000">
                <a:solidFill>
                  <a:srgbClr val="333333"/>
                </a:solidFill>
              </a:rPr>
              <a:t>&gt; &lt;delay&gt;</a:t>
            </a:r>
            <a:r>
              <a:rPr lang="en" sz="2000">
                <a:solidFill>
                  <a:srgbClr val="999999"/>
                </a:solidFill>
              </a:rPr>
              <a:t>;</a:t>
            </a:r>
            <a:r>
              <a:rPr lang="en" sz="2000">
                <a:solidFill>
                  <a:srgbClr val="333333"/>
                </a:solidFill>
              </a:rPr>
              <a:t> </a:t>
            </a:r>
            <a:endParaRPr sz="2000">
              <a:solidFill>
                <a:srgbClr val="333333"/>
              </a:solidFill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9999"/>
                </a:solidFill>
              </a:rPr>
              <a:t>}</a:t>
            </a:r>
            <a:endParaRPr sz="2000"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