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FE8115-9A0F-4B8F-900D-1787ED0304F2}">
  <a:tblStyle styleId="{B6FE8115-9A0F-4B8F-900D-1787ED0304F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Oswald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swa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058f930f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058f930f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9681728ee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9681728ee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9681728ee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49681728e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9681728ee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49681728ee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9681728ee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9681728ee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41ffe5b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541ffe5b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0447105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f0447105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541ffe5b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541ffe5b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9681728e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49681728e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541ffe5b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541ffe5b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49681728e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49681728e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49681728ee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49681728ee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9681728e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49681728e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9681728e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49681728e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41ffe5b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541ffe5b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06c7b084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06c7b084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06c7b084f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06c7b084f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06c7b084f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06c7b084f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9681728ee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9681728ee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9681728e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49681728e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9681728e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9681728e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9681728ee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9681728ee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9681728ee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9681728ee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9681728ee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9681728ee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9681728ee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49681728ee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1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8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368972"/>
            <a:ext cx="82296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8943"/>
            <a:ext cx="8229600" cy="16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  <a:defRPr b="0">
                <a:solidFill>
                  <a:schemeClr val="dk1"/>
                </a:solidFill>
              </a:defRPr>
            </a:lvl1pPr>
            <a:lvl2pPr indent="-361950" lvl="1" marL="9144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  <a:defRPr sz="1800">
                <a:solidFill>
                  <a:schemeClr val="dk1"/>
                </a:solidFill>
              </a:defRPr>
            </a:lvl2pPr>
            <a:lvl3pPr indent="-355600" lvl="2" marL="1371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i="0" sz="2000" u="none" cap="none" strike="noStrike">
                <a:solidFill>
                  <a:schemeClr val="dk1"/>
                </a:solidFill>
              </a:defRPr>
            </a:lvl3pPr>
            <a:lvl4pPr indent="-3556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i="0" sz="2000" u="none" cap="none" strike="noStrike">
                <a:solidFill>
                  <a:schemeClr val="dk1"/>
                </a:solidFill>
              </a:defRPr>
            </a:lvl4pPr>
            <a:lvl5pPr indent="-3556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Montserrat"/>
              <a:buAutoNum type="arabicPeriod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400"/>
              <a:buAutoNum type="alphaLcPeriod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4251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depen.io/vanwars/pen/PoeYGJo?editors=010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depen.io/vanwars/pen/PoeYGJo?editors=0100" TargetMode="External"/><Relationship Id="rId4" Type="http://schemas.openxmlformats.org/officeDocument/2006/relationships/hyperlink" Target="https://codepen.io/vanwars/pen/QWrwByQ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Creating Page Layouts w/CSS: Grid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2834125"/>
            <a:ext cx="8520600" cy="1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 185, Spring 2023</a:t>
            </a:r>
            <a:br>
              <a:rPr lang="en"/>
            </a:br>
            <a:r>
              <a:rPr lang="en"/>
              <a:t>Intro to Computer Programming for the Web</a:t>
            </a:r>
            <a:endParaRPr/>
          </a:p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Media Queries</a:t>
            </a:r>
            <a:endParaRPr>
              <a:solidFill>
                <a:srgbClr val="5F3992"/>
              </a:solidFill>
            </a:endParaRP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Media queries allow you to set CSS style rules based on the type of media and the device dimensions of the viewport. Example: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950" y="2197123"/>
            <a:ext cx="6429376" cy="21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“Turning On” Media Queries in your HTML</a:t>
            </a:r>
            <a:endParaRPr>
              <a:solidFill>
                <a:srgbClr val="5F3992"/>
              </a:solidFill>
            </a:endParaRPr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In order to make sure that media queries are honored, you need to include a meta tag in the &lt;head&gt;&lt;/head&gt; of your html file:</a:t>
            </a:r>
            <a:endParaRPr/>
          </a:p>
        </p:txBody>
      </p:sp>
      <p:sp>
        <p:nvSpPr>
          <p:cNvPr id="131" name="Google Shape;131;p24"/>
          <p:cNvSpPr txBox="1"/>
          <p:nvPr/>
        </p:nvSpPr>
        <p:spPr>
          <a:xfrm>
            <a:off x="311700" y="2511100"/>
            <a:ext cx="8832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&lt;meta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7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"viewport"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7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"width=device-width, initial-scale=1.0"</a:t>
            </a:r>
            <a:r>
              <a:rPr b="1" lang="en" sz="17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 sz="17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00-media-query</a:t>
            </a:r>
            <a:endParaRPr/>
          </a:p>
        </p:txBody>
      </p:sp>
      <p:sp>
        <p:nvSpPr>
          <p:cNvPr id="137" name="Google Shape;13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 b="0" l="9064" r="9195" t="0"/>
          <a:stretch/>
        </p:blipFill>
        <p:spPr>
          <a:xfrm>
            <a:off x="3224811" y="1186775"/>
            <a:ext cx="5359841" cy="3400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600" y="1186775"/>
            <a:ext cx="2538785" cy="340024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/>
        </p:nvSpPr>
        <p:spPr>
          <a:xfrm>
            <a:off x="544600" y="4590900"/>
            <a:ext cx="2434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Tablet or M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obile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3396425" y="4590900"/>
            <a:ext cx="186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Desktop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CSS Units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Media Queries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AutoNum type="arabicPeriod"/>
            </a:pPr>
            <a:r>
              <a:rPr b="1" lang="en">
                <a:solidFill>
                  <a:srgbClr val="3C78D8"/>
                </a:solidFill>
              </a:rPr>
              <a:t>CSS Grid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148" name="Google Shape;14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Grid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 you control over how your website is laid out in both the horizontal and vertical directions.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grid properties for parent (grid container):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</a:t>
            </a:r>
            <a:r>
              <a:rPr lang="en"/>
              <a:t>isplay (should be set to </a:t>
            </a:r>
            <a:r>
              <a:rPr b="1" lang="en">
                <a:solidFill>
                  <a:srgbClr val="3C78D8"/>
                </a:solidFill>
              </a:rPr>
              <a:t>grid</a:t>
            </a:r>
            <a:r>
              <a:rPr lang="en"/>
              <a:t>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</a:t>
            </a:r>
            <a:r>
              <a:rPr lang="en"/>
              <a:t>rid-template-rows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</a:t>
            </a:r>
            <a:r>
              <a:rPr lang="en"/>
              <a:t>rid-template-columns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</a:t>
            </a:r>
            <a:r>
              <a:rPr lang="en"/>
              <a:t>rid-template-areas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</a:t>
            </a:r>
            <a:r>
              <a:rPr lang="en"/>
              <a:t>ow-gap and column-gap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grid properties for children (grid items):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grid-column-start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grid-column-end (with or without span keyword)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grid-area</a:t>
            </a:r>
            <a:endParaRPr/>
          </a:p>
        </p:txBody>
      </p:sp>
      <p:sp>
        <p:nvSpPr>
          <p:cNvPr id="155" name="Google Shape;15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1: Create this Layout (01-columns)</a:t>
            </a:r>
            <a:endParaRPr/>
          </a:p>
        </p:txBody>
      </p:sp>
      <p:sp>
        <p:nvSpPr>
          <p:cNvPr id="161" name="Google Shape;16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375" y="1380737"/>
            <a:ext cx="3299664" cy="23291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3" name="Google Shape;163;p28"/>
          <p:cNvSpPr txBox="1"/>
          <p:nvPr/>
        </p:nvSpPr>
        <p:spPr>
          <a:xfrm>
            <a:off x="381375" y="3768125"/>
            <a:ext cx="349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Desktop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9825" y="1380737"/>
            <a:ext cx="2926634" cy="232917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5" name="Google Shape;165;p28"/>
          <p:cNvSpPr txBox="1"/>
          <p:nvPr/>
        </p:nvSpPr>
        <p:spPr>
          <a:xfrm>
            <a:off x="4409050" y="3768125"/>
            <a:ext cx="19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Tablet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5225" y="1380737"/>
            <a:ext cx="1546499" cy="22931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7" name="Google Shape;167;p28"/>
          <p:cNvSpPr txBox="1"/>
          <p:nvPr/>
        </p:nvSpPr>
        <p:spPr>
          <a:xfrm>
            <a:off x="7085225" y="3768125"/>
            <a:ext cx="154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Mobile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2: Create this Layout (02-rows)</a:t>
            </a:r>
            <a:endParaRPr/>
          </a:p>
        </p:txBody>
      </p:sp>
      <p:sp>
        <p:nvSpPr>
          <p:cNvPr id="173" name="Google Shape;17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1492" y="1183133"/>
            <a:ext cx="2233683" cy="3858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575" y="1371789"/>
            <a:ext cx="5081499" cy="348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2: Create this Layout (02-rows)</a:t>
            </a:r>
            <a:endParaRPr/>
          </a:p>
        </p:txBody>
      </p:sp>
      <p:sp>
        <p:nvSpPr>
          <p:cNvPr id="181" name="Google Shape;18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b="1" lang="en"/>
              <a:t>grid-template-rows</a:t>
            </a:r>
            <a:r>
              <a:rPr lang="en"/>
              <a:t> on the </a:t>
            </a:r>
            <a:r>
              <a:rPr b="1" lang="en"/>
              <a:t>parent</a:t>
            </a:r>
            <a:r>
              <a:rPr lang="en"/>
              <a:t> element: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want 3 rows, specify the width of each row!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# of rows corresponds to number of children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Exercise 3: Create this Layout (03-twelve-column-grid)</a:t>
            </a:r>
            <a:endParaRPr sz="2420"/>
          </a:p>
        </p:txBody>
      </p:sp>
      <p:sp>
        <p:nvSpPr>
          <p:cNvPr id="188" name="Google Shape;18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63" y="1240574"/>
            <a:ext cx="4157170" cy="319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8069" y="1306817"/>
            <a:ext cx="4454367" cy="308902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11700" y="4316650"/>
            <a:ext cx="8520600" cy="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child should span columns 2-5, second child should span columns 6-11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 rotWithShape="1">
          <a:blip r:embed="rId3">
            <a:alphaModFix/>
          </a:blip>
          <a:srcRect b="6779" l="0" r="0" t="7405"/>
          <a:stretch/>
        </p:blipFill>
        <p:spPr>
          <a:xfrm>
            <a:off x="2236200" y="510700"/>
            <a:ext cx="4671601" cy="4152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CSS Units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Media Queries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CSS Grid</a:t>
            </a:r>
            <a:endParaRPr/>
          </a:p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20"/>
              <a:t>Exercise 3: Create this Layout (03-twelve-column-grid)</a:t>
            </a:r>
            <a:endParaRPr/>
          </a:p>
        </p:txBody>
      </p:sp>
      <p:sp>
        <p:nvSpPr>
          <p:cNvPr id="203" name="Google Shape;20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b="1" lang="en"/>
              <a:t>grid-template-columns</a:t>
            </a:r>
            <a:r>
              <a:rPr lang="en"/>
              <a:t> on the </a:t>
            </a:r>
            <a:r>
              <a:rPr b="1" lang="en">
                <a:solidFill>
                  <a:srgbClr val="3C78D8"/>
                </a:solidFill>
              </a:rPr>
              <a:t>parent element</a:t>
            </a:r>
            <a:r>
              <a:rPr lang="en">
                <a:solidFill>
                  <a:srgbClr val="3C78D8"/>
                </a:solidFill>
              </a:rPr>
              <a:t> (</a:t>
            </a:r>
            <a:r>
              <a:rPr lang="en"/>
              <a:t>12, equal width columns):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Tip: use the “repeat” shortcut: 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repeat(</a:t>
            </a:r>
            <a:r>
              <a:rPr b="1" lang="en" sz="180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80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1fr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25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b="1" lang="en"/>
              <a:t>grid-column-start</a:t>
            </a:r>
            <a:r>
              <a:rPr lang="en"/>
              <a:t> and </a:t>
            </a:r>
            <a:r>
              <a:rPr b="1" lang="en"/>
              <a:t>grid-column-end</a:t>
            </a:r>
            <a:r>
              <a:rPr lang="en"/>
              <a:t> on the</a:t>
            </a:r>
            <a:r>
              <a:rPr b="1" lang="en">
                <a:solidFill>
                  <a:srgbClr val="3C78D8"/>
                </a:solidFill>
              </a:rPr>
              <a:t> child elements</a:t>
            </a:r>
            <a:endParaRPr b="1"/>
          </a:p>
          <a:p>
            <a:pPr indent="0" lvl="0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.item-1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grid-column-start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grid-column-end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span </a:t>
            </a:r>
            <a:r>
              <a:rPr lang="en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Challenge: How could you make this diagram?</a:t>
            </a:r>
            <a:endParaRPr/>
          </a:p>
        </p:txBody>
      </p:sp>
      <p:sp>
        <p:nvSpPr>
          <p:cNvPr id="210" name="Google Shape;21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3925"/>
            <a:ext cx="4334474" cy="298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7125" y="1246325"/>
            <a:ext cx="4334476" cy="321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Exercise 4: Create this Layout (04-</a:t>
            </a:r>
            <a:r>
              <a:rPr lang="en" sz="2400"/>
              <a:t>responsive-layout-grid</a:t>
            </a:r>
            <a:r>
              <a:rPr lang="en" sz="2400"/>
              <a:t>)</a:t>
            </a:r>
            <a:endParaRPr sz="2400"/>
          </a:p>
        </p:txBody>
      </p:sp>
      <p:sp>
        <p:nvSpPr>
          <p:cNvPr id="218" name="Google Shape;21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9" name="Google Shape;219;p35"/>
          <p:cNvPicPr preferRelativeResize="0"/>
          <p:nvPr/>
        </p:nvPicPr>
        <p:blipFill rotWithShape="1">
          <a:blip r:embed="rId3">
            <a:alphaModFix/>
          </a:blip>
          <a:srcRect b="0" l="0" r="72981" t="0"/>
          <a:stretch/>
        </p:blipFill>
        <p:spPr>
          <a:xfrm>
            <a:off x="152400" y="1398725"/>
            <a:ext cx="1642973" cy="3257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5"/>
          <p:cNvPicPr preferRelativeResize="0"/>
          <p:nvPr/>
        </p:nvPicPr>
        <p:blipFill rotWithShape="1">
          <a:blip r:embed="rId3">
            <a:alphaModFix/>
          </a:blip>
          <a:srcRect b="0" l="49847" r="0" t="0"/>
          <a:stretch/>
        </p:blipFill>
        <p:spPr>
          <a:xfrm>
            <a:off x="1940925" y="1398725"/>
            <a:ext cx="3049774" cy="3257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5"/>
          <p:cNvPicPr preferRelativeResize="0"/>
          <p:nvPr/>
        </p:nvPicPr>
        <p:blipFill rotWithShape="1">
          <a:blip r:embed="rId4">
            <a:alphaModFix/>
          </a:blip>
          <a:srcRect b="0" l="0" r="33164" t="0"/>
          <a:stretch/>
        </p:blipFill>
        <p:spPr>
          <a:xfrm>
            <a:off x="5075600" y="1554675"/>
            <a:ext cx="4068399" cy="3084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7" name="Google Shape;227;p36"/>
          <p:cNvPicPr preferRelativeResize="0"/>
          <p:nvPr/>
        </p:nvPicPr>
        <p:blipFill rotWithShape="1">
          <a:blip r:embed="rId3">
            <a:alphaModFix/>
          </a:blip>
          <a:srcRect b="0" l="0" r="33164" t="0"/>
          <a:stretch/>
        </p:blipFill>
        <p:spPr>
          <a:xfrm>
            <a:off x="1512651" y="0"/>
            <a:ext cx="6568309" cy="498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3" name="Google Shape;233;p37"/>
          <p:cNvPicPr preferRelativeResize="0"/>
          <p:nvPr/>
        </p:nvPicPr>
        <p:blipFill rotWithShape="1">
          <a:blip r:embed="rId3">
            <a:alphaModFix/>
          </a:blip>
          <a:srcRect b="0" l="49847" r="0" t="0"/>
          <a:stretch/>
        </p:blipFill>
        <p:spPr>
          <a:xfrm>
            <a:off x="1940925" y="0"/>
            <a:ext cx="48152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9" name="Google Shape;239;p38"/>
          <p:cNvPicPr preferRelativeResize="0"/>
          <p:nvPr/>
        </p:nvPicPr>
        <p:blipFill rotWithShape="1">
          <a:blip r:embed="rId3">
            <a:alphaModFix/>
          </a:blip>
          <a:srcRect b="0" l="0" r="72981" t="0"/>
          <a:stretch/>
        </p:blipFill>
        <p:spPr>
          <a:xfrm>
            <a:off x="2894571" y="0"/>
            <a:ext cx="259410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AutoNum type="arabicPeriod"/>
            </a:pPr>
            <a:r>
              <a:rPr b="1" lang="en">
                <a:solidFill>
                  <a:srgbClr val="3C78D8"/>
                </a:solidFill>
              </a:rPr>
              <a:t>Overview</a:t>
            </a:r>
            <a:endParaRPr b="1">
              <a:solidFill>
                <a:srgbClr val="3C78D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CSS Units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Media Queries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CSS Grid</a:t>
            </a:r>
            <a:endParaRPr/>
          </a:p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&amp; Layouts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Layouts are </a:t>
            </a:r>
            <a:r>
              <a:rPr b="1" i="1" lang="en"/>
              <a:t>the hardest thing</a:t>
            </a:r>
            <a:r>
              <a:rPr lang="en"/>
              <a:t> about CSS for many reasons: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language has many, many different layout ‘paradigms’ for doing the same thing.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Specifying the rules for arranging boxes the right way is difficult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have to design for several different browser configurations (what looks good on a desktop doesn’t necessarily look good on mobile).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Everything has to be flexible and resizable so that it scales gracefully.</a:t>
            </a:r>
            <a:endParaRPr/>
          </a:p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Tips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Learn CSS Grid (Today) – also worth the investment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Learn Flexbox (Next Wednesday) – it’s worth the investment!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Design your website so that it is responsive (looks good on a mobile, tablet, and desktop). Using Flexbox and CSS Grid will help you with mobile layouts.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Avoid older hacks (floats, putting everything inside a table, absolute positioning) – or else use as a last resort.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Montserrat"/>
              <a:buAutoNum type="arabicPeriod"/>
            </a:pPr>
            <a:r>
              <a:rPr lang="en"/>
              <a:t>We’ll go through some examples today and next Wednesday.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AutoNum type="arabicPeriod"/>
            </a:pPr>
            <a:r>
              <a:rPr b="1" lang="en">
                <a:solidFill>
                  <a:srgbClr val="3C78D8"/>
                </a:solidFill>
              </a:rPr>
              <a:t>CSS Units</a:t>
            </a:r>
            <a:endParaRPr b="1">
              <a:solidFill>
                <a:srgbClr val="3C78D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Media Queries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CSS Grid</a:t>
            </a:r>
            <a:endParaRPr/>
          </a:p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Units: Absolute Units</a:t>
            </a:r>
            <a:endParaRPr/>
          </a:p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01" name="Google Shape;101;p20"/>
          <p:cNvGraphicFramePr/>
          <p:nvPr/>
        </p:nvGraphicFramePr>
        <p:xfrm>
          <a:off x="311700" y="147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{B6FE8115-9A0F-4B8F-900D-1787ED0304F2}</a:tableStyleId>
              </a:tblPr>
              <a:tblGrid>
                <a:gridCol w="2689100"/>
                <a:gridCol w="4434375"/>
              </a:tblGrid>
              <a:tr h="14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Units</a:t>
                      </a:r>
                      <a:endParaRPr b="1" sz="1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B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Example</a:t>
                      </a:r>
                      <a:endParaRPr b="1" sz="1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B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Pixels</a:t>
                      </a:r>
                      <a:endParaRPr sz="1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T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width: 300px;</a:t>
                      </a:r>
                      <a:endParaRPr sz="1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T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Points</a:t>
                      </a:r>
                      <a:endParaRPr sz="1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T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font-size: 12pt;</a:t>
                      </a:r>
                      <a:endParaRPr sz="1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T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p20"/>
          <p:cNvSpPr txBox="1"/>
          <p:nvPr/>
        </p:nvSpPr>
        <p:spPr>
          <a:xfrm>
            <a:off x="389100" y="4564375"/>
            <a:ext cx="60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https://codepen.io/vanwars/pen/PoeYGJo?editors=0100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Units: Relative Units</a:t>
            </a:r>
            <a:endParaRPr/>
          </a:p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8100" y="4792975"/>
            <a:ext cx="60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https://codepen.io/vanwars/pen/PoeYGJo?editors=0100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10" name="Google Shape;110;p21"/>
          <p:cNvGraphicFramePr/>
          <p:nvPr/>
        </p:nvGraphicFramePr>
        <p:xfrm>
          <a:off x="238750" y="104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{B6FE8115-9A0F-4B8F-900D-1787ED0304F2}</a:tableStyleId>
              </a:tblPr>
              <a:tblGrid>
                <a:gridCol w="806675"/>
                <a:gridCol w="5314650"/>
                <a:gridCol w="2399275"/>
              </a:tblGrid>
              <a:tr h="36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Units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B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Description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B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Example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B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T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Relative to the font-size of the </a:t>
                      </a: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element</a:t>
                      </a: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(2em means 2 times the parent element’s font size).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T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font-size: 2em;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T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rem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T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Relative to font-size of the </a:t>
                      </a: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root html element</a:t>
                      </a: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(2rem means 2 times the html element’s font size).</a:t>
                      </a: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 See </a:t>
                      </a:r>
                      <a:r>
                        <a:rPr lang="en" sz="1300" u="sng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4"/>
                        </a:rPr>
                        <a:t>em v. rem</a:t>
                      </a: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CodePen.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T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font-size: 2rem;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T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T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“Fractional units” of the available space (within the parent element).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T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grid-template-columns: 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   1fr 1fr 40px 20%;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T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vw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T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Relative to 1% of the width of the viewport (size of browser window)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T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width: 30vw;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T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vh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T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Relative to 1% of the height of the viewport (size of browser window)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T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width: 10vw;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T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%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T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Relative to the parent element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T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width: 100%;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T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CSS Units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AutoNum type="arabicPeriod"/>
            </a:pPr>
            <a:r>
              <a:rPr b="1" lang="en">
                <a:solidFill>
                  <a:srgbClr val="3C78D8"/>
                </a:solidFill>
              </a:rPr>
              <a:t>Media Queries</a:t>
            </a:r>
            <a:endParaRPr b="1">
              <a:solidFill>
                <a:srgbClr val="3C78D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CSS Grid</a:t>
            </a:r>
            <a:endParaRPr/>
          </a:p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NCA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