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Barlow" pitchFamily="2" charset="77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itchFamily="2" charset="77"/>
      <p:regular r:id="rId34"/>
      <p:bold r:id="rId35"/>
      <p:italic r:id="rId36"/>
      <p:boldItalic r:id="rId37"/>
    </p:embeddedFont>
    <p:embeddedFont>
      <p:font typeface="Oswald" pitchFamily="2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7"/>
  </p:normalViewPr>
  <p:slideViewPr>
    <p:cSldViewPr snapToGrid="0">
      <p:cViewPr varScale="1">
        <p:scale>
          <a:sx n="152" d="100"/>
          <a:sy n="152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bddd/disabilityandhealth/infographic-disability-impacts-all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55d87b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55d87b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93d1ec8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93d1ec85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93d1ec85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93d1ec85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93d1ec85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93d1ec85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93d1ec85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93d1ec85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9/11, end by 1:15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93d1ec85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93d1ec85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11/11, end by 1:15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93d1ec85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93d1ec85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65de945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65de945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665de94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3665de94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different kinds of color deficiency: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Red-blindness (lower right) is reduced sensitivity to red-green differences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reds are perceived as darker than normal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Green-blindness (upper right) is a reduced sensitive to red-green differences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but reds do not appear darker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Blue-blindness (lower left) is a reduce sensitive to blue-yellow differences</a:t>
            </a:r>
            <a:endParaRPr/>
          </a:p>
        </p:txBody>
      </p:sp>
      <p:sp>
        <p:nvSpPr>
          <p:cNvPr id="170" name="Google Shape;170;g13665de945f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665de945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3665de945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most common ways to detect colorblindness is using the Ishihara plates.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look at a few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Can you see the numbers hidden in each of the circles?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These test red-green colorblindness.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you’re colorblind, you can’t see the bottom of the left pair, the top of the middle pair, and neither of the right pair.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3665de945f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665de945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13665de945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Guidelines for designing websites that are usable for colorblind people: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Chose colorblind-safe color palettes – colors that are distinguishable by everyone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Don’t depend only on color distinctions, especially red-green, for conveying information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lot of commercial apps fail to follow these guidelines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example – Microsoft Office applications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Use red lines to indicate spelling errors and green lines to indicate grammar errors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Indistinguishable if you have red/green colorblindness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 – traffic lights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How do red-green color-blind people know whether the light is green or red?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There’s a spatial cue: red is always above (or to the right of) green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3665de945f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ea106119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ea106119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665de945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665de945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3d1ec85c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93d1ec85c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93d1ec85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93d1ec85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by 1:30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93d1ec85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93d1ec85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11c9457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11c9457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11c9457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11c9457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93d1ec8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93d1ec8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665de945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665de945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93d1ec85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93d1ec85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93d1ec85c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93d1ec85c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So, this is a quote by Tim Berners-Lee, the inventor of the world wide web and current director of W3C, which is the web standards board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 says </a:t>
            </a:r>
            <a:r>
              <a:rPr lang="en" sz="1200">
                <a:solidFill>
                  <a:srgbClr val="666666"/>
                </a:solidFill>
                <a:latin typeface="Barlow"/>
                <a:ea typeface="Barlow"/>
                <a:cs typeface="Barlow"/>
                <a:sym typeface="Barlow"/>
              </a:rPr>
              <a:t>"The power of the Web is in its universality. Access by everyone regardless of disability is an essential aspect.”</a:t>
            </a:r>
            <a:endParaRPr sz="1200">
              <a:solidFill>
                <a:srgbClr val="66666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Now, this is a very powerful concept </a:t>
            </a:r>
            <a:r>
              <a:rPr lang="en">
                <a:solidFill>
                  <a:schemeClr val="dk1"/>
                </a:solidFill>
              </a:rPr>
              <a:t>and it’s one that I want you to keep in mind as we go through this lecture.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original idea for the internet was that it should act as a tool for anyone to be able to access information about, well, anything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Tim is saying here is that that mission collapses when we don’t consider accessibility in our designs, as the internet is no longer universal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3d1ec85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3d1ec85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CDC Disability Impacts All of 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368972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8943"/>
            <a:ext cx="8229600" cy="1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  <a:defRPr b="0">
                <a:solidFill>
                  <a:schemeClr val="dk1"/>
                </a:solidFill>
              </a:defRPr>
            </a:lvl1pPr>
            <a:lvl2pPr marL="914400" lvl="1" indent="-3619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  <a:defRPr sz="1800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khomeoffice.github.io/accessibility-poster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standards-guidelines/wca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ci-185.github.io/spring2023/accessibility-referenc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semantic_elements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ci-185.github.io/spring2023/accessibility-referenc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ontrastrebellion.com/" TargetMode="External"/><Relationship Id="rId4" Type="http://schemas.openxmlformats.org/officeDocument/2006/relationships/hyperlink" Target="http://www.w3.org/WAI/ER/tools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extension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sci-185.github.io/spring2023/accessibility-referenc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Design with </a:t>
            </a:r>
            <a:br>
              <a:rPr lang="en" sz="4600"/>
            </a:br>
            <a:r>
              <a:rPr lang="en" sz="4600"/>
              <a:t>Accessibility in Mind</a:t>
            </a:r>
            <a:endParaRPr sz="4600"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185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Spring, 2023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with accessibility in mind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design my website so that it…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easy to use?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pleasant to look at?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leave user confused?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its purpose (to sell, inform, catch someone’s attention, etc.)?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accessible to everyone?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0" y="4789675"/>
            <a:ext cx="22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Credit: Victoria Chávez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can you do to make your website accessible?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Consider how various forms of disability might impact a person’s experience of your website.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577025"/>
            <a:ext cx="8520600" cy="32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look at these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accessibility posters</a:t>
            </a:r>
            <a:r>
              <a:rPr lang="en"/>
              <a:t>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implications might these suggestions have for the website you want to build?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Many (but not all) of these suggestions map onto the principles of design that we discussed last week.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0" y="4789675"/>
            <a:ext cx="22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Credit: Victoria Chávez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Follow the rules of composition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Poor use of </a:t>
            </a:r>
            <a:r>
              <a:rPr lang="en" b="1">
                <a:solidFill>
                  <a:srgbClr val="3D85C6"/>
                </a:solidFill>
              </a:rPr>
              <a:t>proximity</a:t>
            </a:r>
            <a:r>
              <a:rPr lang="en"/>
              <a:t> may prevent </a:t>
            </a:r>
            <a:r>
              <a:rPr lang="en" b="1"/>
              <a:t>neurodiverse users</a:t>
            </a:r>
            <a:r>
              <a:rPr lang="en"/>
              <a:t> from easily navigating your site. It can also prevent screen-readers from properly reading a site aloud for </a:t>
            </a:r>
            <a:r>
              <a:rPr lang="en" b="1"/>
              <a:t>blind users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 or bad </a:t>
            </a:r>
            <a:r>
              <a:rPr lang="en" b="1">
                <a:solidFill>
                  <a:srgbClr val="3C78D8"/>
                </a:solidFill>
              </a:rPr>
              <a:t>contrast</a:t>
            </a:r>
            <a:r>
              <a:rPr lang="en"/>
              <a:t> prevents </a:t>
            </a:r>
            <a:r>
              <a:rPr lang="en" b="1"/>
              <a:t>color-blind users</a:t>
            </a:r>
            <a:r>
              <a:rPr lang="en"/>
              <a:t> and </a:t>
            </a:r>
            <a:r>
              <a:rPr lang="en" b="1"/>
              <a:t>low-vision users</a:t>
            </a:r>
            <a:r>
              <a:rPr lang="en"/>
              <a:t> from accessing your 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lightness to create contrast, not just hue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Avoid complementary hues (e.g. red and green, orange and blue) and bright colors for backgrounds.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Misaligned sections (</a:t>
            </a:r>
            <a:r>
              <a:rPr lang="en" b="1">
                <a:solidFill>
                  <a:srgbClr val="3C78D8"/>
                </a:solidFill>
              </a:rPr>
              <a:t>alignment</a:t>
            </a:r>
            <a:r>
              <a:rPr lang="en"/>
              <a:t>) can be confusing and make it difficult for </a:t>
            </a:r>
            <a:r>
              <a:rPr lang="en" b="1"/>
              <a:t>users with mobility issues</a:t>
            </a:r>
            <a:r>
              <a:rPr lang="en"/>
              <a:t> to access your site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0" y="4789675"/>
            <a:ext cx="22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Credit: Victoria Chávez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bad design is inaccessible, accessibility is more than just good design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accessibility considerations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Descriptive alt-text and captions for media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Resizable-friendly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Screen-reader friendly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Keyboard-friendly (no mouse)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There’s actually a whole </a:t>
            </a:r>
            <a:r>
              <a:rPr lang="en" u="sng">
                <a:solidFill>
                  <a:schemeClr val="hlink"/>
                </a:solidFill>
                <a:hlinkClick r:id="rId3"/>
              </a:rPr>
              <a:t>set of standards for web accessibility</a:t>
            </a:r>
            <a:r>
              <a:rPr lang="en"/>
              <a:t>: Web Content Accessibility Guidelines (WCAG)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Fret not, plenty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accessibility resources</a:t>
            </a:r>
            <a:r>
              <a:rPr lang="en"/>
              <a:t> are available to help you get started!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…but, good design is not necessarily accessible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0" y="4789675"/>
            <a:ext cx="22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Credit: Victoria Chávez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Consider </a:t>
            </a:r>
            <a:r>
              <a:rPr lang="en" b="1"/>
              <a:t>Content &amp; Structure</a:t>
            </a:r>
            <a:r>
              <a:rPr lang="en"/>
              <a:t> (beyond the CSS)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semantic HTML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Describe</a:t>
            </a:r>
            <a:r>
              <a:rPr lang="en"/>
              <a:t> tables, graphs, and figures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in </a:t>
            </a:r>
            <a:r>
              <a:rPr lang="en" b="1"/>
              <a:t>plain, simple, concise language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Describe images</a:t>
            </a:r>
            <a:r>
              <a:rPr lang="en"/>
              <a:t> using the alt attribute of the img tag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Always </a:t>
            </a:r>
            <a:r>
              <a:rPr lang="en" b="1"/>
              <a:t>set the language</a:t>
            </a:r>
            <a:r>
              <a:rPr lang="en"/>
              <a:t> of a webpage (i.e., &lt;html lang="en"&gt;)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Use </a:t>
            </a:r>
            <a:r>
              <a:rPr lang="en" b="1"/>
              <a:t>descriptive links</a:t>
            </a:r>
            <a:r>
              <a:rPr lang="en"/>
              <a:t> (i.e., “</a:t>
            </a:r>
            <a:r>
              <a:rPr lang="en" u="sng">
                <a:solidFill>
                  <a:schemeClr val="hlink"/>
                </a:solidFill>
                <a:hlinkClick r:id="rId4"/>
              </a:rPr>
              <a:t>accessibility resources</a:t>
            </a:r>
            <a:r>
              <a:rPr lang="en"/>
              <a:t>”, not “more info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”)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0" y="4789675"/>
            <a:ext cx="22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Credit: Victoria Chávez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quick notes on color blindness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Color Blindness</a:t>
            </a:r>
            <a:endParaRPr/>
          </a:p>
        </p:txBody>
      </p:sp>
      <p:pic>
        <p:nvPicPr>
          <p:cNvPr id="173" name="Google Shape;173;p30" descr="color blindness typ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8" y="1051966"/>
            <a:ext cx="4551148" cy="379114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5175000" y="1152475"/>
            <a:ext cx="36573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http://www.w3.org/WAI/ER/tools/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34950" algn="l" rtl="0">
              <a:spcBef>
                <a:spcPts val="100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Test for color blind users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34950" algn="l" rtl="0">
              <a:spcBef>
                <a:spcPts val="100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Maintain contrast - </a:t>
            </a: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http://contrastrebellion.com/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349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Wave plugin also works!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3A3838"/>
              </a:buClr>
              <a:buSzPts val="2100"/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Color Blindness: Ishihara Plates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125" y="1485275"/>
            <a:ext cx="1771795" cy="177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997" y="3239353"/>
            <a:ext cx="1771795" cy="177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4765" y="1485275"/>
            <a:ext cx="1771795" cy="177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14765" y="3239353"/>
            <a:ext cx="1771795" cy="177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53534" y="1485275"/>
            <a:ext cx="1824948" cy="177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24406" y="3239353"/>
            <a:ext cx="1771795" cy="177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Color Blindness Guidelines</a:t>
            </a:r>
            <a:endParaRPr/>
          </a:p>
        </p:txBody>
      </p:sp>
      <p:pic>
        <p:nvPicPr>
          <p:cNvPr id="195" name="Google Shape;195;p32" descr="ms wo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" y="1084648"/>
            <a:ext cx="8229599" cy="2219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 descr="traffic light.jpg"/>
          <p:cNvPicPr preferRelativeResize="0"/>
          <p:nvPr/>
        </p:nvPicPr>
        <p:blipFill rotWithShape="1">
          <a:blip r:embed="rId4">
            <a:alphaModFix/>
          </a:blip>
          <a:srcRect t="10071"/>
          <a:stretch/>
        </p:blipFill>
        <p:spPr>
          <a:xfrm>
            <a:off x="2808916" y="3371083"/>
            <a:ext cx="3235158" cy="1396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Announcements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Tutorial 6 preview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with Accessibility in Mind (with help from Victoria Chávez)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accessibility tools to help you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the WAVE Browser Extension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useful tool you might consider: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Install the WAVE browser extension here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Let’s try installing it before doing an accessibility analysis…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Explore Accessibility</a:t>
            </a: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a site you use often to </a:t>
            </a:r>
            <a:r>
              <a:rPr lang="en" b="1"/>
              <a:t>conduct a design and accessibility review</a:t>
            </a:r>
            <a:r>
              <a:rPr lang="en"/>
              <a:t> on it, and check out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accessibility resources</a:t>
            </a:r>
            <a:r>
              <a:rPr lang="en"/>
              <a:t> on the course site (under “Web Reference”)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Consider the following questions: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Does the site have good design? Why / why not?</a:t>
            </a:r>
            <a:endParaRPr sz="1500"/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How accessible is the site:</a:t>
            </a:r>
            <a:endParaRPr sz="15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200"/>
              <a:buChar char="■"/>
            </a:pPr>
            <a:r>
              <a:rPr lang="en"/>
              <a:t>Can you navigate without a mouse?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200"/>
              <a:buChar char="■"/>
            </a:pPr>
            <a:r>
              <a:rPr lang="en"/>
              <a:t>What does the WAVE report say?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200"/>
              <a:buChar char="■"/>
            </a:pPr>
            <a:r>
              <a:rPr lang="en"/>
              <a:t>Do they make good use of semantic tags?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200"/>
              <a:buChar char="■"/>
            </a:pPr>
            <a:r>
              <a:rPr lang="en"/>
              <a:t>How could you improve it?</a:t>
            </a:r>
            <a:endParaRPr/>
          </a:p>
          <a:p>
            <a:pPr marL="914400" lvl="1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500"/>
              <a:t>How do comparable sites do a better or worse job with regard to accessibility?</a:t>
            </a:r>
            <a:endParaRPr sz="1500"/>
          </a:p>
        </p:txBody>
      </p:sp>
      <p:sp>
        <p:nvSpPr>
          <p:cNvPr id="216" name="Google Shape;21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0" y="4789675"/>
            <a:ext cx="22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Credit: Victoria Chávez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Out</a:t>
            </a:r>
            <a:endParaRPr sz="2200"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stood out from the activity?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 / thoughts / comments / concerns?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thoughts here…</a:t>
            </a: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 b="1">
                <a:solidFill>
                  <a:srgbClr val="3C78D8"/>
                </a:solidFill>
              </a:rPr>
              <a:t>Announcements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Tutorial 6 preview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with Accessibility in Mind (with help from Victoria Chávez)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HW4 due tonight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Office Hours today (3:30-4:30PM) for any last-minute questions about the homework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HW5 Posted (last homework before the break)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 this Friday – styling your homepage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two weeks: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Today’s lecture: Design + accessibility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Wednesday + next week: advanced CSS techniques and transitions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Announcements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Tutorial 6 preview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with Accessibility in Mind (with help from Victoria Chávez)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6 Preview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Refer to your sources of inspiration (think about what you like)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might you draw inspiration from the examples you found (e.g. alignment, contrast, proximity, color, typography, textures, images, etc.) to communicate your unique personality?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Pick some values you want to visually communicate about yourself. How can you best express your personality?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Things to consider: composition, color choices, responsive design, accessibility, and your personal style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Announcements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Tutorial 6 preview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 b="1">
                <a:solidFill>
                  <a:srgbClr val="3C78D8"/>
                </a:solidFill>
              </a:rPr>
              <a:t>Design with Accessibility in Mind</a:t>
            </a:r>
            <a:r>
              <a:rPr lang="en"/>
              <a:t> (with help from Victoria Chávez)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430250" y="1473900"/>
            <a:ext cx="6283500" cy="2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“The power of the Web is in its universality. Access by everyone regardless of disability is an essential aspect.”</a:t>
            </a:r>
            <a:br>
              <a:rPr lang="en" sz="20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0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Tim Berners-Lee</a:t>
            </a: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W3C Director, inventor of the Web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Is Very Important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15% </a:t>
            </a:r>
            <a:r>
              <a:rPr lang="en" dirty="0"/>
              <a:t>of the world population and </a:t>
            </a:r>
            <a:r>
              <a:rPr lang="en" b="1" dirty="0"/>
              <a:t>26%</a:t>
            </a:r>
            <a:r>
              <a:rPr lang="en" dirty="0"/>
              <a:t> of the U.S. population has a some form of a disability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</a:pPr>
            <a:r>
              <a:rPr lang="en" b="1" dirty="0"/>
              <a:t>Statistically: </a:t>
            </a:r>
            <a:r>
              <a:rPr lang="en" dirty="0"/>
              <a:t>about 3-4 people in this class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Most of us </a:t>
            </a:r>
            <a:r>
              <a:rPr lang="en" dirty="0"/>
              <a:t>will become disabled at some point (temporary or permanently)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</a:pPr>
            <a:r>
              <a:rPr lang="en" dirty="0"/>
              <a:t>Usually by way of injury or age-related health conditions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Inaccessibility is </a:t>
            </a:r>
            <a:r>
              <a:rPr lang="en" b="1" dirty="0"/>
              <a:t>illegal</a:t>
            </a:r>
            <a:endParaRPr b="1" dirty="0"/>
          </a:p>
          <a:p>
            <a:pPr lvl="1">
              <a:buFont typeface="Montserrat"/>
              <a:buAutoNum type="alphaLcPeriod"/>
            </a:pPr>
            <a:r>
              <a:rPr lang="en" dirty="0"/>
              <a:t>New legal precedent: ADA (Americans with Disabilities Act) applies to websites </a:t>
            </a:r>
            <a:r>
              <a:rPr lang="en-US" dirty="0"/>
              <a:t>Domino’s Pizza ruling – see course-website/course-files/readings/accessibility/dominos </a:t>
            </a:r>
            <a:r>
              <a:rPr lang="en-US"/>
              <a:t>reading)</a:t>
            </a:r>
            <a:r>
              <a:rPr lang="en"/>
              <a:t>.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0" y="4789675"/>
            <a:ext cx="22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Credit: Victoria Chávez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Macintosh PowerPoint</Application>
  <PresentationFormat>On-screen Show (16:9)</PresentationFormat>
  <Paragraphs>163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Montserrat</vt:lpstr>
      <vt:lpstr>Oswald</vt:lpstr>
      <vt:lpstr>Calibri</vt:lpstr>
      <vt:lpstr>Arial</vt:lpstr>
      <vt:lpstr>Barlow</vt:lpstr>
      <vt:lpstr>UNCA Theme</vt:lpstr>
      <vt:lpstr>Design with  Accessibility in Mind</vt:lpstr>
      <vt:lpstr>Outline</vt:lpstr>
      <vt:lpstr>Outline</vt:lpstr>
      <vt:lpstr>Announcements</vt:lpstr>
      <vt:lpstr>Outline</vt:lpstr>
      <vt:lpstr>Tutorial 6 Preview</vt:lpstr>
      <vt:lpstr>Outline</vt:lpstr>
      <vt:lpstr>PowerPoint Presentation</vt:lpstr>
      <vt:lpstr>Accessibility Is Very Important</vt:lpstr>
      <vt:lpstr>Design with accessibility in mind</vt:lpstr>
      <vt:lpstr>So, what can you do to make your website accessible?</vt:lpstr>
      <vt:lpstr>1. Consider how various forms of disability might impact a person’s experience of your website.</vt:lpstr>
      <vt:lpstr>2. Follow the rules of composition</vt:lpstr>
      <vt:lpstr>…but, good design is not necessarily accessible</vt:lpstr>
      <vt:lpstr>3. Consider Content &amp; Structure (beyond the CSS)</vt:lpstr>
      <vt:lpstr>A few quick notes on color blindness</vt:lpstr>
      <vt:lpstr>Color Blindness</vt:lpstr>
      <vt:lpstr>Color Blindness: Ishihara Plates</vt:lpstr>
      <vt:lpstr>Color Blindness Guidelines</vt:lpstr>
      <vt:lpstr>Use accessibility tools to help you</vt:lpstr>
      <vt:lpstr>Demo: Using the WAVE Browser Extension</vt:lpstr>
      <vt:lpstr>Let’s Explore Accessibility</vt:lpstr>
      <vt:lpstr>Share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with  Accessibility in Mind</dc:title>
  <cp:lastModifiedBy>Sarah Van Wart</cp:lastModifiedBy>
  <cp:revision>1</cp:revision>
  <dcterms:modified xsi:type="dcterms:W3CDTF">2023-03-09T11:00:41Z</dcterms:modified>
</cp:coreProperties>
</file>