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Montserrat-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2c96476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2c96476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d2ad900d0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d2ad900d0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Our data are being uploaded to these systems by businesses and advertisers – even if we don’t use these platforms.</a:t>
            </a:r>
            <a:endParaRPr/>
          </a:p>
          <a:p>
            <a:pPr indent="-317500" lvl="0" marL="457200" rtl="0" algn="l">
              <a:spcBef>
                <a:spcPts val="0"/>
              </a:spcBef>
              <a:spcAft>
                <a:spcPts val="0"/>
              </a:spcAft>
              <a:buSzPts val="1400"/>
              <a:buChar char="●"/>
            </a:pPr>
            <a:r>
              <a:rPr lang="en"/>
              <a:t>Ad networks that interoperate with these systems are embedded in most websites on the Internet.</a:t>
            </a:r>
            <a:endParaRPr/>
          </a:p>
          <a:p>
            <a:pPr indent="-317500" lvl="0" marL="457200" rtl="0" algn="l">
              <a:spcBef>
                <a:spcPts val="0"/>
              </a:spcBef>
              <a:spcAft>
                <a:spcPts val="0"/>
              </a:spcAft>
              <a:buSzPts val="1400"/>
              <a:buChar char="●"/>
            </a:pPr>
            <a:r>
              <a:rPr lang="en"/>
              <a:t>What else?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235ba29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235ba29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2ad900d0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2ad900d0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2ad900d0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2ad900d0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2ad900d0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2ad900d0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2ad900d0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2ad900d0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23dc214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23dc214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2ad900d0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2ad900d0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235ba29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235ba29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2ad900d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2ad900d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235ba291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235ba291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Glued to her phone when running. Practicing a socially acceptable laugh. Liking lower status people doesn’t up your score. Selfies. Panopticon. Ways of coercing others to upvote you / avoid controversy.</a:t>
            </a:r>
            <a:endParaRPr sz="1000">
              <a:solidFill>
                <a:schemeClr val="dk1"/>
              </a:solidFill>
              <a:latin typeface="Open Sans"/>
              <a:ea typeface="Open Sans"/>
              <a:cs typeface="Open Sans"/>
              <a:sym typeface="Open Sans"/>
            </a:endParaRPr>
          </a:p>
          <a:p>
            <a:pPr indent="-292100" lvl="0" marL="457200" rtl="0" algn="just">
              <a:lnSpc>
                <a:spcPct val="115000"/>
              </a:lnSpc>
              <a:spcBef>
                <a:spcPts val="100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Huge social consequences to being rated (invites to parties, going to the airport, rental car). The ideal becomes the material. Door won’t open for her coworker b/c downvoted.</a:t>
            </a:r>
            <a:endParaRPr sz="1000">
              <a:solidFill>
                <a:schemeClr val="dk1"/>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Representation consultant. </a:t>
            </a:r>
            <a:endParaRPr sz="1000">
              <a:solidFill>
                <a:schemeClr val="dk1"/>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Sphere of influence. Inner and outer: “upvotes of quality people”</a:t>
            </a:r>
            <a:endParaRPr sz="1000">
              <a:solidFill>
                <a:schemeClr val="dk1"/>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Wedding w/a bunch of 4.7-or-aboves! Primes. You’re not a 4.2. You’re a 4.183. Temporary whole point + double-damage.</a:t>
            </a:r>
            <a:endParaRPr sz="1000">
              <a:solidFill>
                <a:schemeClr val="dk1"/>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Weird speech she was practicing → “you fucking sociopath” (brother). Is the crying too much?</a:t>
            </a:r>
            <a:endParaRPr sz="1000">
              <a:solidFill>
                <a:schemeClr val="dk1"/>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Airport. Car. Car charger. Just plummets.</a:t>
            </a:r>
            <a:endParaRPr sz="1000">
              <a:solidFill>
                <a:schemeClr val="dk1"/>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Truck driver: Tom got Cancer. He was a 4.3. Gave his bed to a 4.4.</a:t>
            </a:r>
            <a:endParaRPr sz="1000">
              <a:solidFill>
                <a:schemeClr val="dk1"/>
              </a:solidFill>
              <a:latin typeface="Open Sans"/>
              <a:ea typeface="Open Sans"/>
              <a:cs typeface="Open Sans"/>
              <a:sym typeface="Open Sans"/>
            </a:endParaRPr>
          </a:p>
          <a:p>
            <a:pPr indent="-292100" lvl="0" marL="457200" rtl="0" algn="just">
              <a:lnSpc>
                <a:spcPct val="115000"/>
              </a:lnSpc>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“Don’t come. I cannot have a 2.6 at my wedding.” You said you wanted your oldest friend. A vintage 4.2 played well in the forecast.</a:t>
            </a:r>
            <a:endParaRPr sz="1000">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235ba29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235ba29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2ad900d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2ad900d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2b6ae2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2b6ae2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235ba29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235ba29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2ad900d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2ad900d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Fake news online leads to real-world action (e.g., pizzagate, claims of a stolen election, online bullying / harassment).</a:t>
            </a:r>
            <a:endParaRPr/>
          </a:p>
          <a:p>
            <a:pPr indent="-298450" lvl="0" marL="457200" rtl="0" algn="l">
              <a:spcBef>
                <a:spcPts val="0"/>
              </a:spcBef>
              <a:spcAft>
                <a:spcPts val="0"/>
              </a:spcAft>
              <a:buSzPts val="1100"/>
              <a:buAutoNum type="arabicPeriod"/>
            </a:pPr>
            <a:r>
              <a:rPr lang="en"/>
              <a:t>Of all the ways the internet could have looked, why are there so many freakin’ ads (telling you how to look better, be better, etc.)?</a:t>
            </a:r>
            <a:endParaRPr/>
          </a:p>
          <a:p>
            <a:pPr indent="-317500" lvl="1" marL="914400" rtl="0" algn="l">
              <a:spcBef>
                <a:spcPts val="0"/>
              </a:spcBef>
              <a:spcAft>
                <a:spcPts val="0"/>
              </a:spcAft>
              <a:buSzPts val="1400"/>
              <a:buChar char="○"/>
            </a:pPr>
            <a:r>
              <a:rPr lang="en"/>
              <a:t>People who are powerful offline tend to be powerful online too!</a:t>
            </a:r>
            <a:endParaRPr/>
          </a:p>
          <a:p>
            <a:pPr indent="-298450" lvl="0" marL="457200" rtl="0" algn="l">
              <a:spcBef>
                <a:spcPts val="0"/>
              </a:spcBef>
              <a:spcAft>
                <a:spcPts val="0"/>
              </a:spcAft>
              <a:buSzPts val="1100"/>
              <a:buAutoNum type="arabicPeriod"/>
            </a:pPr>
            <a:r>
              <a:rPr lang="en"/>
              <a:t>The thing that has social currency. </a:t>
            </a:r>
            <a:endParaRPr/>
          </a:p>
          <a:p>
            <a:pPr indent="-317500" lvl="1" marL="914400" rtl="0" algn="l">
              <a:spcBef>
                <a:spcPts val="0"/>
              </a:spcBef>
              <a:spcAft>
                <a:spcPts val="0"/>
              </a:spcAft>
              <a:buSzPts val="1400"/>
              <a:buChar char="○"/>
            </a:pPr>
            <a:r>
              <a:rPr lang="en"/>
              <a:t>Grades?</a:t>
            </a:r>
            <a:endParaRPr/>
          </a:p>
          <a:p>
            <a:pPr indent="-317500" lvl="1" marL="914400" rtl="0" algn="l">
              <a:spcBef>
                <a:spcPts val="0"/>
              </a:spcBef>
              <a:spcAft>
                <a:spcPts val="0"/>
              </a:spcAft>
              <a:buSzPts val="1400"/>
              <a:buChar char="○"/>
            </a:pPr>
            <a:r>
              <a:rPr lang="en"/>
              <a:t>Search engines: more sites that link to your page boosts your ranking. Even more important: sites who already have high rankings. So people court “higher status” websites and people to endorse them / link to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1081200"/>
          </a:xfrm>
          <a:prstGeom prst="rect">
            <a:avLst/>
          </a:prstGeom>
        </p:spPr>
        <p:txBody>
          <a:bodyPr anchorCtr="0" anchor="t" bIns="91425" lIns="91425" spcFirstLastPara="1" rIns="91425" wrap="square" tIns="91425">
            <a:normAutofit/>
          </a:bodyPr>
          <a:lstStyle>
            <a:lvl1pPr lvl="0" algn="ctr">
              <a:lnSpc>
                <a:spcPct val="95000"/>
              </a:lnSpc>
              <a:spcBef>
                <a:spcPts val="0"/>
              </a:spcBef>
              <a:spcAft>
                <a:spcPts val="0"/>
              </a:spcAft>
              <a:buSzPts val="2800"/>
              <a:buNone/>
              <a:defRPr sz="208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3C78D8"/>
              </a:buClr>
              <a:buSzPts val="1800"/>
              <a:buAutoNum type="arabicPeriod"/>
              <a:defRPr>
                <a:latin typeface="Montserrat"/>
                <a:ea typeface="Montserrat"/>
                <a:cs typeface="Montserrat"/>
                <a:sym typeface="Montserrat"/>
              </a:defRPr>
            </a:lvl1pPr>
            <a:lvl2pPr indent="-317500" lvl="1" marL="914400">
              <a:spcBef>
                <a:spcPts val="0"/>
              </a:spcBef>
              <a:spcAft>
                <a:spcPts val="0"/>
              </a:spcAft>
              <a:buClr>
                <a:srgbClr val="3D85C6"/>
              </a:buClr>
              <a:buSzPts val="1400"/>
              <a:buAutoNum type="alphaLcPeriod"/>
              <a:defRPr sz="1600">
                <a:latin typeface="Montserrat"/>
                <a:ea typeface="Montserrat"/>
                <a:cs typeface="Montserrat"/>
                <a:sym typeface="Montserrat"/>
              </a:defRPr>
            </a:lvl2pPr>
            <a:lvl3pPr indent="-317500" lvl="2" marL="1371600">
              <a:spcBef>
                <a:spcPts val="0"/>
              </a:spcBef>
              <a:spcAft>
                <a:spcPts val="0"/>
              </a:spcAft>
              <a:buSzPts val="1400"/>
              <a:buAutoNum type="romanLcPeriod"/>
              <a:defRPr>
                <a:latin typeface="Montserrat"/>
                <a:ea typeface="Montserrat"/>
                <a:cs typeface="Montserrat"/>
                <a:sym typeface="Montserrat"/>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600">
                <a:latin typeface="Montserrat"/>
                <a:ea typeface="Montserrat"/>
                <a:cs typeface="Montserrat"/>
                <a:sym typeface="Montserra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600">
                <a:latin typeface="Montserrat"/>
                <a:ea typeface="Montserrat"/>
                <a:cs typeface="Montserrat"/>
                <a:sym typeface="Montserrat"/>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34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4251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AutoNum type="arabicPeriod"/>
              <a:defRPr>
                <a:latin typeface="Montserrat"/>
                <a:ea typeface="Montserrat"/>
                <a:cs typeface="Montserrat"/>
                <a:sym typeface="Montserrat"/>
              </a:defRPr>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nytimes.com/2020/10/20/technology/doj-googl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yalebooks.yale.edu/book/9780300261431/custodians-of-the-inter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acm.acm.org/magazines/2021/10/255710-competitive-compatibility/fulltext" TargetMode="External"/><Relationship Id="rId4" Type="http://schemas.openxmlformats.org/officeDocument/2006/relationships/hyperlink" Target="https://www.vox.com/2014/6/16/18076282/the-internet" TargetMode="External"/><Relationship Id="rId5" Type="http://schemas.openxmlformats.org/officeDocument/2006/relationships/hyperlink" Target="https://www.vox.com/the-goods/2020/2/18/21126347/antitrust-monopolies-internet-telecommunications-cheerleading" TargetMode="External"/><Relationship Id="rId6" Type="http://schemas.openxmlformats.org/officeDocument/2006/relationships/hyperlink" Target="https://www.wired.co.uk/article/the-webs-greatest-minds-on-how-to-fix-it" TargetMode="External"/><Relationship Id="rId7" Type="http://schemas.openxmlformats.org/officeDocument/2006/relationships/hyperlink" Target="https://newrepublic.com/article/133889/reboot-worl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The Internet &amp; Society</a:t>
            </a:r>
            <a:endParaRPr sz="4800"/>
          </a:p>
        </p:txBody>
      </p:sp>
      <p:sp>
        <p:nvSpPr>
          <p:cNvPr id="55" name="Google Shape;55;p13"/>
          <p:cNvSpPr txBox="1"/>
          <p:nvPr>
            <p:ph idx="1" type="subTitle"/>
          </p:nvPr>
        </p:nvSpPr>
        <p:spPr>
          <a:xfrm>
            <a:off x="311700" y="2834125"/>
            <a:ext cx="8520600" cy="108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80"/>
              <a:t>CSCI 185, </a:t>
            </a:r>
            <a:r>
              <a:rPr lang="en"/>
              <a:t>Spring</a:t>
            </a:r>
            <a:r>
              <a:rPr lang="en" sz="2080"/>
              <a:t> 202</a:t>
            </a:r>
            <a:r>
              <a:rPr lang="en"/>
              <a:t>3</a:t>
            </a:r>
            <a:br>
              <a:rPr lang="en" sz="2080"/>
            </a:br>
            <a:r>
              <a:rPr lang="en" sz="2080"/>
              <a:t>Intro to Computer Programming for the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Voluntariness v. Involuntariness</a:t>
            </a:r>
            <a:endParaRPr/>
          </a:p>
        </p:txBody>
      </p:sp>
      <p:sp>
        <p:nvSpPr>
          <p:cNvPr id="110" name="Google Shape;110;p22"/>
          <p:cNvSpPr txBox="1"/>
          <p:nvPr>
            <p:ph idx="1" type="body"/>
          </p:nvPr>
        </p:nvSpPr>
        <p:spPr>
          <a:xfrm>
            <a:off x="311700" y="1152475"/>
            <a:ext cx="8520600" cy="386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From the comments section of the New York Times re: </a:t>
            </a:r>
            <a:r>
              <a:rPr lang="en" u="sng">
                <a:solidFill>
                  <a:schemeClr val="hlink"/>
                </a:solidFill>
                <a:hlinkClick r:id="rId3"/>
              </a:rPr>
              <a:t>It’s Google’s World. We Just Live in It</a:t>
            </a:r>
            <a:r>
              <a:rPr lang="en"/>
              <a:t>:</a:t>
            </a:r>
            <a:endParaRPr/>
          </a:p>
          <a:p>
            <a:pPr indent="0" lvl="0" marL="457200" marR="850270" rtl="0" algn="l">
              <a:spcBef>
                <a:spcPts val="1000"/>
              </a:spcBef>
              <a:spcAft>
                <a:spcPts val="0"/>
              </a:spcAft>
              <a:buNone/>
            </a:pPr>
            <a:r>
              <a:rPr i="1" lang="en"/>
              <a:t>“The key here is that we all CHOOSE to use Google search. We choose to use gmail. We choose to use Google maps, Google Earth and Youtube, etc. It is easy to turn these Google features off and not use them. We use these Google products because they work and provide us information and data we want.”</a:t>
            </a:r>
            <a:endParaRPr i="1"/>
          </a:p>
          <a:p>
            <a:pPr indent="0" lvl="0" marL="0" rtl="0" algn="l">
              <a:spcBef>
                <a:spcPts val="0"/>
              </a:spcBef>
              <a:spcAft>
                <a:spcPts val="0"/>
              </a:spcAft>
              <a:buNone/>
            </a:pPr>
            <a:r>
              <a:t/>
            </a:r>
            <a:endParaRPr/>
          </a:p>
          <a:p>
            <a:pPr indent="0" lvl="0" marL="0" rtl="0" algn="l">
              <a:spcBef>
                <a:spcPts val="1000"/>
              </a:spcBef>
              <a:spcAft>
                <a:spcPts val="1000"/>
              </a:spcAft>
              <a:buNone/>
            </a:pPr>
            <a:r>
              <a:rPr lang="en"/>
              <a:t>Even if we don’t participate in Google, Facebook, Twitter, etc., are we still impacted by these systems? How?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Centralization v. Decentralization</a:t>
            </a:r>
            <a:endParaRPr/>
          </a:p>
        </p:txBody>
      </p:sp>
      <p:sp>
        <p:nvSpPr>
          <p:cNvPr id="116" name="Google Shape;116;p23"/>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b="1" lang="en"/>
              <a:t>1990s: </a:t>
            </a:r>
            <a:r>
              <a:rPr lang="en"/>
              <a:t>The Internet was a decentralized network of scattered content + a bunch of listservs where people could chat about things online.</a:t>
            </a:r>
            <a:endParaRPr/>
          </a:p>
          <a:p>
            <a:pPr indent="-342900" lvl="0" marL="457200" rtl="0" algn="l">
              <a:spcBef>
                <a:spcPts val="1000"/>
              </a:spcBef>
              <a:spcAft>
                <a:spcPts val="1000"/>
              </a:spcAft>
              <a:buClr>
                <a:schemeClr val="accent1"/>
              </a:buClr>
              <a:buSzPts val="1800"/>
              <a:buChar char="●"/>
            </a:pPr>
            <a:r>
              <a:rPr b="1" lang="en"/>
              <a:t>Today: </a:t>
            </a:r>
            <a:r>
              <a:rPr lang="en"/>
              <a:t>The Internet has become more centralized – i.e., there are a few very powerful actors that largely shape how content is structured and distributed.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1152475"/>
            <a:ext cx="8520600" cy="405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a:t>Unseating the “experts” and “gatekeepers” (i.e., the elite who push conformity and stifle personal expression and the flow of ideas)</a:t>
            </a:r>
            <a:endParaRPr/>
          </a:p>
          <a:p>
            <a:pPr indent="-342900" lvl="0" marL="457200" rtl="0" algn="l">
              <a:spcBef>
                <a:spcPts val="1000"/>
              </a:spcBef>
              <a:spcAft>
                <a:spcPts val="0"/>
              </a:spcAft>
              <a:buSzPts val="1800"/>
              <a:buFont typeface="Montserrat"/>
              <a:buAutoNum type="arabicPeriod"/>
            </a:pPr>
            <a:r>
              <a:rPr lang="en"/>
              <a:t>More opportunity for competition, diversity, plurality; giving the “little guys” more power to write and share ideas.</a:t>
            </a:r>
            <a:endParaRPr/>
          </a:p>
          <a:p>
            <a:pPr indent="-342900" lvl="0" marL="457200" rtl="0" algn="l">
              <a:spcBef>
                <a:spcPts val="1000"/>
              </a:spcBef>
              <a:spcAft>
                <a:spcPts val="0"/>
              </a:spcAft>
              <a:buSzPts val="1800"/>
              <a:buFont typeface="Montserrat"/>
              <a:buAutoNum type="arabicPeriod"/>
            </a:pPr>
            <a:r>
              <a:rPr lang="en"/>
              <a:t>Peer production – sites like Wikipedia are the new knowledge production systems.</a:t>
            </a:r>
            <a:endParaRPr/>
          </a:p>
          <a:p>
            <a:pPr indent="-342900" lvl="0" marL="457200" rtl="0" algn="l">
              <a:spcBef>
                <a:spcPts val="1000"/>
              </a:spcBef>
              <a:spcAft>
                <a:spcPts val="0"/>
              </a:spcAft>
              <a:buSzPts val="1800"/>
              <a:buFont typeface="Montserrat"/>
              <a:buAutoNum type="arabicPeriod"/>
            </a:pPr>
            <a:r>
              <a:rPr lang="en"/>
              <a:t>The idea that benefits of increased efficiency &amp; productivity will cascade to all</a:t>
            </a:r>
            <a:endParaRPr/>
          </a:p>
          <a:p>
            <a:pPr indent="-342900" lvl="0" marL="457200" rtl="0" algn="l">
              <a:spcBef>
                <a:spcPts val="1000"/>
              </a:spcBef>
              <a:spcAft>
                <a:spcPts val="1000"/>
              </a:spcAft>
              <a:buSzPts val="1800"/>
              <a:buFont typeface="Montserrat"/>
              <a:buAutoNum type="arabicPeriod"/>
            </a:pPr>
            <a:r>
              <a:rPr lang="en"/>
              <a:t>Can collapse </a:t>
            </a:r>
            <a:r>
              <a:rPr lang="en"/>
              <a:t>time</a:t>
            </a:r>
            <a:r>
              <a:rPr lang="en"/>
              <a:t> and space – it will be the end of the nation state. One world, one people, etc., etc.</a:t>
            </a:r>
            <a:endParaRPr/>
          </a:p>
        </p:txBody>
      </p:sp>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The Internet in the 90s: Early Hopes</a:t>
            </a:r>
            <a:endParaRPr/>
          </a:p>
        </p:txBody>
      </p:sp>
      <p:sp>
        <p:nvSpPr>
          <p:cNvPr id="123" name="Google Shape;12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
                                        <p:tgtEl>
                                          <p:spTgt spid="1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The Internet Today</a:t>
            </a:r>
            <a:endParaRPr/>
          </a:p>
        </p:txBody>
      </p:sp>
      <p:sp>
        <p:nvSpPr>
          <p:cNvPr id="129" name="Google Shape;129;p25"/>
          <p:cNvSpPr txBox="1"/>
          <p:nvPr>
            <p:ph idx="1" type="body"/>
          </p:nvPr>
        </p:nvSpPr>
        <p:spPr>
          <a:xfrm>
            <a:off x="311700" y="1152475"/>
            <a:ext cx="8520600" cy="388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Anyone can still publish content, </a:t>
            </a:r>
            <a:r>
              <a:rPr lang="en" sz="1900"/>
              <a:t>but information intermediaries:</a:t>
            </a:r>
            <a:endParaRPr sz="1900"/>
          </a:p>
          <a:p>
            <a:pPr indent="0" lvl="0" marL="457200" marR="850270" rtl="0" algn="l">
              <a:spcBef>
                <a:spcPts val="1000"/>
              </a:spcBef>
              <a:spcAft>
                <a:spcPts val="0"/>
              </a:spcAft>
              <a:buNone/>
            </a:pPr>
            <a:r>
              <a:rPr b="1" lang="en"/>
              <a:t>“have the power to grant visibility and certify meaning. [Their role has shifted from] “</a:t>
            </a:r>
            <a:r>
              <a:rPr b="1" lang="en"/>
              <a:t>transmitting what we post (i.e. neutral conduit), to constituting what we see...while at the same time disavowing this role.</a:t>
            </a:r>
            <a:r>
              <a:rPr b="1" lang="en"/>
              <a:t>” </a:t>
            </a:r>
            <a:r>
              <a:rPr b="1" lang="en" u="sng">
                <a:solidFill>
                  <a:schemeClr val="hlink"/>
                </a:solidFill>
                <a:hlinkClick r:id="rId3"/>
              </a:rPr>
              <a:t>Gillespie, 2021</a:t>
            </a:r>
            <a:endParaRPr b="1"/>
          </a:p>
          <a:p>
            <a:pPr indent="-342900" lvl="0" marL="457200" rtl="0" algn="l">
              <a:spcBef>
                <a:spcPts val="1000"/>
              </a:spcBef>
              <a:spcAft>
                <a:spcPts val="0"/>
              </a:spcAft>
              <a:buSzPts val="1800"/>
              <a:buChar char="●"/>
            </a:pPr>
            <a:r>
              <a:rPr lang="en"/>
              <a:t>How do </a:t>
            </a:r>
            <a:r>
              <a:rPr b="1" lang="en"/>
              <a:t>search engines</a:t>
            </a:r>
            <a:r>
              <a:rPr lang="en"/>
              <a:t> determine the measurement system, and also what rises to the top?</a:t>
            </a:r>
            <a:endParaRPr/>
          </a:p>
          <a:p>
            <a:pPr indent="-342900" lvl="0" marL="457200" rtl="0" algn="l">
              <a:spcBef>
                <a:spcPts val="1000"/>
              </a:spcBef>
              <a:spcAft>
                <a:spcPts val="0"/>
              </a:spcAft>
              <a:buSzPts val="1800"/>
              <a:buChar char="●"/>
            </a:pPr>
            <a:r>
              <a:rPr lang="en"/>
              <a:t>How do </a:t>
            </a:r>
            <a:r>
              <a:rPr b="1" lang="en"/>
              <a:t>social media platforms</a:t>
            </a:r>
            <a:r>
              <a:rPr lang="en"/>
              <a:t> determine which content circulates, and what incentives drive these decisions?</a:t>
            </a:r>
            <a:endParaRPr/>
          </a:p>
          <a:p>
            <a:pPr indent="-342900" lvl="0" marL="457200" rtl="0" algn="l">
              <a:spcBef>
                <a:spcPts val="1000"/>
              </a:spcBef>
              <a:spcAft>
                <a:spcPts val="1000"/>
              </a:spcAft>
              <a:buSzPts val="1800"/>
              <a:buChar char="●"/>
            </a:pPr>
            <a:r>
              <a:rPr lang="en"/>
              <a:t>The creation of a new tech elite with </a:t>
            </a:r>
            <a:r>
              <a:rPr lang="en"/>
              <a:t>unprecedented</a:t>
            </a:r>
            <a:r>
              <a:rPr lang="en"/>
              <a:t> wealth.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
                                        <p:tgtEl>
                                          <p:spTgt spid="12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Further (Optional) reading if you’re interested…</a:t>
            </a:r>
            <a:endParaRPr/>
          </a:p>
        </p:txBody>
      </p:sp>
      <p:sp>
        <p:nvSpPr>
          <p:cNvPr id="135" name="Google Shape;135;p26"/>
          <p:cNvSpPr txBox="1"/>
          <p:nvPr>
            <p:ph idx="1" type="body"/>
          </p:nvPr>
        </p:nvSpPr>
        <p:spPr>
          <a:xfrm>
            <a:off x="311700" y="1152475"/>
            <a:ext cx="8520600" cy="3847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 Doctorow, Cory (October, 2021). </a:t>
            </a:r>
            <a:r>
              <a:rPr lang="en" u="sng">
                <a:solidFill>
                  <a:schemeClr val="hlink"/>
                </a:solidFill>
                <a:hlinkClick r:id="rId3"/>
              </a:rPr>
              <a:t>Competitive Compatibility: Let's Fix the Internet, Not the Tech Giants</a:t>
            </a:r>
            <a:r>
              <a:rPr lang="en"/>
              <a:t>. Communications of the ACM.</a:t>
            </a:r>
            <a:endParaRPr/>
          </a:p>
          <a:p>
            <a:pPr indent="-334327" lvl="0" marL="457200" rtl="0" algn="l">
              <a:spcBef>
                <a:spcPts val="1000"/>
              </a:spcBef>
              <a:spcAft>
                <a:spcPts val="0"/>
              </a:spcAft>
              <a:buSzPct val="100000"/>
              <a:buChar char="●"/>
            </a:pPr>
            <a:r>
              <a:rPr lang="en"/>
              <a:t> Lee, Timothy (May, 2015). </a:t>
            </a:r>
            <a:r>
              <a:rPr lang="en" u="sng">
                <a:solidFill>
                  <a:schemeClr val="hlink"/>
                </a:solidFill>
                <a:hlinkClick r:id="rId4"/>
              </a:rPr>
              <a:t>The Internet, Explained</a:t>
            </a:r>
            <a:r>
              <a:rPr lang="en"/>
              <a:t>. Vox.</a:t>
            </a:r>
            <a:endParaRPr/>
          </a:p>
          <a:p>
            <a:pPr indent="-310832" lvl="1" marL="914400" rtl="0" algn="l">
              <a:spcBef>
                <a:spcPts val="1000"/>
              </a:spcBef>
              <a:spcAft>
                <a:spcPts val="0"/>
              </a:spcAft>
              <a:buSzPct val="87500"/>
              <a:buChar char="○"/>
            </a:pPr>
            <a:r>
              <a:rPr lang="en"/>
              <a:t>(Just skim it)</a:t>
            </a:r>
            <a:endParaRPr/>
          </a:p>
          <a:p>
            <a:pPr indent="-334327" lvl="0" marL="457200" rtl="0" algn="l">
              <a:spcBef>
                <a:spcPts val="1000"/>
              </a:spcBef>
              <a:spcAft>
                <a:spcPts val="0"/>
              </a:spcAft>
              <a:buSzPct val="100000"/>
              <a:buChar char="●"/>
            </a:pPr>
            <a:r>
              <a:rPr lang="en"/>
              <a:t> Stewart, Emily (Feb., 2020). </a:t>
            </a:r>
            <a:r>
              <a:rPr lang="en" u="sng">
                <a:solidFill>
                  <a:schemeClr val="hlink"/>
                </a:solidFill>
                <a:hlinkClick r:id="rId5"/>
              </a:rPr>
              <a:t>America’s monopoly problem, explained by your internet bill</a:t>
            </a:r>
            <a:r>
              <a:rPr lang="en"/>
              <a:t>. Vox.</a:t>
            </a:r>
            <a:endParaRPr/>
          </a:p>
          <a:p>
            <a:pPr indent="-334327" lvl="0" marL="457200" rtl="0" algn="l">
              <a:spcBef>
                <a:spcPts val="1000"/>
              </a:spcBef>
              <a:spcAft>
                <a:spcPts val="0"/>
              </a:spcAft>
              <a:buSzPct val="100000"/>
              <a:buChar char="●"/>
            </a:pPr>
            <a:r>
              <a:rPr lang="en"/>
              <a:t> Tim Berners-Lee, Jimmy Wales, Wendy Hall and more (December, 2017). </a:t>
            </a:r>
            <a:r>
              <a:rPr lang="en" u="sng">
                <a:solidFill>
                  <a:schemeClr val="hlink"/>
                </a:solidFill>
                <a:hlinkClick r:id="rId6"/>
              </a:rPr>
              <a:t>The web's greatest minds explain how we can fix the internet</a:t>
            </a:r>
            <a:r>
              <a:rPr lang="en"/>
              <a:t>. Wired (UK).</a:t>
            </a:r>
            <a:endParaRPr/>
          </a:p>
          <a:p>
            <a:pPr indent="-334327" lvl="0" marL="457200" rtl="0" algn="l">
              <a:spcBef>
                <a:spcPts val="1000"/>
              </a:spcBef>
              <a:spcAft>
                <a:spcPts val="1000"/>
              </a:spcAft>
              <a:buSzPct val="100000"/>
              <a:buChar char="●"/>
            </a:pPr>
            <a:r>
              <a:rPr lang="en"/>
              <a:t> Ford, Paul (2016). </a:t>
            </a:r>
            <a:r>
              <a:rPr lang="en" u="sng">
                <a:solidFill>
                  <a:schemeClr val="hlink"/>
                </a:solidFill>
                <a:hlinkClick r:id="rId7"/>
              </a:rPr>
              <a:t>Reboot the World: The internet was supposed to be democratic and open to all. Then Facebook and the NSA got their hands on it. Is it too late to reclaim our digital future?</a:t>
            </a:r>
            <a:r>
              <a:rPr lang="en"/>
              <a:t> The New Republic.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“Disruption” or More of the Same?</a:t>
            </a:r>
            <a:endParaRPr/>
          </a:p>
        </p:txBody>
      </p:sp>
      <p:sp>
        <p:nvSpPr>
          <p:cNvPr id="141" name="Google Shape;141;p27"/>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 the Internet make life easier, simpler, better, more equitable, etc.? Or did we just remake the status quo? Or, does it depend?</a:t>
            </a:r>
            <a:endParaRPr/>
          </a:p>
          <a:p>
            <a:pPr indent="0" lvl="0" marL="0" rtl="0" algn="l">
              <a:spcBef>
                <a:spcPts val="1000"/>
              </a:spcBef>
              <a:spcAft>
                <a:spcPts val="1000"/>
              </a:spcAft>
              <a:buNone/>
            </a:pPr>
            <a:r>
              <a:rPr lang="en"/>
              <a:t>Let’s break up into groups again and discuss…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 Round 2</a:t>
            </a:r>
            <a:endParaRPr/>
          </a:p>
        </p:txBody>
      </p:sp>
      <p:sp>
        <p:nvSpPr>
          <p:cNvPr id="147" name="Google Shape;147;p28"/>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this perspective: </a:t>
            </a:r>
            <a:br>
              <a:rPr lang="en"/>
            </a:br>
            <a:endParaRPr/>
          </a:p>
          <a:p>
            <a:pPr indent="0" lvl="0" marL="914400" marR="573314" rtl="0" algn="l">
              <a:spcBef>
                <a:spcPts val="1000"/>
              </a:spcBef>
              <a:spcAft>
                <a:spcPts val="0"/>
              </a:spcAft>
              <a:buNone/>
            </a:pPr>
            <a:r>
              <a:rPr b="1" lang="en"/>
              <a:t>“Humanity has always had systems in place like the one featured in Nosedive! There’s nothing new here.” </a:t>
            </a:r>
            <a:br>
              <a:rPr b="1" lang="en"/>
            </a:br>
            <a:endParaRPr b="1"/>
          </a:p>
          <a:p>
            <a:pPr indent="0" lvl="0" marL="0" rtl="0" algn="l">
              <a:spcBef>
                <a:spcPts val="1000"/>
              </a:spcBef>
              <a:spcAft>
                <a:spcPts val="1000"/>
              </a:spcAft>
              <a:buNone/>
            </a:pPr>
            <a:r>
              <a:rPr lang="en"/>
              <a:t>Do you agree or disagree? In other words, is this system just more of the same? Or have technological innovations like the Internet + smart devices led to the creation of something that is fundamentally new?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Friday: Tutorial Activity</a:t>
            </a:r>
            <a:endParaRPr/>
          </a:p>
        </p:txBody>
      </p:sp>
      <p:sp>
        <p:nvSpPr>
          <p:cNvPr id="153" name="Google Shape;153;p29"/>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will be </a:t>
            </a:r>
            <a:r>
              <a:rPr lang="en"/>
              <a:t>investigating how platforms collect data, including the data they have collected about you. See you Friday!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a:t>Nosedive: Discussion 1</a:t>
            </a:r>
            <a:endParaRPr/>
          </a:p>
          <a:p>
            <a:pPr indent="-342900" lvl="0" marL="457200" rtl="0" algn="l">
              <a:spcBef>
                <a:spcPts val="1000"/>
              </a:spcBef>
              <a:spcAft>
                <a:spcPts val="0"/>
              </a:spcAft>
              <a:buSzPts val="1800"/>
              <a:buFont typeface="Montserrat"/>
              <a:buAutoNum type="arabicPeriod"/>
            </a:pPr>
            <a:r>
              <a:rPr lang="en"/>
              <a:t>Introduction to some enduring Internet debates</a:t>
            </a:r>
            <a:endParaRPr/>
          </a:p>
          <a:p>
            <a:pPr indent="-342900" lvl="0" marL="457200" rtl="0" algn="l">
              <a:spcBef>
                <a:spcPts val="1000"/>
              </a:spcBef>
              <a:spcAft>
                <a:spcPts val="0"/>
              </a:spcAft>
              <a:buSzPts val="1800"/>
              <a:buFont typeface="Montserrat"/>
              <a:buAutoNum type="arabicPeriod"/>
            </a:pPr>
            <a:r>
              <a:rPr lang="en"/>
              <a:t>Nosedive: Discussion 2</a:t>
            </a:r>
            <a:endParaRPr/>
          </a:p>
          <a:p>
            <a:pPr indent="-342900" lvl="0" marL="457200" rtl="0" algn="l">
              <a:spcBef>
                <a:spcPts val="1000"/>
              </a:spcBef>
              <a:spcAft>
                <a:spcPts val="1000"/>
              </a:spcAft>
              <a:buSzPts val="1800"/>
              <a:buFont typeface="Montserrat"/>
              <a:buAutoNum type="arabicPeriod"/>
            </a:pPr>
            <a:r>
              <a:rPr lang="en"/>
              <a:t>[if time] Continue our “how the Internet works” slides from Monday.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7" name="Google Shape;67;p15"/>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A86E8"/>
              </a:buClr>
              <a:buSzPts val="1800"/>
              <a:buFont typeface="Montserrat"/>
              <a:buAutoNum type="arabicPeriod"/>
            </a:pPr>
            <a:r>
              <a:rPr b="1" lang="en">
                <a:solidFill>
                  <a:srgbClr val="4A86E8"/>
                </a:solidFill>
              </a:rPr>
              <a:t>Nosedive: Discussion 1</a:t>
            </a:r>
            <a:endParaRPr b="1">
              <a:solidFill>
                <a:srgbClr val="4A86E8"/>
              </a:solidFill>
            </a:endParaRPr>
          </a:p>
          <a:p>
            <a:pPr indent="-342900" lvl="0" marL="457200" rtl="0" algn="l">
              <a:spcBef>
                <a:spcPts val="1000"/>
              </a:spcBef>
              <a:spcAft>
                <a:spcPts val="0"/>
              </a:spcAft>
              <a:buSzPts val="1800"/>
              <a:buFont typeface="Montserrat"/>
              <a:buAutoNum type="arabicPeriod"/>
            </a:pPr>
            <a:r>
              <a:rPr lang="en"/>
              <a:t>Introduction to some enduring Internet debates</a:t>
            </a:r>
            <a:endParaRPr/>
          </a:p>
          <a:p>
            <a:pPr indent="-342900" lvl="0" marL="457200" rtl="0" algn="l">
              <a:spcBef>
                <a:spcPts val="1000"/>
              </a:spcBef>
              <a:spcAft>
                <a:spcPts val="0"/>
              </a:spcAft>
              <a:buSzPts val="1800"/>
              <a:buFont typeface="Montserrat"/>
              <a:buAutoNum type="arabicPeriod"/>
            </a:pPr>
            <a:r>
              <a:rPr lang="en"/>
              <a:t>Nosedive: Discussion 2</a:t>
            </a:r>
            <a:endParaRPr/>
          </a:p>
          <a:p>
            <a:pPr indent="-342900" lvl="0" marL="457200" rtl="0" algn="l">
              <a:spcBef>
                <a:spcPts val="1000"/>
              </a:spcBef>
              <a:spcAft>
                <a:spcPts val="1000"/>
              </a:spcAft>
              <a:buSzPts val="1800"/>
              <a:buFont typeface="Montserrat"/>
              <a:buAutoNum type="arabicPeriod"/>
            </a:pPr>
            <a:r>
              <a:rPr lang="en"/>
              <a:t>[if time] Continue our “how the Internet works” slides from Monday.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Nosedive</a:t>
            </a:r>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4" name="Google Shape;74;p16"/>
          <p:cNvPicPr preferRelativeResize="0"/>
          <p:nvPr/>
        </p:nvPicPr>
        <p:blipFill>
          <a:blip r:embed="rId3">
            <a:alphaModFix/>
          </a:blip>
          <a:stretch>
            <a:fillRect/>
          </a:stretch>
        </p:blipFill>
        <p:spPr>
          <a:xfrm>
            <a:off x="826055" y="1094350"/>
            <a:ext cx="7198495" cy="404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 Round 1 (15 minutes)</a:t>
            </a:r>
            <a:endParaRPr/>
          </a:p>
        </p:txBody>
      </p:sp>
      <p:sp>
        <p:nvSpPr>
          <p:cNvPr id="80" name="Google Shape;80;p17"/>
          <p:cNvSpPr txBox="1"/>
          <p:nvPr>
            <p:ph idx="1" type="body"/>
          </p:nvPr>
        </p:nvSpPr>
        <p:spPr>
          <a:xfrm>
            <a:off x="311700" y="1152475"/>
            <a:ext cx="8520600" cy="3899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chemeClr val="accent1"/>
              </a:buClr>
              <a:buSzPts val="1600"/>
              <a:buFont typeface="Montserrat"/>
              <a:buAutoNum type="arabicPeriod"/>
            </a:pPr>
            <a:r>
              <a:rPr lang="en"/>
              <a:t>What stood out to you? What scenes were most memorable and why?</a:t>
            </a:r>
            <a:endParaRPr/>
          </a:p>
          <a:p>
            <a:pPr indent="-330200" lvl="0" marL="457200" rtl="0" algn="l">
              <a:spcBef>
                <a:spcPts val="1000"/>
              </a:spcBef>
              <a:spcAft>
                <a:spcPts val="0"/>
              </a:spcAft>
              <a:buClr>
                <a:schemeClr val="accent1"/>
              </a:buClr>
              <a:buSzPts val="1600"/>
              <a:buFont typeface="Montserrat"/>
              <a:buAutoNum type="arabicPeriod"/>
            </a:pPr>
            <a:r>
              <a:rPr lang="en"/>
              <a:t>What is one’s score a measure of? </a:t>
            </a:r>
            <a:endParaRPr/>
          </a:p>
          <a:p>
            <a:pPr indent="-330200" lvl="0" marL="457200" rtl="0" algn="l">
              <a:spcBef>
                <a:spcPts val="1000"/>
              </a:spcBef>
              <a:spcAft>
                <a:spcPts val="0"/>
              </a:spcAft>
              <a:buClr>
                <a:schemeClr val="accent1"/>
              </a:buClr>
              <a:buSzPts val="1600"/>
              <a:buFont typeface="Montserrat"/>
              <a:buAutoNum type="arabicPeriod"/>
            </a:pPr>
            <a:r>
              <a:rPr lang="en"/>
              <a:t>How is meaning assigned to a score?</a:t>
            </a:r>
            <a:endParaRPr/>
          </a:p>
          <a:p>
            <a:pPr indent="-330200" lvl="0" marL="457200" rtl="0" algn="l">
              <a:spcBef>
                <a:spcPts val="1000"/>
              </a:spcBef>
              <a:spcAft>
                <a:spcPts val="0"/>
              </a:spcAft>
              <a:buClr>
                <a:schemeClr val="accent1"/>
              </a:buClr>
              <a:buSzPts val="1600"/>
              <a:buFont typeface="Montserrat"/>
              <a:buAutoNum type="arabicPeriod"/>
            </a:pPr>
            <a:r>
              <a:rPr lang="en"/>
              <a:t>How does the system not only “measure” behavior, but also shape it?</a:t>
            </a:r>
            <a:endParaRPr/>
          </a:p>
          <a:p>
            <a:pPr indent="-330200" lvl="0" marL="457200" rtl="0" algn="l">
              <a:spcBef>
                <a:spcPts val="1000"/>
              </a:spcBef>
              <a:spcAft>
                <a:spcPts val="0"/>
              </a:spcAft>
              <a:buClr>
                <a:schemeClr val="accent1"/>
              </a:buClr>
              <a:buSzPts val="1600"/>
              <a:buFont typeface="Montserrat"/>
              <a:buAutoNum type="arabicPeriod"/>
            </a:pPr>
            <a:r>
              <a:rPr lang="en"/>
              <a:t>What resources &amp; opportunities are conferred / denied to people with low / high scores?</a:t>
            </a:r>
            <a:endParaRPr/>
          </a:p>
          <a:p>
            <a:pPr indent="-342900" lvl="0" marL="457200" rtl="0" algn="l">
              <a:spcBef>
                <a:spcPts val="1000"/>
              </a:spcBef>
              <a:spcAft>
                <a:spcPts val="0"/>
              </a:spcAft>
              <a:buClr>
                <a:schemeClr val="accent1"/>
              </a:buClr>
              <a:buSzPts val="1800"/>
              <a:buFont typeface="Montserrat"/>
              <a:buAutoNum type="arabicPeriod"/>
            </a:pPr>
            <a:r>
              <a:rPr lang="en"/>
              <a:t>Is this a meritocratic system?</a:t>
            </a:r>
            <a:endParaRPr/>
          </a:p>
          <a:p>
            <a:pPr indent="-330200" lvl="0" marL="457200" rtl="0" algn="l">
              <a:spcBef>
                <a:spcPts val="1000"/>
              </a:spcBef>
              <a:spcAft>
                <a:spcPts val="0"/>
              </a:spcAft>
              <a:buClr>
                <a:schemeClr val="accent1"/>
              </a:buClr>
              <a:buSzPts val="1600"/>
              <a:buFont typeface="Montserrat"/>
              <a:buAutoNum type="arabicPeriod"/>
            </a:pPr>
            <a:r>
              <a:rPr lang="en"/>
              <a:t>Who is most vulnerable in a system like this? Why?</a:t>
            </a:r>
            <a:endParaRPr/>
          </a:p>
          <a:p>
            <a:pPr indent="-342900" lvl="0" marL="457200" rtl="0" algn="l">
              <a:spcBef>
                <a:spcPts val="1000"/>
              </a:spcBef>
              <a:spcAft>
                <a:spcPts val="0"/>
              </a:spcAft>
              <a:buClr>
                <a:schemeClr val="accent1"/>
              </a:buClr>
              <a:buSzPts val="1800"/>
              <a:buFont typeface="Montserrat"/>
              <a:buAutoNum type="arabicPeriod"/>
            </a:pPr>
            <a:r>
              <a:rPr lang="en"/>
              <a:t>In what ways do you think this world already exists?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 Out (10-15 minutes)</a:t>
            </a:r>
            <a:endParaRPr/>
          </a:p>
        </p:txBody>
      </p:sp>
      <p:sp>
        <p:nvSpPr>
          <p:cNvPr id="86" name="Google Shape;86;p18"/>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2" name="Google Shape;92;p19"/>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a:t>Nosedive: Discussion 1</a:t>
            </a:r>
            <a:endParaRPr/>
          </a:p>
          <a:p>
            <a:pPr indent="-342900" lvl="0" marL="457200" rtl="0" algn="l">
              <a:spcBef>
                <a:spcPts val="1000"/>
              </a:spcBef>
              <a:spcAft>
                <a:spcPts val="0"/>
              </a:spcAft>
              <a:buClr>
                <a:schemeClr val="accent1"/>
              </a:buClr>
              <a:buSzPts val="1800"/>
              <a:buFont typeface="Montserrat"/>
              <a:buAutoNum type="arabicPeriod"/>
            </a:pPr>
            <a:r>
              <a:rPr b="1" lang="en">
                <a:solidFill>
                  <a:schemeClr val="accent1"/>
                </a:solidFill>
              </a:rPr>
              <a:t>Introduction to some enduring Internet debates</a:t>
            </a:r>
            <a:endParaRPr b="1">
              <a:solidFill>
                <a:schemeClr val="accent1"/>
              </a:solidFill>
            </a:endParaRPr>
          </a:p>
          <a:p>
            <a:pPr indent="-342900" lvl="0" marL="457200" rtl="0" algn="l">
              <a:spcBef>
                <a:spcPts val="1000"/>
              </a:spcBef>
              <a:spcAft>
                <a:spcPts val="0"/>
              </a:spcAft>
              <a:buSzPts val="1800"/>
              <a:buFont typeface="Montserrat"/>
              <a:buAutoNum type="arabicPeriod"/>
            </a:pPr>
            <a:r>
              <a:rPr lang="en"/>
              <a:t>Nosedive: Discussion 2</a:t>
            </a:r>
            <a:endParaRPr/>
          </a:p>
          <a:p>
            <a:pPr indent="-342900" lvl="0" marL="457200" rtl="0" algn="l">
              <a:spcBef>
                <a:spcPts val="1000"/>
              </a:spcBef>
              <a:spcAft>
                <a:spcPts val="1000"/>
              </a:spcAft>
              <a:buSzPts val="1800"/>
              <a:buFont typeface="Montserrat"/>
              <a:buAutoNum type="arabicPeriod"/>
            </a:pPr>
            <a:r>
              <a:rPr lang="en"/>
              <a:t>[if time] Continue our “how the Internet works” slides from Monday.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Socio-Technical Themes to Discuss</a:t>
            </a:r>
            <a:endParaRPr/>
          </a:p>
        </p:txBody>
      </p:sp>
      <p:sp>
        <p:nvSpPr>
          <p:cNvPr id="98" name="Google Shape;98;p20"/>
          <p:cNvSpPr txBox="1"/>
          <p:nvPr>
            <p:ph idx="1" type="body"/>
          </p:nvPr>
        </p:nvSpPr>
        <p:spPr>
          <a:xfrm>
            <a:off x="311700" y="1152475"/>
            <a:ext cx="8520600" cy="3886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Montserrat"/>
              <a:buAutoNum type="arabicPeriod"/>
            </a:pPr>
            <a:r>
              <a:rPr b="1" lang="en"/>
              <a:t>Online v. Offline</a:t>
            </a:r>
            <a:br>
              <a:rPr lang="en"/>
            </a:br>
            <a:r>
              <a:rPr lang="en"/>
              <a:t>How does the virtual world influence the material world (and vice versa)?</a:t>
            </a:r>
            <a:endParaRPr/>
          </a:p>
          <a:p>
            <a:pPr indent="-342900" lvl="0" marL="457200" rtl="0" algn="l">
              <a:spcBef>
                <a:spcPts val="1000"/>
              </a:spcBef>
              <a:spcAft>
                <a:spcPts val="0"/>
              </a:spcAft>
              <a:buSzPts val="1800"/>
              <a:buFont typeface="Montserrat"/>
              <a:buAutoNum type="arabicPeriod"/>
            </a:pPr>
            <a:r>
              <a:rPr b="1" lang="en"/>
              <a:t>Voluntariness v. Involuntariness</a:t>
            </a:r>
            <a:br>
              <a:rPr lang="en"/>
            </a:br>
            <a:r>
              <a:rPr lang="en"/>
              <a:t>How much agency to people have to participate / not participate?</a:t>
            </a:r>
            <a:endParaRPr/>
          </a:p>
          <a:p>
            <a:pPr indent="-342900" lvl="0" marL="457200" rtl="0" algn="l">
              <a:spcBef>
                <a:spcPts val="1000"/>
              </a:spcBef>
              <a:spcAft>
                <a:spcPts val="0"/>
              </a:spcAft>
              <a:buSzPts val="1800"/>
              <a:buFont typeface="Montserrat"/>
              <a:buAutoNum type="arabicPeriod"/>
            </a:pPr>
            <a:r>
              <a:rPr b="1" lang="en"/>
              <a:t>Decentralization v. Centralization</a:t>
            </a:r>
            <a:br>
              <a:rPr lang="en"/>
            </a:br>
            <a:r>
              <a:rPr lang="en"/>
              <a:t>Are there opportunities for anyone to participate and be seen / heard or are there still a handful of gatekeepers?</a:t>
            </a:r>
            <a:endParaRPr/>
          </a:p>
          <a:p>
            <a:pPr indent="-342900" lvl="0" marL="457200" rtl="0" algn="l">
              <a:spcBef>
                <a:spcPts val="1000"/>
              </a:spcBef>
              <a:spcAft>
                <a:spcPts val="1000"/>
              </a:spcAft>
              <a:buSzPts val="1800"/>
              <a:buFont typeface="Montserrat"/>
              <a:buAutoNum type="arabicPeriod"/>
            </a:pPr>
            <a:r>
              <a:rPr b="1" lang="en"/>
              <a:t>“Disruption” v. More of the Same</a:t>
            </a:r>
            <a:br>
              <a:rPr lang="en"/>
            </a:br>
            <a:r>
              <a:rPr lang="en"/>
              <a:t>Does technological advancement just reconstitute the same social order ‘virtually’? Or is something else going on here?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Online v. Offline</a:t>
            </a:r>
            <a:endParaRPr/>
          </a:p>
        </p:txBody>
      </p:sp>
      <p:sp>
        <p:nvSpPr>
          <p:cNvPr id="104" name="Google Shape;104;p21"/>
          <p:cNvSpPr txBox="1"/>
          <p:nvPr>
            <p:ph idx="1" type="body"/>
          </p:nvPr>
        </p:nvSpPr>
        <p:spPr>
          <a:xfrm>
            <a:off x="311700" y="1152475"/>
            <a:ext cx="8520600" cy="386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Big ideas:</a:t>
            </a:r>
            <a:endParaRPr/>
          </a:p>
          <a:p>
            <a:pPr indent="-342900" lvl="0" marL="457200" rtl="0" algn="l">
              <a:spcBef>
                <a:spcPts val="1000"/>
              </a:spcBef>
              <a:spcAft>
                <a:spcPts val="0"/>
              </a:spcAft>
              <a:buSzPts val="1800"/>
              <a:buChar char="●"/>
            </a:pPr>
            <a:r>
              <a:rPr lang="en"/>
              <a:t>T</a:t>
            </a:r>
            <a:r>
              <a:rPr lang="en"/>
              <a:t>he virtual world influences the material world. </a:t>
            </a:r>
            <a:endParaRPr/>
          </a:p>
          <a:p>
            <a:pPr indent="-317500" lvl="1" marL="914400" rtl="0" algn="l">
              <a:spcBef>
                <a:spcPts val="1000"/>
              </a:spcBef>
              <a:spcAft>
                <a:spcPts val="0"/>
              </a:spcAft>
              <a:buSzPts val="1400"/>
              <a:buChar char="○"/>
            </a:pPr>
            <a:r>
              <a:rPr lang="en"/>
              <a:t>Can you think of an example?</a:t>
            </a:r>
            <a:endParaRPr/>
          </a:p>
          <a:p>
            <a:pPr indent="-342900" lvl="0" marL="457200" rtl="0" algn="l">
              <a:spcBef>
                <a:spcPts val="1000"/>
              </a:spcBef>
              <a:spcAft>
                <a:spcPts val="0"/>
              </a:spcAft>
              <a:buSzPts val="1800"/>
              <a:buChar char="●"/>
            </a:pPr>
            <a:r>
              <a:rPr lang="en"/>
              <a:t>The material world influences the virtual world</a:t>
            </a:r>
            <a:endParaRPr/>
          </a:p>
          <a:p>
            <a:pPr indent="-317500" lvl="1" marL="914400" rtl="0" algn="l">
              <a:spcBef>
                <a:spcPts val="1000"/>
              </a:spcBef>
              <a:spcAft>
                <a:spcPts val="0"/>
              </a:spcAft>
              <a:buSzPts val="1400"/>
              <a:buChar char="○"/>
            </a:pPr>
            <a:r>
              <a:rPr lang="en"/>
              <a:t>Can you think of an example?</a:t>
            </a:r>
            <a:endParaRPr/>
          </a:p>
          <a:p>
            <a:pPr indent="-342900" lvl="0" marL="457200" rtl="0" algn="l">
              <a:spcBef>
                <a:spcPts val="1000"/>
              </a:spcBef>
              <a:spcAft>
                <a:spcPts val="0"/>
              </a:spcAft>
              <a:buSzPts val="1800"/>
              <a:buChar char="●"/>
            </a:pPr>
            <a:r>
              <a:rPr lang="en"/>
              <a:t>Metrics change behavior. If there’s a measurement system and benefit is conferred to people who get a higher measurement, people tend to invest less time into what isn’t measured and more time into what is.</a:t>
            </a:r>
            <a:endParaRPr/>
          </a:p>
          <a:p>
            <a:pPr indent="-317500" lvl="1" marL="914400" rtl="0" algn="l">
              <a:spcBef>
                <a:spcPts val="1000"/>
              </a:spcBef>
              <a:spcAft>
                <a:spcPts val="1000"/>
              </a:spcAft>
              <a:buSzPts val="1400"/>
              <a:buChar char="○"/>
            </a:pPr>
            <a:r>
              <a:rPr lang="en"/>
              <a:t>Can you think of an example?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A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