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67" r:id="rId4"/>
    <p:sldId id="272" r:id="rId5"/>
    <p:sldId id="270" r:id="rId6"/>
    <p:sldId id="269" r:id="rId7"/>
    <p:sldId id="271" r:id="rId8"/>
    <p:sldId id="275" r:id="rId9"/>
    <p:sldId id="273" r:id="rId10"/>
    <p:sldId id="274" r:id="rId11"/>
    <p:sldId id="268" r:id="rId12"/>
    <p:sldId id="265" r:id="rId13"/>
  </p:sldIdLst>
  <p:sldSz cx="12192000" cy="6858000"/>
  <p:notesSz cx="6858000" cy="9144000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5" autoAdjust="0"/>
    <p:restoredTop sz="93554" autoAdjust="0"/>
  </p:normalViewPr>
  <p:slideViewPr>
    <p:cSldViewPr>
      <p:cViewPr varScale="1">
        <p:scale>
          <a:sx n="84" d="100"/>
          <a:sy n="84" d="100"/>
        </p:scale>
        <p:origin x="571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Larson" userId="bd32c595-c6ac-42c0-bb89-944ad9c1ebd3" providerId="ADAL" clId="{E99D9149-DFC1-45B1-A896-CA23576AA4B6}"/>
    <pc:docChg chg="modSld modMainMaster">
      <pc:chgData name="Bob Larson" userId="bd32c595-c6ac-42c0-bb89-944ad9c1ebd3" providerId="ADAL" clId="{E99D9149-DFC1-45B1-A896-CA23576AA4B6}" dt="2017-10-19T04:03:00.759" v="19"/>
      <pc:docMkLst>
        <pc:docMk/>
      </pc:docMkLst>
      <pc:sldChg chg="modSp">
        <pc:chgData name="Bob Larson" userId="bd32c595-c6ac-42c0-bb89-944ad9c1ebd3" providerId="ADAL" clId="{E99D9149-DFC1-45B1-A896-CA23576AA4B6}" dt="2017-10-19T04:02:53.232" v="16" actId="20577"/>
        <pc:sldMkLst>
          <pc:docMk/>
          <pc:sldMk cId="0" sldId="256"/>
        </pc:sldMkLst>
        <pc:spChg chg="mod">
          <ac:chgData name="Bob Larson" userId="bd32c595-c6ac-42c0-bb89-944ad9c1ebd3" providerId="ADAL" clId="{E99D9149-DFC1-45B1-A896-CA23576AA4B6}" dt="2017-10-19T04:02:53.232" v="16" actId="20577"/>
          <ac:spMkLst>
            <pc:docMk/>
            <pc:sldMk cId="0" sldId="256"/>
            <ac:spMk id="3074" creationId="{00000000-0000-0000-0000-000000000000}"/>
          </ac:spMkLst>
        </pc:spChg>
      </pc:sldChg>
      <pc:sldMasterChg chg="modSp">
        <pc:chgData name="Bob Larson" userId="bd32c595-c6ac-42c0-bb89-944ad9c1ebd3" providerId="ADAL" clId="{E99D9149-DFC1-45B1-A896-CA23576AA4B6}" dt="2017-10-19T04:03:00.759" v="19"/>
        <pc:sldMasterMkLst>
          <pc:docMk/>
          <pc:sldMasterMk cId="0" sldId="2147483649"/>
        </pc:sldMasterMkLst>
        <pc:spChg chg="mod">
          <ac:chgData name="Bob Larson" userId="bd32c595-c6ac-42c0-bb89-944ad9c1ebd3" providerId="ADAL" clId="{E99D9149-DFC1-45B1-A896-CA23576AA4B6}" dt="2017-10-19T04:03:00.759" v="19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73E656-B3D2-4902-941B-1D119C71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C2ACC7-A3C1-48B1-BE6D-F4D8B613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A124845-6E07-4D50-B1C6-91BC89BA652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D1F3703-5ED7-4B1B-A85B-53E21CC16AD8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2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E44BBA4-F77C-4E01-BB30-D5A7636F0A46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0662D-9655-4140-B4E2-BE60B3532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  <p:pic>
        <p:nvPicPr>
          <p:cNvPr id="1026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8005-9C53-4D69-B255-8F883622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D89-65F7-4D0E-9093-CAA4DDA9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fld id="{F97C5C0D-47E0-4B2F-9512-3C38BEBC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6399452"/>
            <a:ext cx="482713" cy="384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2" r:id="rId3"/>
    <p:sldLayoutId id="214748383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INF0 341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IPv4 and IPv6 Addresses 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 dirty="0"/>
              <a:t>Bob Larson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A372856E-C7B7-49C2-8093-2F1D90B86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IP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544" y="1590675"/>
            <a:ext cx="7848600" cy="4724400"/>
            <a:chOff x="152400" y="1566746"/>
            <a:chExt cx="7848600" cy="4724400"/>
          </a:xfrm>
        </p:grpSpPr>
        <p:pic>
          <p:nvPicPr>
            <p:cNvPr id="3074" name="Picture 2" descr="Image result for reserved ip addresse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0" t="31111" r="8617"/>
            <a:stretch/>
          </p:blipFill>
          <p:spPr bwMode="auto">
            <a:xfrm>
              <a:off x="152400" y="1566746"/>
              <a:ext cx="7848600" cy="472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6878444" y="5867400"/>
              <a:ext cx="9906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5188" y="1600200"/>
            <a:ext cx="4416812" cy="4800600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0.x.x.x </a:t>
            </a:r>
            <a:r>
              <a:rPr lang="en-US" sz="1800" dirty="0"/>
              <a:t>identifies all IPv4 addresses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Loopback</a:t>
            </a:r>
            <a:r>
              <a:rPr lang="en-US" sz="1800" dirty="0"/>
              <a:t> routes electronic signals back to the source without processing or modification</a:t>
            </a:r>
          </a:p>
          <a:p>
            <a:pPr lvl="1"/>
            <a:r>
              <a:rPr lang="en-US" sz="1600" dirty="0"/>
              <a:t>To test the TCP/IP protocol stack</a:t>
            </a:r>
          </a:p>
          <a:p>
            <a:pPr lvl="1"/>
            <a:r>
              <a:rPr lang="en-US" sz="1600" dirty="0"/>
              <a:t>127.x.x.x – all 16,777,216 addresses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Link-local</a:t>
            </a:r>
            <a:r>
              <a:rPr lang="en-US" sz="1800" dirty="0"/>
              <a:t> address is valid only within the network segment (link) or the broadcast domain that the host is connected to.</a:t>
            </a:r>
          </a:p>
          <a:p>
            <a:pPr lvl="1"/>
            <a:r>
              <a:rPr lang="en-US" sz="1400" dirty="0"/>
              <a:t>Not guaranteed to be unique beyond a single network segment</a:t>
            </a:r>
          </a:p>
          <a:p>
            <a:pPr lvl="1"/>
            <a:r>
              <a:rPr lang="en-US" sz="1400" dirty="0"/>
              <a:t>Routers therefore do not forward packets with link-local addresses</a:t>
            </a:r>
          </a:p>
          <a:p>
            <a:pPr lvl="1"/>
            <a:r>
              <a:rPr lang="en-US" sz="1400" dirty="0"/>
              <a:t>169.254.x.x – all 65,536 addresses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240-255.x.x.x</a:t>
            </a:r>
            <a:r>
              <a:rPr lang="en-US" sz="1800" dirty="0"/>
              <a:t> reserved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98646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Subnet </a:t>
            </a:r>
            <a:r>
              <a:rPr lang="en-US" dirty="0" smtClean="0"/>
              <a:t>Mask (Preview)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457200" y="594797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192.168.1.123</a:t>
            </a:r>
            <a:r>
              <a:rPr lang="en-US" dirty="0">
                <a:solidFill>
                  <a:srgbClr val="FF0000"/>
                </a:solidFill>
              </a:rPr>
              <a:t>/26</a:t>
            </a:r>
            <a:r>
              <a:rPr lang="en-US" dirty="0"/>
              <a:t> – alternative (CIDR) notation</a:t>
            </a:r>
          </a:p>
        </p:txBody>
      </p:sp>
      <p:sp>
        <p:nvSpPr>
          <p:cNvPr id="9" name="Right Brace 8"/>
          <p:cNvSpPr/>
          <p:nvPr/>
        </p:nvSpPr>
        <p:spPr bwMode="auto">
          <a:xfrm>
            <a:off x="8229600" y="3962400"/>
            <a:ext cx="381000" cy="1985575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0600" y="477052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one, if any, per mask</a:t>
            </a:r>
          </a:p>
          <a:p>
            <a:pPr marL="290513" lvl="1"/>
            <a:r>
              <a:rPr lang="en-US" dirty="0"/>
              <a:t>255.255.255.128</a:t>
            </a:r>
            <a:br>
              <a:rPr lang="en-US" dirty="0"/>
            </a:br>
            <a:r>
              <a:rPr lang="en-US" dirty="0"/>
              <a:t>255.255.192.0</a:t>
            </a:r>
            <a:br>
              <a:rPr lang="en-US" dirty="0"/>
            </a:br>
            <a:r>
              <a:rPr lang="en-US" dirty="0"/>
              <a:t>255.240.0.0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" y="1549156"/>
            <a:ext cx="5715000" cy="404346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399" y="1219200"/>
            <a:ext cx="6629401" cy="563880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8 bits minimum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255.</a:t>
            </a:r>
            <a:r>
              <a:rPr lang="en-US" sz="2000" dirty="0"/>
              <a:t>0.0.0</a:t>
            </a:r>
          </a:p>
          <a:p>
            <a:pPr lvl="1"/>
            <a:r>
              <a:rPr lang="en-US" sz="1600" dirty="0"/>
              <a:t>16,777,216 host addresses – 16,777,214 usable (Class A)</a:t>
            </a:r>
          </a:p>
          <a:p>
            <a:pPr lvl="1"/>
            <a:r>
              <a:rPr lang="en-US" sz="1600" dirty="0"/>
              <a:t>255.255.0.0 – 65,536 addresses, 65,534 usable (Class B)</a:t>
            </a:r>
          </a:p>
          <a:p>
            <a:pPr lvl="1"/>
            <a:r>
              <a:rPr lang="en-US" sz="1600" dirty="0"/>
              <a:t>255.255.255.0 – 256 addresses, 254 usable (Class C)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30 bits maximum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255.255.255.252</a:t>
            </a:r>
          </a:p>
          <a:p>
            <a:pPr lvl="1"/>
            <a:r>
              <a:rPr lang="en-US" sz="1600" dirty="0"/>
              <a:t>Four host addresses – two usable (point-to-point like to ISP)</a:t>
            </a:r>
          </a:p>
          <a:p>
            <a:r>
              <a:rPr lang="en-US" sz="2000" dirty="0"/>
              <a:t>Only valid mask numbers: </a:t>
            </a:r>
          </a:p>
          <a:p>
            <a:pPr lvl="1"/>
            <a:r>
              <a:rPr lang="en-US" sz="1600" dirty="0"/>
              <a:t>255 – 8 1s 11111111</a:t>
            </a:r>
          </a:p>
          <a:p>
            <a:pPr lvl="1"/>
            <a:r>
              <a:rPr lang="en-US" sz="1600" dirty="0"/>
              <a:t>128 – 1 1s 10000000</a:t>
            </a:r>
          </a:p>
          <a:p>
            <a:pPr lvl="1"/>
            <a:r>
              <a:rPr lang="en-US" sz="1600" dirty="0"/>
              <a:t>192 – 2 1s 11000000</a:t>
            </a:r>
          </a:p>
          <a:p>
            <a:pPr lvl="1"/>
            <a:r>
              <a:rPr lang="en-US" sz="1600" dirty="0"/>
              <a:t>224 – 3 1s 11100000</a:t>
            </a:r>
          </a:p>
          <a:p>
            <a:pPr lvl="1"/>
            <a:r>
              <a:rPr lang="en-US" sz="1600" dirty="0"/>
              <a:t>240 – 4 1s 11110000</a:t>
            </a:r>
          </a:p>
          <a:p>
            <a:pPr lvl="1"/>
            <a:r>
              <a:rPr lang="en-US" sz="1600" dirty="0"/>
              <a:t>248 – 5 1s 11111000</a:t>
            </a:r>
          </a:p>
          <a:p>
            <a:pPr lvl="1"/>
            <a:r>
              <a:rPr lang="en-US" sz="1600" dirty="0"/>
              <a:t>252 – 6 1s 11111100</a:t>
            </a:r>
          </a:p>
          <a:p>
            <a:pPr lvl="1"/>
            <a:r>
              <a:rPr lang="en-US" sz="1600" dirty="0"/>
              <a:t>254 – 7 1s 11111110</a:t>
            </a:r>
          </a:p>
          <a:p>
            <a:pPr lvl="1"/>
            <a:r>
              <a:rPr lang="en-US" sz="1600" dirty="0"/>
              <a:t>0 – 8 0s 00000000</a:t>
            </a:r>
          </a:p>
          <a:p>
            <a:r>
              <a:rPr lang="en-US" sz="2000" dirty="0"/>
              <a:t>Each bit in the mask doubles number of networks</a:t>
            </a:r>
          </a:p>
          <a:p>
            <a:pPr lvl="1"/>
            <a:r>
              <a:rPr lang="en-US" sz="1600" dirty="0"/>
              <a:t>Halves the number of hosts per network</a:t>
            </a:r>
          </a:p>
        </p:txBody>
      </p:sp>
    </p:spTree>
    <p:extLst>
      <p:ext uri="{BB962C8B-B14F-4D97-AF65-F5344CB8AC3E}">
        <p14:creationId xmlns:p14="http://schemas.microsoft.com/office/powerpoint/2010/main" val="317247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Fin…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CB77348E-138F-4CD3-ABCA-1F258ABC2E8E}" type="slidenum">
              <a:rPr lang="en-US" smtClean="0">
                <a:solidFill>
                  <a:schemeClr val="bg2"/>
                </a:solidFill>
              </a:rPr>
              <a:pPr/>
              <a:t>12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IPv4 Address Scheme</a:t>
            </a:r>
          </a:p>
          <a:p>
            <a:r>
              <a:rPr lang="en-US" dirty="0"/>
              <a:t>IPv4 Subnet Mask</a:t>
            </a:r>
          </a:p>
          <a:p>
            <a:r>
              <a:rPr lang="en-US" dirty="0"/>
              <a:t>Why Do We Need IPv6?</a:t>
            </a:r>
          </a:p>
          <a:p>
            <a:r>
              <a:rPr lang="en-US" dirty="0"/>
              <a:t>IPv4 vs. IPv6 Addresses</a:t>
            </a:r>
          </a:p>
          <a:p>
            <a:r>
              <a:rPr lang="en-US" dirty="0"/>
              <a:t>IPv6 Address Scheme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BFAD17B-475F-424C-82DD-BE22E806002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1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817" y="151785"/>
            <a:ext cx="10390716" cy="852487"/>
          </a:xfrm>
        </p:spPr>
        <p:txBody>
          <a:bodyPr/>
          <a:lstStyle/>
          <a:p>
            <a:r>
              <a:rPr lang="en-US" dirty="0"/>
              <a:t>IPv4 Address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399" y="1295400"/>
            <a:ext cx="6705601" cy="5562600"/>
          </a:xfrm>
        </p:spPr>
        <p:txBody>
          <a:bodyPr/>
          <a:lstStyle/>
          <a:p>
            <a:r>
              <a:rPr lang="en-US" sz="2000" dirty="0"/>
              <a:t>32 Bits | 4 Bytes | 4 Octets Binary</a:t>
            </a:r>
          </a:p>
          <a:p>
            <a:r>
              <a:rPr lang="en-US" sz="2000" dirty="0"/>
              <a:t>Converted to decimals and periods for humans</a:t>
            </a:r>
          </a:p>
          <a:p>
            <a:r>
              <a:rPr lang="en-US" sz="2000" dirty="0"/>
              <a:t>Two Parts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Network ID</a:t>
            </a:r>
            <a:r>
              <a:rPr lang="en-US" sz="1800" dirty="0"/>
              <a:t> – </a:t>
            </a:r>
            <a:r>
              <a:rPr lang="en-US" sz="1800" dirty="0">
                <a:solidFill>
                  <a:srgbClr val="FF0000"/>
                </a:solidFill>
              </a:rPr>
              <a:t>first part</a:t>
            </a:r>
          </a:p>
          <a:p>
            <a:pPr lvl="2"/>
            <a:r>
              <a:rPr lang="en-US" sz="1600" dirty="0"/>
              <a:t>All hosts share same Network ID</a:t>
            </a:r>
          </a:p>
          <a:p>
            <a:pPr lvl="3"/>
            <a:r>
              <a:rPr lang="en-US" sz="1400" dirty="0"/>
              <a:t>Share same binary bits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Host (Device) ID</a:t>
            </a:r>
            <a:r>
              <a:rPr lang="en-US" sz="1800" dirty="0"/>
              <a:t> – Last part</a:t>
            </a:r>
          </a:p>
          <a:p>
            <a:pPr lvl="2"/>
            <a:r>
              <a:rPr lang="en-US" sz="1600" dirty="0"/>
              <a:t>Each host has a unique Host ID</a:t>
            </a:r>
          </a:p>
          <a:p>
            <a:r>
              <a:rPr lang="en-US" sz="2000" dirty="0"/>
              <a:t>Subnet mask identifies Network ID</a:t>
            </a:r>
          </a:p>
          <a:p>
            <a:pPr lvl="1"/>
            <a:r>
              <a:rPr lang="en-US" sz="1800" dirty="0"/>
              <a:t>Contiguous binary 1s (then all 0s) Left-to-Right</a:t>
            </a:r>
          </a:p>
          <a:p>
            <a:pPr lvl="1"/>
            <a:r>
              <a:rPr lang="en-US" sz="1800" dirty="0"/>
              <a:t>What is left is the Host – all 0s in the mask</a:t>
            </a:r>
          </a:p>
          <a:p>
            <a:pPr lvl="1"/>
            <a:r>
              <a:rPr lang="en-US" sz="1800" dirty="0"/>
              <a:t>255 is eight 1s (8 bits) – Example 24 bit mask</a:t>
            </a:r>
          </a:p>
          <a:p>
            <a:r>
              <a:rPr lang="en-US" sz="2200" dirty="0"/>
              <a:t>Reserved Host addresses</a:t>
            </a:r>
          </a:p>
          <a:p>
            <a:pPr lvl="1"/>
            <a:r>
              <a:rPr lang="en-US" sz="1800" dirty="0"/>
              <a:t>First </a:t>
            </a:r>
            <a:r>
              <a:rPr lang="en-US" sz="1800" dirty="0" smtClean="0"/>
              <a:t>address </a:t>
            </a:r>
            <a:r>
              <a:rPr lang="en-US" sz="1800" dirty="0"/>
              <a:t>identifies the entire network (subnet)</a:t>
            </a:r>
          </a:p>
          <a:p>
            <a:pPr lvl="1"/>
            <a:r>
              <a:rPr lang="en-US" sz="1800" dirty="0"/>
              <a:t>Last </a:t>
            </a:r>
            <a:r>
              <a:rPr lang="en-US" sz="1800" dirty="0" smtClean="0"/>
              <a:t>address </a:t>
            </a:r>
            <a:r>
              <a:rPr lang="en-US" sz="1800" dirty="0"/>
              <a:t>is the broadcast address – goes to all hosts</a:t>
            </a:r>
          </a:p>
          <a:p>
            <a:pPr lvl="1"/>
            <a:r>
              <a:rPr lang="en-US" sz="1800" dirty="0"/>
              <a:t>First usable host usually assigned to the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533400" y="5976486"/>
            <a:ext cx="518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192.168.1.123</a:t>
            </a:r>
            <a:r>
              <a:rPr lang="en-US" dirty="0">
                <a:solidFill>
                  <a:srgbClr val="00B0F0"/>
                </a:solidFill>
              </a:rPr>
              <a:t>/24</a:t>
            </a:r>
            <a:r>
              <a:rPr lang="en-US" dirty="0">
                <a:solidFill>
                  <a:srgbClr val="FF0000"/>
                </a:solidFill>
              </a:rPr>
              <a:t> –</a:t>
            </a:r>
            <a:r>
              <a:rPr lang="en-US" dirty="0"/>
              <a:t> alternative (CIDR) notation</a:t>
            </a:r>
            <a:br>
              <a:rPr lang="en-US" dirty="0"/>
            </a:br>
            <a:r>
              <a:rPr lang="en-US" sz="1600" dirty="0"/>
              <a:t>(24 is number of 1s in the subnet mask)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" y="1447800"/>
            <a:ext cx="5544265" cy="442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3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</a:t>
            </a:r>
            <a:r>
              <a:rPr lang="en-US" dirty="0"/>
              <a:t>Address </a:t>
            </a:r>
            <a:r>
              <a:rPr lang="en-US" dirty="0" smtClean="0"/>
              <a:t>Classes (History)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03686" y="1320584"/>
            <a:ext cx="10594183" cy="2926266"/>
            <a:chOff x="914400" y="1600200"/>
            <a:chExt cx="10594183" cy="2926266"/>
          </a:xfrm>
        </p:grpSpPr>
        <p:pic>
          <p:nvPicPr>
            <p:cNvPr id="1026" name="Picture 2" descr="Image result for ip class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110" y="1600200"/>
              <a:ext cx="5966473" cy="2871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ip class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626220"/>
              <a:ext cx="4286078" cy="2900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762000" y="4291994"/>
            <a:ext cx="6441948" cy="2464045"/>
            <a:chOff x="4191000" y="4296418"/>
            <a:chExt cx="6441948" cy="2464045"/>
          </a:xfrm>
        </p:grpSpPr>
        <p:pic>
          <p:nvPicPr>
            <p:cNvPr id="1030" name="Picture 6" descr="Image result for private ip classe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4296418"/>
              <a:ext cx="6441948" cy="2464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6023436" y="4349496"/>
              <a:ext cx="1338072" cy="1481328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15201" y="4661006"/>
            <a:ext cx="4876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4.3 Billion Addresses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Remember Arpanet – its purpose and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Nobody imagined the Internet of today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Mistakes were made (</a:t>
            </a:r>
            <a:r>
              <a:rPr lang="en-US" dirty="0" smtClean="0">
                <a:solidFill>
                  <a:srgbClr val="FF0000"/>
                </a:solidFill>
              </a:rPr>
              <a:t>in hindsight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0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pv4 address deple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" b="488"/>
          <a:stretch/>
        </p:blipFill>
        <p:spPr bwMode="auto">
          <a:xfrm>
            <a:off x="4901184" y="1220398"/>
            <a:ext cx="7239000" cy="52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IPv6?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52" name="Picture 4" descr="Image result for ipv4 address deple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0"/>
          <a:stretch/>
        </p:blipFill>
        <p:spPr bwMode="auto">
          <a:xfrm>
            <a:off x="0" y="1676400"/>
            <a:ext cx="4953000" cy="443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533400" y="3352800"/>
            <a:ext cx="457200" cy="228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905000"/>
            <a:ext cx="3200400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61391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Final stages: ARIN 2014, APNIC 2011, RIPE NCC 2012, LACNIC 2014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Source: </a:t>
            </a:r>
            <a:r>
              <a:rPr lang="en-US" sz="1400" dirty="0" err="1" smtClean="0">
                <a:solidFill>
                  <a:srgbClr val="0070C0"/>
                </a:solidFill>
              </a:rPr>
              <a:t>arsTECHNICA</a:t>
            </a:r>
            <a:r>
              <a:rPr lang="en-US" sz="1400" dirty="0" smtClean="0">
                <a:solidFill>
                  <a:srgbClr val="0070C0"/>
                </a:solidFill>
              </a:rPr>
              <a:t> 6/12/2-14 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vs.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0" y="1200746"/>
            <a:ext cx="8458200" cy="5581054"/>
            <a:chOff x="1905000" y="1447539"/>
            <a:chExt cx="7954924" cy="5066109"/>
          </a:xfrm>
        </p:grpSpPr>
        <p:pic>
          <p:nvPicPr>
            <p:cNvPr id="1026" name="Picture 2" descr="Image result for IPv6 Addres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67"/>
            <a:stretch/>
          </p:blipFill>
          <p:spPr bwMode="auto">
            <a:xfrm>
              <a:off x="1905000" y="1447539"/>
              <a:ext cx="7954924" cy="506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198312" y="1810137"/>
              <a:ext cx="5374948" cy="75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YYY </a:t>
              </a:r>
              <a:r>
                <a:rPr lang="en-US" sz="2400" dirty="0"/>
                <a:t>– Decimal 0-255 or </a:t>
              </a:r>
              <a:r>
                <a:rPr lang="en-US" sz="2400" dirty="0">
                  <a:solidFill>
                    <a:srgbClr val="FF0000"/>
                  </a:solidFill>
                </a:rPr>
                <a:t>256</a:t>
              </a:r>
              <a:r>
                <a:rPr lang="en-US" sz="2400" b="1" baseline="30000" dirty="0">
                  <a:solidFill>
                    <a:srgbClr val="FF0000"/>
                  </a:solidFill>
                </a:rPr>
                <a:t>4</a:t>
              </a:r>
              <a:r>
                <a:rPr lang="en-US" sz="2400" dirty="0"/>
                <a:t> possible</a:t>
              </a:r>
              <a:r>
                <a:rPr lang="en-US" sz="2400" dirty="0">
                  <a:solidFill>
                    <a:srgbClr val="FF0000"/>
                  </a:solidFill>
                </a:rPr>
                <a:t/>
              </a:r>
              <a:br>
                <a:rPr lang="en-US" sz="2400" dirty="0">
                  <a:solidFill>
                    <a:srgbClr val="FF0000"/>
                  </a:solidFill>
                </a:rPr>
              </a:br>
              <a:r>
                <a:rPr lang="en-US" sz="2400" dirty="0">
                  <a:solidFill>
                    <a:srgbClr val="FF0000"/>
                  </a:solidFill>
                </a:rPr>
                <a:t>XXXX</a:t>
              </a:r>
              <a:r>
                <a:rPr lang="en-US" sz="2400" dirty="0"/>
                <a:t> – HEX 0-FFFF   or </a:t>
              </a:r>
              <a:r>
                <a:rPr lang="en-US" sz="2400" dirty="0">
                  <a:solidFill>
                    <a:srgbClr val="FF0000"/>
                  </a:solidFill>
                </a:rPr>
                <a:t>65,536</a:t>
              </a:r>
              <a:r>
                <a:rPr lang="en-US" sz="2400" b="1" baseline="30000" dirty="0">
                  <a:solidFill>
                    <a:srgbClr val="FF0000"/>
                  </a:solidFill>
                </a:rPr>
                <a:t>8</a:t>
              </a:r>
              <a:r>
                <a:rPr lang="en-US" sz="2400" dirty="0"/>
                <a:t> possible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14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Scheme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72200" y="4813209"/>
            <a:ext cx="5925277" cy="16764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Prefix</a:t>
            </a:r>
            <a:r>
              <a:rPr lang="en-US" sz="2400" dirty="0"/>
              <a:t> – Assigned by ISP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Subnet</a:t>
            </a:r>
            <a:r>
              <a:rPr lang="en-US" sz="2400" dirty="0"/>
              <a:t> – Assigned by organization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Interface ID</a:t>
            </a:r>
            <a:r>
              <a:rPr lang="en-US" sz="2400" dirty="0"/>
              <a:t> – Derived from EUI/MAC address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074" name="Picture 2" descr="Image result for IPv6 Addr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4"/>
          <a:stretch/>
        </p:blipFill>
        <p:spPr bwMode="auto">
          <a:xfrm>
            <a:off x="1981200" y="1294482"/>
            <a:ext cx="9753600" cy="330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94732" y="4143657"/>
            <a:ext cx="5809524" cy="2257143"/>
            <a:chOff x="457200" y="4151091"/>
            <a:chExt cx="5809524" cy="22571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151091"/>
              <a:ext cx="5809524" cy="225714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048000" y="424657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IPv6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26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 What is Plan 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nations (politicians) of the world could:</a:t>
            </a:r>
          </a:p>
          <a:p>
            <a:pPr lvl="1"/>
            <a:r>
              <a:rPr lang="en-US" dirty="0" smtClean="0"/>
              <a:t>Lose their nerve (fear of the unknowns – Y2K was ahead)</a:t>
            </a:r>
          </a:p>
          <a:p>
            <a:pPr lvl="1"/>
            <a:r>
              <a:rPr lang="en-US" dirty="0" smtClean="0"/>
              <a:t>Choose to not understand the problem (Denial)</a:t>
            </a:r>
          </a:p>
          <a:p>
            <a:pPr lvl="1"/>
            <a:r>
              <a:rPr lang="en-US" dirty="0" smtClean="0"/>
              <a:t>Kick the can down the road</a:t>
            </a:r>
          </a:p>
          <a:p>
            <a:r>
              <a:rPr lang="en-US" dirty="0" smtClean="0"/>
              <a:t>Options to Dodge the Bullet</a:t>
            </a:r>
          </a:p>
          <a:p>
            <a:pPr lvl="1"/>
            <a:r>
              <a:rPr lang="en-US" dirty="0" smtClean="0"/>
              <a:t>Private IPv4 addresses – NAT made this real</a:t>
            </a:r>
          </a:p>
          <a:p>
            <a:pPr lvl="1"/>
            <a:r>
              <a:rPr lang="en-US" dirty="0" smtClean="0"/>
              <a:t>Subnet IPv4 networks to more efficiently use Public IPs</a:t>
            </a:r>
          </a:p>
          <a:p>
            <a:pPr lvl="1"/>
            <a:r>
              <a:rPr lang="en-US" dirty="0" smtClean="0"/>
              <a:t>Constrict the supply of remaining IPv4 addresses</a:t>
            </a:r>
          </a:p>
          <a:p>
            <a:r>
              <a:rPr lang="en-US" dirty="0" smtClean="0"/>
              <a:t>Result – IPv6 is crawling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</a:t>
            </a:r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76916" y="4619622"/>
            <a:ext cx="10615083" cy="2081216"/>
          </a:xfrm>
        </p:spPr>
        <p:txBody>
          <a:bodyPr/>
          <a:lstStyle/>
          <a:p>
            <a:r>
              <a:rPr lang="en-US" sz="2400" dirty="0"/>
              <a:t>For use in any private network (no permission required)</a:t>
            </a:r>
          </a:p>
          <a:p>
            <a:pPr lvl="1"/>
            <a:r>
              <a:rPr lang="en-US" sz="2000" dirty="0"/>
              <a:t>Home, office, and enterprise LANs</a:t>
            </a:r>
          </a:p>
          <a:p>
            <a:r>
              <a:rPr lang="en-US" sz="2400" dirty="0"/>
              <a:t>Can’t be transmitted through the public Internet – </a:t>
            </a:r>
            <a:r>
              <a:rPr lang="en-US" sz="2400" dirty="0">
                <a:solidFill>
                  <a:srgbClr val="FF0000"/>
                </a:solidFill>
              </a:rPr>
              <a:t>routers won’t forward</a:t>
            </a:r>
          </a:p>
          <a:p>
            <a:r>
              <a:rPr lang="en-US" sz="2400" dirty="0"/>
              <a:t>Provides a level of anonymity to hosts in the private network</a:t>
            </a:r>
          </a:p>
          <a:p>
            <a:pPr lvl="1"/>
            <a:r>
              <a:rPr lang="en-US" sz="2000" dirty="0"/>
              <a:t>Side benefit for IPv4 but remains attractive to IPv6 network designers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0" name="Picture 2" descr="Image result for private ip cla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92" y="1371600"/>
            <a:ext cx="6096000" cy="30956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93381" y="2209800"/>
            <a:ext cx="396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Defined by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nternet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ssigned 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umbers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uthority (IANA):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2000" dirty="0"/>
              <a:t>RFC 1918 for IPv4</a:t>
            </a:r>
            <a:r>
              <a:rPr lang="en-US" sz="2000" b="1" dirty="0">
                <a:solidFill>
                  <a:srgbClr val="FF0000"/>
                </a:solidFill>
              </a:rPr>
              <a:t>*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2000" dirty="0"/>
              <a:t>RFC 4193 for IPv6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 IP address pool depletion </a:t>
            </a:r>
          </a:p>
        </p:txBody>
      </p:sp>
    </p:spTree>
    <p:extLst>
      <p:ext uri="{BB962C8B-B14F-4D97-AF65-F5344CB8AC3E}">
        <p14:creationId xmlns:p14="http://schemas.microsoft.com/office/powerpoint/2010/main" val="285089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property id=&quot;20180&quot; value=&quot;1&quot;/&gt;&lt;property id=&quot;20181&quot; value=&quot;1&quot;/&gt;&lt;property id=&quot;20191&quot; value=&quot;UWEO - Server&quot;/&gt;&lt;property id=&quot;20192&quot; value=&quot;uweoconnect.extn.washington.edu&quot;/&gt;&lt;property id=&quot;20193&quot; value=&quot;0&quot;/&gt;&lt;object type=&quot;4&quot; unique_id=&quot;10002&quot;&gt;&lt;/object&gt;&lt;object type=&quot;8&quot; unique_id=&quot;10003&quot;&gt;&lt;/object&gt;&lt;object type=&quot;2&quot; unique_id=&quot;10004&quot;&gt;&lt;object type=&quot;3&quot; unique_id=&quot;10005&quot;&gt;&lt;property id=&quot;20148&quot; value=&quot;5&quot;/&gt;&lt;property id=&quot;20300&quot; value=&quot;Slide 1 - &amp;quot;INF0 341 IPv4 and IPv6 Addresses Overview&amp;quot;&quot;/&gt;&lt;property id=&quot;20307&quot; value=&quot;256&quot;/&gt;&lt;/object&gt;&lt;object type=&quot;3&quot; unique_id=&quot;10017&quot;&gt;&lt;property id=&quot;20148&quot; value=&quot;5&quot;/&gt;&lt;property id=&quot;20300&quot; value=&quot;Slide 8 - &amp;quot;Fin…&amp;quot;&quot;/&gt;&lt;property id=&quot;20307&quot; value=&quot;265&quot;/&gt;&lt;/object&gt;&lt;object type=&quot;3&quot; unique_id=&quot;10018&quot;&gt;&lt;property id=&quot;20148&quot; value=&quot;5&quot;/&gt;&lt;property id=&quot;20300&quot; value=&quot;Slide 2 - &amp;quot;Topics&amp;quot;&quot;/&gt;&lt;property id=&quot;20307&quot; value=&quot;266&quot;/&gt;&lt;/object&gt;&lt;object type=&quot;3&quot; unique_id=&quot;20033&quot;&gt;&lt;property id=&quot;20148&quot; value=&quot;5&quot;/&gt;&lt;property id=&quot;20300&quot; value=&quot;Slide 3 - &amp;quot;IPv4 Address Scheme&amp;quot;&quot;/&gt;&lt;property id=&quot;20307&quot; value=&quot;267&quot;/&gt;&lt;/object&gt;&lt;object type=&quot;3&quot; unique_id=&quot;20034&quot;&gt;&lt;property id=&quot;20148&quot; value=&quot;5&quot;/&gt;&lt;property id=&quot;20300&quot; value=&quot;Slide 4 - &amp;quot;IPv4 Subnet Mask&amp;quot;&quot;/&gt;&lt;property id=&quot;20307&quot; value=&quot;268&quot;/&gt;&lt;/object&gt;&lt;object type=&quot;3&quot; unique_id=&quot;20035&quot;&gt;&lt;property id=&quot;20148&quot; value=&quot;5&quot;/&gt;&lt;property id=&quot;20300&quot; value=&quot;Slide 5 - &amp;quot;Why Do We Need IPv6?&amp;quot;&quot;/&gt;&lt;property id=&quot;20307&quot; value=&quot;270&quot;/&gt;&lt;/object&gt;&lt;object type=&quot;3&quot; unique_id=&quot;20036&quot;&gt;&lt;property id=&quot;20148&quot; value=&quot;5&quot;/&gt;&lt;property id=&quot;20300&quot; value=&quot;Slide 6 - &amp;quot;IPv4 vs. IPv6 Addresses&amp;quot;&quot;/&gt;&lt;property id=&quot;20307&quot; value=&quot;269&quot;/&gt;&lt;/object&gt;&lt;object type=&quot;3&quot; unique_id=&quot;20037&quot;&gt;&lt;property id=&quot;20148&quot; value=&quot;5&quot;/&gt;&lt;property id=&quot;20300&quot; value=&quot;Slide 7 - &amp;quot;IPv6 Address Scheme 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's iSchool Slides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F69DE76-1695-4848-9223-0F6B6BC183A2}" vid="{C486A593-13BF-434E-BF21-859CE50379F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Bob's iSchool 504 Net Slides 16x9</Template>
  <TotalTime>1409</TotalTime>
  <Words>642</Words>
  <Application>Microsoft Office PowerPoint</Application>
  <PresentationFormat>Widescreen</PresentationFormat>
  <Paragraphs>110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Tahoma</vt:lpstr>
      <vt:lpstr>Wingdings</vt:lpstr>
      <vt:lpstr>_Bob's iSchool Slides</vt:lpstr>
      <vt:lpstr>INF0 341 IPv4 and IPv6 Addresses Overview</vt:lpstr>
      <vt:lpstr>Topics</vt:lpstr>
      <vt:lpstr>IPv4 Address Scheme</vt:lpstr>
      <vt:lpstr>IPv4 Address Classes (History)</vt:lpstr>
      <vt:lpstr>Why Do We Need IPv6?</vt:lpstr>
      <vt:lpstr>IPv4 vs. IPv6 Addresses</vt:lpstr>
      <vt:lpstr>IPv6 Address Scheme </vt:lpstr>
      <vt:lpstr>What can go wrong? What is Plan B?</vt:lpstr>
      <vt:lpstr>Private IP Addresses</vt:lpstr>
      <vt:lpstr>Reserved IP Addresses</vt:lpstr>
      <vt:lpstr>IPv4 Subnet Mask (Preview)</vt:lpstr>
      <vt:lpstr>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INFX 504 Getting Started</dc:title>
  <dc:creator>Bob Larson</dc:creator>
  <cp:lastModifiedBy>Bob Larson</cp:lastModifiedBy>
  <cp:revision>3421</cp:revision>
  <dcterms:created xsi:type="dcterms:W3CDTF">2016-09-09T06:50:36Z</dcterms:created>
  <dcterms:modified xsi:type="dcterms:W3CDTF">2018-01-29T11:28:02Z</dcterms:modified>
</cp:coreProperties>
</file>