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67" r:id="rId4"/>
    <p:sldId id="268" r:id="rId5"/>
    <p:sldId id="270" r:id="rId6"/>
    <p:sldId id="271" r:id="rId7"/>
    <p:sldId id="269" r:id="rId8"/>
    <p:sldId id="265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554" autoAdjust="0"/>
  </p:normalViewPr>
  <p:slideViewPr>
    <p:cSldViewPr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373E656-B3D2-4902-941B-1D119C712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C2ACC7-A3C1-48B1-BE6D-F4D8B613D9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08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A124845-6E07-4D50-B1C6-91BC89BA652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D1F3703-5ED7-4B1B-A85B-53E21CC16AD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BE44BBA4-F77C-4E01-BB30-D5A7636F0A46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40662D-9655-4140-B4E2-BE60B3532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" y="6399452"/>
            <a:ext cx="453003" cy="384287"/>
          </a:xfrm>
          <a:prstGeom prst="rect">
            <a:avLst/>
          </a:prstGeom>
        </p:spPr>
      </p:pic>
      <p:pic>
        <p:nvPicPr>
          <p:cNvPr id="1026" name="Picture 2" descr="Image result for local area network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-8225"/>
            <a:ext cx="2571752" cy="19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F8005-9C53-4D69-B255-8F8836225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2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6002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DD89-65F7-4D0E-9093-CAA4DDA93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3DD25-C5A4-470D-8BE2-624450B94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33351" y="336551"/>
            <a:ext cx="11389783" cy="1052513"/>
            <a:chOff x="80" y="624"/>
            <a:chExt cx="5381" cy="663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sz="240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00200"/>
            <a:ext cx="1036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400800"/>
            <a:ext cx="3860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400800"/>
            <a:ext cx="25400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fld id="{F97C5C0D-47E0-4B2F-9512-3C38BEBCE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1" y="6399452"/>
            <a:ext cx="482713" cy="384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2" r:id="rId3"/>
    <p:sldLayoutId id="214748383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INFO 341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Converting Numbers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</a:t>
            </a:r>
          </a:p>
          <a:p>
            <a:r>
              <a:rPr lang="en-US" dirty="0"/>
              <a:t>Bob Larson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A372856E-C7B7-49C2-8093-2F1D90B867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All Bits to the Computer</a:t>
            </a:r>
          </a:p>
          <a:p>
            <a:r>
              <a:rPr lang="en-US" dirty="0"/>
              <a:t>Putting Bits into Human Numbers</a:t>
            </a:r>
          </a:p>
          <a:p>
            <a:r>
              <a:rPr lang="en-US" dirty="0"/>
              <a:t>Not New, Just Different</a:t>
            </a:r>
          </a:p>
          <a:p>
            <a:r>
              <a:rPr lang="en-US" dirty="0"/>
              <a:t>10 Types of People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BFAD17B-475F-424C-82DD-BE22E806002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1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Bits to the Computer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Switch Off/On (0/1)</a:t>
            </a:r>
          </a:p>
          <a:p>
            <a:r>
              <a:rPr lang="en-US" dirty="0"/>
              <a:t>Millions &amp; Billions per second</a:t>
            </a:r>
          </a:p>
          <a:p>
            <a:r>
              <a:rPr lang="en-US" dirty="0"/>
              <a:t>It is the pattern that matters</a:t>
            </a:r>
          </a:p>
          <a:p>
            <a:r>
              <a:rPr lang="en-US" dirty="0"/>
              <a:t>Commands and Properties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Addresses</a:t>
            </a:r>
          </a:p>
          <a:p>
            <a:pPr lvl="1"/>
            <a:r>
              <a:rPr lang="en-US" dirty="0"/>
              <a:t>Colors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Music and Voice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https://c2.staticflickr.com/8/7029/6665955101_69357fdb1b_b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600200"/>
            <a:ext cx="4800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0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Bits into Human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600200"/>
            <a:ext cx="7063316" cy="4800600"/>
          </a:xfrm>
        </p:spPr>
        <p:txBody>
          <a:bodyPr/>
          <a:lstStyle/>
          <a:p>
            <a:r>
              <a:rPr lang="en-US" dirty="0"/>
              <a:t>Different designations for different needs</a:t>
            </a:r>
          </a:p>
          <a:p>
            <a:r>
              <a:rPr lang="en-US" dirty="0"/>
              <a:t>Science vs Marketing*</a:t>
            </a:r>
          </a:p>
          <a:p>
            <a:pPr lvl="1"/>
            <a:r>
              <a:rPr lang="en-US" dirty="0"/>
              <a:t>1024 vs 1000 respectively</a:t>
            </a:r>
          </a:p>
          <a:p>
            <a:pPr lvl="1"/>
            <a:r>
              <a:rPr lang="en-US" dirty="0"/>
              <a:t>* Close enough in many cases</a:t>
            </a:r>
          </a:p>
          <a:p>
            <a:r>
              <a:rPr lang="en-US" dirty="0"/>
              <a:t>Bits vs Bytes</a:t>
            </a:r>
          </a:p>
          <a:p>
            <a:pPr lvl="1"/>
            <a:r>
              <a:rPr lang="en-US" dirty="0"/>
              <a:t>100 </a:t>
            </a:r>
            <a:r>
              <a:rPr lang="en-US" dirty="0" err="1"/>
              <a:t>Mbps</a:t>
            </a:r>
            <a:r>
              <a:rPr lang="en-US" dirty="0"/>
              <a:t>: b = bits</a:t>
            </a:r>
          </a:p>
          <a:p>
            <a:pPr lvl="1"/>
            <a:r>
              <a:rPr lang="en-US" dirty="0"/>
              <a:t>100 </a:t>
            </a:r>
            <a:r>
              <a:rPr lang="en-US" dirty="0" err="1"/>
              <a:t>MBps</a:t>
            </a:r>
            <a:r>
              <a:rPr lang="en-US" dirty="0"/>
              <a:t>: B = bytes (8x 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4165488" cy="2362200"/>
          </a:xfrm>
          <a:prstGeom prst="rect">
            <a:avLst/>
          </a:prstGeom>
        </p:spPr>
      </p:pic>
      <p:pic>
        <p:nvPicPr>
          <p:cNvPr id="1026" name="Picture 2" descr="Image result for kilobytes megabytes gigabytes terabyt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56"/>
          <a:stretch/>
        </p:blipFill>
        <p:spPr bwMode="auto">
          <a:xfrm>
            <a:off x="199817" y="4216399"/>
            <a:ext cx="4676984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New, Just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7793" y="2209800"/>
            <a:ext cx="5554208" cy="4191000"/>
          </a:xfrm>
        </p:spPr>
        <p:txBody>
          <a:bodyPr/>
          <a:lstStyle/>
          <a:p>
            <a:r>
              <a:rPr lang="en-US" sz="2400" dirty="0" smtClean="0"/>
              <a:t>Base-x </a:t>
            </a:r>
            <a:r>
              <a:rPr lang="en-US" sz="2400" dirty="0"/>
              <a:t>= x unique digits</a:t>
            </a:r>
          </a:p>
          <a:p>
            <a:r>
              <a:rPr lang="en-US" sz="2400" dirty="0" smtClean="0"/>
              <a:t>Base-10 our </a:t>
            </a:r>
            <a:r>
              <a:rPr lang="en-US" sz="2400" dirty="0" smtClean="0">
                <a:solidFill>
                  <a:srgbClr val="FF0000"/>
                </a:solidFill>
              </a:rPr>
              <a:t>Decimal</a:t>
            </a:r>
            <a:r>
              <a:rPr lang="en-US" sz="2400" dirty="0" smtClean="0"/>
              <a:t> </a:t>
            </a:r>
            <a:r>
              <a:rPr lang="en-US" sz="2400" dirty="0"/>
              <a:t>system</a:t>
            </a:r>
          </a:p>
          <a:p>
            <a:pPr lvl="1"/>
            <a:r>
              <a:rPr lang="en-US" sz="2000" dirty="0"/>
              <a:t>0,1,2,3,4,5,6,7,8,9</a:t>
            </a:r>
          </a:p>
          <a:p>
            <a:r>
              <a:rPr lang="en-US" sz="2400" dirty="0" smtClean="0"/>
              <a:t>Base-2 </a:t>
            </a:r>
            <a:r>
              <a:rPr lang="en-US" sz="2400" dirty="0">
                <a:solidFill>
                  <a:srgbClr val="FF0000"/>
                </a:solidFill>
              </a:rPr>
              <a:t>Binary</a:t>
            </a:r>
            <a:r>
              <a:rPr lang="en-US" sz="2400" dirty="0"/>
              <a:t> numbers</a:t>
            </a:r>
          </a:p>
          <a:p>
            <a:pPr lvl="1"/>
            <a:r>
              <a:rPr lang="en-US" sz="2000" dirty="0"/>
              <a:t>0,1</a:t>
            </a:r>
          </a:p>
          <a:p>
            <a:r>
              <a:rPr lang="en-US" sz="2400" dirty="0" smtClean="0"/>
              <a:t>Base-16 </a:t>
            </a:r>
            <a:r>
              <a:rPr lang="en-US" sz="2400" dirty="0">
                <a:solidFill>
                  <a:srgbClr val="FF0000"/>
                </a:solidFill>
              </a:rPr>
              <a:t>Hexadecimal</a:t>
            </a:r>
          </a:p>
          <a:p>
            <a:pPr lvl="1"/>
            <a:r>
              <a:rPr lang="en-US" sz="2000" dirty="0" smtClean="0"/>
              <a:t>0,1,2,3,4,5,6,7,8,9,A,B,C,D,E,F</a:t>
            </a:r>
          </a:p>
          <a:p>
            <a:pPr lvl="1"/>
            <a:r>
              <a:rPr lang="en-US" sz="2000" dirty="0" smtClean="0"/>
              <a:t>Common formats:</a:t>
            </a:r>
            <a:endParaRPr lang="en-US" sz="2000" dirty="0"/>
          </a:p>
          <a:p>
            <a:pPr lvl="2"/>
            <a:r>
              <a:rPr lang="en-US" sz="1600" dirty="0"/>
              <a:t>#</a:t>
            </a:r>
            <a:r>
              <a:rPr lang="en-US" sz="1600" dirty="0" smtClean="0"/>
              <a:t>ff12ee </a:t>
            </a:r>
            <a:endParaRPr lang="en-US" sz="1600" dirty="0"/>
          </a:p>
          <a:p>
            <a:pPr lvl="2"/>
            <a:r>
              <a:rPr lang="en-US" sz="1600" dirty="0" smtClean="0"/>
              <a:t>0x1234DE</a:t>
            </a:r>
          </a:p>
          <a:p>
            <a:pPr lvl="2"/>
            <a:r>
              <a:rPr lang="en-US" sz="1600" dirty="0" smtClean="0"/>
              <a:t>9C-B6-54-EF-41-A4 </a:t>
            </a:r>
            <a:r>
              <a:rPr lang="en-US" sz="1600" dirty="0"/>
              <a:t>or </a:t>
            </a:r>
            <a:r>
              <a:rPr lang="en-US" sz="1600" dirty="0" smtClean="0"/>
              <a:t>9C:B6:54:EF:41:A4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100" name="Picture 4" descr="Image result for Number ba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42" y="1281115"/>
            <a:ext cx="29527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Number ba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" y="2057400"/>
            <a:ext cx="3533014" cy="246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Number bas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/>
          <a:stretch/>
        </p:blipFill>
        <p:spPr bwMode="auto">
          <a:xfrm>
            <a:off x="8735558" y="224589"/>
            <a:ext cx="3333750" cy="18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73926" y="4992354"/>
            <a:ext cx="5422232" cy="1716505"/>
            <a:chOff x="978568" y="5037220"/>
            <a:chExt cx="5422232" cy="1716505"/>
          </a:xfrm>
        </p:grpSpPr>
        <p:pic>
          <p:nvPicPr>
            <p:cNvPr id="4098" name="Picture 2" descr="Image result for Number base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192" y="5088227"/>
              <a:ext cx="5303699" cy="1612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978568" y="5037220"/>
              <a:ext cx="5422232" cy="1716505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3025" tIns="36512" rIns="73025" bIns="36512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8-Bit Binary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2416" y="1154668"/>
            <a:ext cx="11528584" cy="5606185"/>
            <a:chOff x="282416" y="1154668"/>
            <a:chExt cx="11528584" cy="56061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0" y="3432809"/>
              <a:ext cx="5334000" cy="1918048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7010400" y="5396038"/>
              <a:ext cx="4485714" cy="1304800"/>
              <a:chOff x="6173819" y="3962400"/>
              <a:chExt cx="4485714" cy="130480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3819" y="4267200"/>
                <a:ext cx="4485714" cy="1000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629400" y="3962400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 the real world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82416" y="1524000"/>
              <a:ext cx="4078785" cy="4800600"/>
              <a:chOff x="914400" y="1447800"/>
              <a:chExt cx="4078785" cy="48006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400" y="1828800"/>
                <a:ext cx="4078785" cy="4419600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007533" y="1447800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256 Unique Combinations (0-255)</a:t>
                </a:r>
                <a:endParaRPr lang="en-US" dirty="0"/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4153" y="1304393"/>
              <a:ext cx="4410759" cy="208323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3726" y="1503203"/>
              <a:ext cx="1505916" cy="52576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514600" y="1154668"/>
              <a:ext cx="5438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Each Bit doubles the number of combinations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Types of People</a:t>
            </a:r>
          </a:p>
        </p:txBody>
      </p:sp>
      <p:pic>
        <p:nvPicPr>
          <p:cNvPr id="1026" name="Picture 2" descr="http://img.docstoccdn.com/thumb/orig/157236208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5" b="17097"/>
          <a:stretch/>
        </p:blipFill>
        <p:spPr bwMode="auto">
          <a:xfrm>
            <a:off x="-32084" y="1447799"/>
            <a:ext cx="12192000" cy="539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F8005-9C53-4D69-B255-8F8836225817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Fin…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fld id="{CB77348E-138F-4CD3-ABCA-1F258ABC2E8E}" type="slidenum">
              <a:rPr lang="en-US" smtClean="0">
                <a:solidFill>
                  <a:schemeClr val="bg2"/>
                </a:solidFill>
              </a:rPr>
              <a:pPr/>
              <a:t>8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10.0&quot;&gt;&lt;object type=&quot;1&quot; unique_id=&quot;10001&quot;&gt;&lt;property id=&quot;20180&quot; value=&quot;1&quot;/&gt;&lt;property id=&quot;20181&quot; value=&quot;1&quot;/&gt;&lt;property id=&quot;20191&quot; value=&quot;UWEO - Server&quot;/&gt;&lt;property id=&quot;20192&quot; value=&quot;uweoconnect.extn.washington.edu&quot;/&gt;&lt;property id=&quot;20193&quot; value=&quot;0&quot;/&gt;&lt;object type=&quot;4&quot; unique_id=&quot;10002&quot;&gt;&lt;/object&gt;&lt;object type=&quot;8&quot; unique_id=&quot;10003&quot;&gt;&lt;/object&gt;&lt;object type=&quot;2&quot; unique_id=&quot;10004&quot;&gt;&lt;object type=&quot;3&quot; unique_id=&quot;10005&quot;&gt;&lt;property id=&quot;20148&quot; value=&quot;5&quot;/&gt;&lt;property id=&quot;20300&quot; value=&quot;Slide 1 - &amp;quot;INFO 341 Converting Numbers&amp;quot;&quot;/&gt;&lt;property id=&quot;20307&quot; value=&quot;256&quot;/&gt;&lt;/object&gt;&lt;object type=&quot;3&quot; unique_id=&quot;10017&quot;&gt;&lt;property id=&quot;20148&quot; value=&quot;5&quot;/&gt;&lt;property id=&quot;20300&quot; value=&quot;Slide 8 - &amp;quot;Fin…&amp;quot;&quot;/&gt;&lt;property id=&quot;20307&quot; value=&quot;265&quot;/&gt;&lt;/object&gt;&lt;object type=&quot;3&quot; unique_id=&quot;10018&quot;&gt;&lt;property id=&quot;20148&quot; value=&quot;5&quot;/&gt;&lt;property id=&quot;20300&quot; value=&quot;Slide 2 - &amp;quot;Topics&amp;quot;&quot;/&gt;&lt;property id=&quot;20307&quot; value=&quot;266&quot;/&gt;&lt;/object&gt;&lt;object type=&quot;3&quot; unique_id=&quot;10055&quot;&gt;&lt;property id=&quot;20148&quot; value=&quot;5&quot;/&gt;&lt;property id=&quot;20300&quot; value=&quot;Slide 3 - &amp;quot;It’s All Bits to the Computer&amp;quot;&quot;/&gt;&lt;property id=&quot;20307&quot; value=&quot;267&quot;/&gt;&lt;/object&gt;&lt;object type=&quot;3&quot; unique_id=&quot;10056&quot;&gt;&lt;property id=&quot;20148&quot; value=&quot;5&quot;/&gt;&lt;property id=&quot;20300&quot; value=&quot;Slide 4 - &amp;quot;Putting Bits into Human Numbers&amp;quot;&quot;/&gt;&lt;property id=&quot;20307&quot; value=&quot;268&quot;/&gt;&lt;/object&gt;&lt;object type=&quot;3&quot; unique_id=&quot;10057&quot;&gt;&lt;property id=&quot;20148&quot; value=&quot;5&quot;/&gt;&lt;property id=&quot;20300&quot; value=&quot;Slide 5 - &amp;quot;Not New, Just Different&amp;quot;&quot;/&gt;&lt;property id=&quot;20307&quot; value=&quot;270&quot;/&gt;&lt;/object&gt;&lt;object type=&quot;3&quot; unique_id=&quot;10058&quot;&gt;&lt;property id=&quot;20148&quot; value=&quot;5&quot;/&gt;&lt;property id=&quot;20300&quot; value=&quot;Slide 7 - &amp;quot;10 Types of People&amp;quot;&quot;/&gt;&lt;property id=&quot;20307&quot; value=&quot;269&quot;/&gt;&lt;/object&gt;&lt;object type=&quot;3&quot; unique_id=&quot;98085&quot;&gt;&lt;property id=&quot;20148&quot; value=&quot;5&quot;/&gt;&lt;property id=&quot;20300&quot; value=&quot;Slide 6 - &amp;quot;8-Bit Binary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_Bob's iSchool Slides">
  <a:themeElements>
    <a:clrScheme name="_Bob Cisco 2004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_Bob Cisco 2004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_Bob Cisco 20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Bob Cisco 2004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Bob Cisco 20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F69DE76-1695-4848-9223-0F6B6BC183A2}" vid="{C486A593-13BF-434E-BF21-859CE50379F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Bob's iSchool 504 Net Slides 16x9</Template>
  <TotalTime>1142</TotalTime>
  <Words>169</Words>
  <Application>Microsoft Office PowerPoint</Application>
  <PresentationFormat>Widescreen</PresentationFormat>
  <Paragraphs>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_Bob's iSchool Slides</vt:lpstr>
      <vt:lpstr>INFO 341 Converting Numbers</vt:lpstr>
      <vt:lpstr>Topics</vt:lpstr>
      <vt:lpstr>It’s All Bits to the Computer</vt:lpstr>
      <vt:lpstr>Putting Bits into Human Numbers</vt:lpstr>
      <vt:lpstr>Not New, Just Different</vt:lpstr>
      <vt:lpstr>8-Bit Binary</vt:lpstr>
      <vt:lpstr>10 Types of People</vt:lpstr>
      <vt:lpstr>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INFX 504 Getting Started</dc:title>
  <dc:creator>Bob Larson</dc:creator>
  <cp:lastModifiedBy>Bob Larson</cp:lastModifiedBy>
  <cp:revision>3400</cp:revision>
  <dcterms:created xsi:type="dcterms:W3CDTF">2016-09-09T06:50:36Z</dcterms:created>
  <dcterms:modified xsi:type="dcterms:W3CDTF">2018-02-01T00:19:59Z</dcterms:modified>
</cp:coreProperties>
</file>