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73" r:id="rId4"/>
    <p:sldId id="268" r:id="rId5"/>
    <p:sldId id="269" r:id="rId6"/>
    <p:sldId id="267" r:id="rId7"/>
    <p:sldId id="274" r:id="rId8"/>
    <p:sldId id="270" r:id="rId9"/>
    <p:sldId id="272" r:id="rId10"/>
    <p:sldId id="271" r:id="rId11"/>
    <p:sldId id="265" r:id="rId12"/>
  </p:sldIdLst>
  <p:sldSz cx="12192000" cy="6858000"/>
  <p:notesSz cx="6858000" cy="91440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450" autoAdjust="0"/>
    <p:restoredTop sz="93554" autoAdjust="0"/>
  </p:normalViewPr>
  <p:slideViewPr>
    <p:cSldViewPr>
      <p:cViewPr varScale="1">
        <p:scale>
          <a:sx n="84" d="100"/>
          <a:sy n="84" d="100"/>
        </p:scale>
        <p:origin x="470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Larson" userId="bd32c595-c6ac-42c0-bb89-944ad9c1ebd3" providerId="ADAL" clId="{B9A09477-E1AF-4120-8CCE-596663ADDE8F}"/>
    <pc:docChg chg="undo custSel addSld modSld modMainMaster">
      <pc:chgData name="Bob Larson" userId="bd32c595-c6ac-42c0-bb89-944ad9c1ebd3" providerId="ADAL" clId="{B9A09477-E1AF-4120-8CCE-596663ADDE8F}" dt="2017-10-19T05:05:06.142" v="487"/>
      <pc:docMkLst>
        <pc:docMk/>
      </pc:docMkLst>
      <pc:sldChg chg="modSp modTransition">
        <pc:chgData name="Bob Larson" userId="bd32c595-c6ac-42c0-bb89-944ad9c1ebd3" providerId="ADAL" clId="{B9A09477-E1AF-4120-8CCE-596663ADDE8F}" dt="2017-10-19T04:58:36.133" v="396"/>
        <pc:sldMkLst>
          <pc:docMk/>
          <pc:sldMk cId="0" sldId="256"/>
        </pc:sldMkLst>
        <pc:spChg chg="mod">
          <ac:chgData name="Bob Larson" userId="bd32c595-c6ac-42c0-bb89-944ad9c1ebd3" providerId="ADAL" clId="{B9A09477-E1AF-4120-8CCE-596663ADDE8F}" dt="2017-10-19T04:17:25.507" v="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0" sldId="265"/>
        </pc:sldMkLst>
      </pc:sldChg>
      <pc:sldChg chg="modSp modTransition">
        <pc:chgData name="Bob Larson" userId="bd32c595-c6ac-42c0-bb89-944ad9c1ebd3" providerId="ADAL" clId="{B9A09477-E1AF-4120-8CCE-596663ADDE8F}" dt="2017-10-19T04:58:36.133" v="396"/>
        <pc:sldMkLst>
          <pc:docMk/>
          <pc:sldMk cId="2045133728" sldId="266"/>
        </pc:sldMkLst>
        <pc:spChg chg="mod">
          <ac:chgData name="Bob Larson" userId="bd32c595-c6ac-42c0-bb89-944ad9c1ebd3" providerId="ADAL" clId="{B9A09477-E1AF-4120-8CCE-596663ADDE8F}" dt="2017-10-19T04:58:21.463" v="392" actId="20577"/>
          <ac:spMkLst>
            <pc:docMk/>
            <pc:sldMk cId="2045133728" sldId="266"/>
            <ac:spMk id="4099" creationId="{00000000-0000-0000-0000-000000000000}"/>
          </ac:spMkLst>
        </pc:spChg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636002337" sldId="267"/>
        </pc:sldMkLst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1647960670" sldId="268"/>
        </pc:sldMkLst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1452749134" sldId="269"/>
        </pc:sldMkLst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4270443147" sldId="270"/>
        </pc:sldMkLst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1971215442" sldId="271"/>
        </pc:sldMkLst>
      </pc:sldChg>
      <pc:sldChg chg="addSp delSp modSp add modTransition">
        <pc:chgData name="Bob Larson" userId="bd32c595-c6ac-42c0-bb89-944ad9c1ebd3" providerId="ADAL" clId="{B9A09477-E1AF-4120-8CCE-596663ADDE8F}" dt="2017-10-19T05:04:58.382" v="484" actId="122"/>
        <pc:sldMkLst>
          <pc:docMk/>
          <pc:sldMk cId="4174679228" sldId="272"/>
        </pc:sldMkLst>
        <pc:spChg chg="del">
          <ac:chgData name="Bob Larson" userId="bd32c595-c6ac-42c0-bb89-944ad9c1ebd3" providerId="ADAL" clId="{B9A09477-E1AF-4120-8CCE-596663ADDE8F}" dt="2017-10-19T04:25:32.827" v="9"/>
          <ac:spMkLst>
            <pc:docMk/>
            <pc:sldMk cId="4174679228" sldId="272"/>
            <ac:spMk id="2" creationId="{C00BD0BB-32CF-4DFE-ABAE-A6F9FA248390}"/>
          </ac:spMkLst>
        </pc:spChg>
        <pc:spChg chg="add mod">
          <ac:chgData name="Bob Larson" userId="bd32c595-c6ac-42c0-bb89-944ad9c1ebd3" providerId="ADAL" clId="{B9A09477-E1AF-4120-8CCE-596663ADDE8F}" dt="2017-10-19T05:02:21.667" v="449"/>
          <ac:spMkLst>
            <pc:docMk/>
            <pc:sldMk cId="4174679228" sldId="272"/>
            <ac:spMk id="2" creationId="{21B5CAD0-150C-4721-AA0F-20D6B28F6D49}"/>
          </ac:spMkLst>
        </pc:spChg>
        <pc:spChg chg="del">
          <ac:chgData name="Bob Larson" userId="bd32c595-c6ac-42c0-bb89-944ad9c1ebd3" providerId="ADAL" clId="{B9A09477-E1AF-4120-8CCE-596663ADDE8F}" dt="2017-10-19T04:25:32.827" v="9"/>
          <ac:spMkLst>
            <pc:docMk/>
            <pc:sldMk cId="4174679228" sldId="272"/>
            <ac:spMk id="3" creationId="{21532649-5E8A-4F4B-8065-44C4D3E17CAC}"/>
          </ac:spMkLst>
        </pc:spChg>
        <pc:spChg chg="add mod">
          <ac:chgData name="Bob Larson" userId="bd32c595-c6ac-42c0-bb89-944ad9c1ebd3" providerId="ADAL" clId="{B9A09477-E1AF-4120-8CCE-596663ADDE8F}" dt="2017-10-19T04:36:20.434" v="117" actId="20577"/>
          <ac:spMkLst>
            <pc:docMk/>
            <pc:sldMk cId="4174679228" sldId="272"/>
            <ac:spMk id="5" creationId="{6464587C-F5E5-4C6B-91EC-E81E9559DD1B}"/>
          </ac:spMkLst>
        </pc:spChg>
        <pc:spChg chg="add mod">
          <ac:chgData name="Bob Larson" userId="bd32c595-c6ac-42c0-bb89-944ad9c1ebd3" providerId="ADAL" clId="{B9A09477-E1AF-4120-8CCE-596663ADDE8F}" dt="2017-10-19T04:42:57.508" v="222"/>
          <ac:spMkLst>
            <pc:docMk/>
            <pc:sldMk cId="4174679228" sldId="272"/>
            <ac:spMk id="6" creationId="{55062D5B-85EE-47EF-824E-54C40C5711EC}"/>
          </ac:spMkLst>
        </pc:spChg>
        <pc:spChg chg="add mod ord">
          <ac:chgData name="Bob Larson" userId="bd32c595-c6ac-42c0-bb89-944ad9c1ebd3" providerId="ADAL" clId="{B9A09477-E1AF-4120-8CCE-596663ADDE8F}" dt="2017-10-19T05:04:58.382" v="484" actId="122"/>
          <ac:spMkLst>
            <pc:docMk/>
            <pc:sldMk cId="4174679228" sldId="272"/>
            <ac:spMk id="7" creationId="{80AA3579-3C84-4090-A03C-6D3FEE456B86}"/>
          </ac:spMkLst>
        </pc:spChg>
        <pc:spChg chg="add del mod">
          <ac:chgData name="Bob Larson" userId="bd32c595-c6ac-42c0-bb89-944ad9c1ebd3" providerId="ADAL" clId="{B9A09477-E1AF-4120-8CCE-596663ADDE8F}" dt="2017-10-19T04:42:45.983" v="218" actId="478"/>
          <ac:spMkLst>
            <pc:docMk/>
            <pc:sldMk cId="4174679228" sldId="272"/>
            <ac:spMk id="8" creationId="{A2D24BA0-8457-40D7-A2F2-E8743A95040E}"/>
          </ac:spMkLst>
        </pc:spChg>
        <pc:spChg chg="add mod">
          <ac:chgData name="Bob Larson" userId="bd32c595-c6ac-42c0-bb89-944ad9c1ebd3" providerId="ADAL" clId="{B9A09477-E1AF-4120-8CCE-596663ADDE8F}" dt="2017-10-19T04:42:57.508" v="222"/>
          <ac:spMkLst>
            <pc:docMk/>
            <pc:sldMk cId="4174679228" sldId="272"/>
            <ac:spMk id="9" creationId="{98B658C8-BF8E-4170-B14A-EF9716F1A4EE}"/>
          </ac:spMkLst>
        </pc:spChg>
        <pc:spChg chg="add mod">
          <ac:chgData name="Bob Larson" userId="bd32c595-c6ac-42c0-bb89-944ad9c1ebd3" providerId="ADAL" clId="{B9A09477-E1AF-4120-8CCE-596663ADDE8F}" dt="2017-10-19T04:42:57.508" v="222"/>
          <ac:spMkLst>
            <pc:docMk/>
            <pc:sldMk cId="4174679228" sldId="272"/>
            <ac:spMk id="10" creationId="{9ABFA2C7-8FBC-46D0-9837-D04D4CFC010E}"/>
          </ac:spMkLst>
        </pc:spChg>
        <pc:spChg chg="add mod">
          <ac:chgData name="Bob Larson" userId="bd32c595-c6ac-42c0-bb89-944ad9c1ebd3" providerId="ADAL" clId="{B9A09477-E1AF-4120-8CCE-596663ADDE8F}" dt="2017-10-19T04:42:57.508" v="222"/>
          <ac:spMkLst>
            <pc:docMk/>
            <pc:sldMk cId="4174679228" sldId="272"/>
            <ac:spMk id="11" creationId="{0FB0C05F-6742-4DD6-B5CB-ED90925FE0A7}"/>
          </ac:spMkLst>
        </pc:spChg>
        <pc:spChg chg="add mod">
          <ac:chgData name="Bob Larson" userId="bd32c595-c6ac-42c0-bb89-944ad9c1ebd3" providerId="ADAL" clId="{B9A09477-E1AF-4120-8CCE-596663ADDE8F}" dt="2017-10-19T04:42:57.508" v="222"/>
          <ac:spMkLst>
            <pc:docMk/>
            <pc:sldMk cId="4174679228" sldId="272"/>
            <ac:spMk id="12" creationId="{BBE8B43B-44D6-4228-B97A-6ECE8DFAEA6C}"/>
          </ac:spMkLst>
        </pc:spChg>
        <pc:spChg chg="add mod">
          <ac:chgData name="Bob Larson" userId="bd32c595-c6ac-42c0-bb89-944ad9c1ebd3" providerId="ADAL" clId="{B9A09477-E1AF-4120-8CCE-596663ADDE8F}" dt="2017-10-19T04:42:57.508" v="222"/>
          <ac:spMkLst>
            <pc:docMk/>
            <pc:sldMk cId="4174679228" sldId="272"/>
            <ac:spMk id="14" creationId="{42B5433E-439E-49F2-A7CE-7403F9A99CCC}"/>
          </ac:spMkLst>
        </pc:spChg>
        <pc:spChg chg="add del mod">
          <ac:chgData name="Bob Larson" userId="bd32c595-c6ac-42c0-bb89-944ad9c1ebd3" providerId="ADAL" clId="{B9A09477-E1AF-4120-8CCE-596663ADDE8F}" dt="2017-10-19T04:44:03.122" v="240" actId="478"/>
          <ac:spMkLst>
            <pc:docMk/>
            <pc:sldMk cId="4174679228" sldId="272"/>
            <ac:spMk id="15" creationId="{472F8D46-C52D-480D-988D-80A879F7DBC3}"/>
          </ac:spMkLst>
        </pc:spChg>
        <pc:spChg chg="add mod">
          <ac:chgData name="Bob Larson" userId="bd32c595-c6ac-42c0-bb89-944ad9c1ebd3" providerId="ADAL" clId="{B9A09477-E1AF-4120-8CCE-596663ADDE8F}" dt="2017-10-19T04:44:20.225" v="244"/>
          <ac:spMkLst>
            <pc:docMk/>
            <pc:sldMk cId="4174679228" sldId="272"/>
            <ac:spMk id="18" creationId="{A2A26BD9-7A3A-4137-9AE6-41C950765EC0}"/>
          </ac:spMkLst>
        </pc:spChg>
        <pc:spChg chg="add mod">
          <ac:chgData name="Bob Larson" userId="bd32c595-c6ac-42c0-bb89-944ad9c1ebd3" providerId="ADAL" clId="{B9A09477-E1AF-4120-8CCE-596663ADDE8F}" dt="2017-10-19T04:44:20.225" v="244"/>
          <ac:spMkLst>
            <pc:docMk/>
            <pc:sldMk cId="4174679228" sldId="272"/>
            <ac:spMk id="19" creationId="{FC31B0AF-B8F7-4973-B54E-0013338E71BE}"/>
          </ac:spMkLst>
        </pc:spChg>
        <pc:spChg chg="add mod">
          <ac:chgData name="Bob Larson" userId="bd32c595-c6ac-42c0-bb89-944ad9c1ebd3" providerId="ADAL" clId="{B9A09477-E1AF-4120-8CCE-596663ADDE8F}" dt="2017-10-19T04:47:17.505" v="248"/>
          <ac:spMkLst>
            <pc:docMk/>
            <pc:sldMk cId="4174679228" sldId="272"/>
            <ac:spMk id="21" creationId="{A9711CF6-E863-415B-AB73-9CFA76A7FF7F}"/>
          </ac:spMkLst>
        </pc:spChg>
        <pc:spChg chg="add mod">
          <ac:chgData name="Bob Larson" userId="bd32c595-c6ac-42c0-bb89-944ad9c1ebd3" providerId="ADAL" clId="{B9A09477-E1AF-4120-8CCE-596663ADDE8F}" dt="2017-10-19T04:49:35.182" v="313" actId="1076"/>
          <ac:spMkLst>
            <pc:docMk/>
            <pc:sldMk cId="4174679228" sldId="272"/>
            <ac:spMk id="22" creationId="{5BB45E7B-E6F4-408D-B9A4-64440D9D88F9}"/>
          </ac:spMkLst>
        </pc:spChg>
        <pc:spChg chg="add mod">
          <ac:chgData name="Bob Larson" userId="bd32c595-c6ac-42c0-bb89-944ad9c1ebd3" providerId="ADAL" clId="{B9A09477-E1AF-4120-8CCE-596663ADDE8F}" dt="2017-10-19T05:02:21.667" v="449"/>
          <ac:spMkLst>
            <pc:docMk/>
            <pc:sldMk cId="4174679228" sldId="272"/>
            <ac:spMk id="23" creationId="{7A42C31B-F7BD-4ECB-B134-C89AA242C16F}"/>
          </ac:spMkLst>
        </pc:spChg>
        <pc:grpChg chg="add mod">
          <ac:chgData name="Bob Larson" userId="bd32c595-c6ac-42c0-bb89-944ad9c1ebd3" providerId="ADAL" clId="{B9A09477-E1AF-4120-8CCE-596663ADDE8F}" dt="2017-10-19T05:02:34.852" v="453" actId="1076"/>
          <ac:grpSpMkLst>
            <pc:docMk/>
            <pc:sldMk cId="4174679228" sldId="272"/>
            <ac:grpSpMk id="3" creationId="{04239A81-AC3B-4F37-A8F9-5FEFB03F2DA1}"/>
          </ac:grpSpMkLst>
        </pc:grpChg>
        <pc:grpChg chg="add mod">
          <ac:chgData name="Bob Larson" userId="bd32c595-c6ac-42c0-bb89-944ad9c1ebd3" providerId="ADAL" clId="{B9A09477-E1AF-4120-8CCE-596663ADDE8F}" dt="2017-10-19T04:44:20.225" v="244"/>
          <ac:grpSpMkLst>
            <pc:docMk/>
            <pc:sldMk cId="4174679228" sldId="272"/>
            <ac:grpSpMk id="13" creationId="{16210038-58AC-4BB1-A8FB-1547DBEC51A7}"/>
          </ac:grpSpMkLst>
        </pc:grpChg>
        <pc:grpChg chg="add mod">
          <ac:chgData name="Bob Larson" userId="bd32c595-c6ac-42c0-bb89-944ad9c1ebd3" providerId="ADAL" clId="{B9A09477-E1AF-4120-8CCE-596663ADDE8F}" dt="2017-10-19T05:02:11.868" v="448" actId="1076"/>
          <ac:grpSpMkLst>
            <pc:docMk/>
            <pc:sldMk cId="4174679228" sldId="272"/>
            <ac:grpSpMk id="16" creationId="{4A431308-A10D-4826-A2E4-FEBE8A089883}"/>
          </ac:grpSpMkLst>
        </pc:grpChg>
        <pc:picChg chg="add del mod">
          <ac:chgData name="Bob Larson" userId="bd32c595-c6ac-42c0-bb89-944ad9c1ebd3" providerId="ADAL" clId="{B9A09477-E1AF-4120-8CCE-596663ADDE8F}" dt="2017-10-19T04:31:33.696" v="26" actId="478"/>
          <ac:picMkLst>
            <pc:docMk/>
            <pc:sldMk cId="4174679228" sldId="272"/>
            <ac:picMk id="1026" creationId="{1CB0EC76-ED8E-45AC-8529-E90E1D958543}"/>
          </ac:picMkLst>
        </pc:picChg>
        <pc:picChg chg="add mod">
          <ac:chgData name="Bob Larson" userId="bd32c595-c6ac-42c0-bb89-944ad9c1ebd3" providerId="ADAL" clId="{B9A09477-E1AF-4120-8CCE-596663ADDE8F}" dt="2017-10-19T04:42:57.508" v="222"/>
          <ac:picMkLst>
            <pc:docMk/>
            <pc:sldMk cId="4174679228" sldId="272"/>
            <ac:picMk id="1028" creationId="{7ADA339B-8A67-4D94-A47C-4F7E36033EFF}"/>
          </ac:picMkLst>
        </pc:picChg>
        <pc:cxnChg chg="add mod">
          <ac:chgData name="Bob Larson" userId="bd32c595-c6ac-42c0-bb89-944ad9c1ebd3" providerId="ADAL" clId="{B9A09477-E1AF-4120-8CCE-596663ADDE8F}" dt="2017-10-19T04:48:32.096" v="286" actId="1582"/>
          <ac:cxnSpMkLst>
            <pc:docMk/>
            <pc:sldMk cId="4174679228" sldId="272"/>
            <ac:cxnSpMk id="20" creationId="{7F173D6D-152B-44E4-87D1-2E0CAFB91086}"/>
          </ac:cxnSpMkLst>
        </pc:cxnChg>
      </pc:sldChg>
      <pc:sldChg chg="addSp delSp modSp add modTransition">
        <pc:chgData name="Bob Larson" userId="bd32c595-c6ac-42c0-bb89-944ad9c1ebd3" providerId="ADAL" clId="{B9A09477-E1AF-4120-8CCE-596663ADDE8F}" dt="2017-10-19T04:58:36.133" v="396"/>
        <pc:sldMkLst>
          <pc:docMk/>
          <pc:sldMk cId="161438456" sldId="273"/>
        </pc:sldMkLst>
        <pc:spChg chg="add del mod">
          <ac:chgData name="Bob Larson" userId="bd32c595-c6ac-42c0-bb89-944ad9c1ebd3" providerId="ADAL" clId="{B9A09477-E1AF-4120-8CCE-596663ADDE8F}" dt="2017-10-19T04:53:50.887" v="327"/>
          <ac:spMkLst>
            <pc:docMk/>
            <pc:sldMk cId="161438456" sldId="273"/>
            <ac:spMk id="2" creationId="{79394098-10AF-4B70-91C1-5B2E2DA81F69}"/>
          </ac:spMkLst>
        </pc:spChg>
        <pc:spChg chg="add del mod">
          <ac:chgData name="Bob Larson" userId="bd32c595-c6ac-42c0-bb89-944ad9c1ebd3" providerId="ADAL" clId="{B9A09477-E1AF-4120-8CCE-596663ADDE8F}" dt="2017-10-19T04:53:50.887" v="327"/>
          <ac:spMkLst>
            <pc:docMk/>
            <pc:sldMk cId="161438456" sldId="273"/>
            <ac:spMk id="3" creationId="{57EC62A7-79EE-4B82-B916-CA703323CC31}"/>
          </ac:spMkLst>
        </pc:spChg>
        <pc:spChg chg="add del mod">
          <ac:chgData name="Bob Larson" userId="bd32c595-c6ac-42c0-bb89-944ad9c1ebd3" providerId="ADAL" clId="{B9A09477-E1AF-4120-8CCE-596663ADDE8F}" dt="2017-10-19T04:53:50.887" v="327"/>
          <ac:spMkLst>
            <pc:docMk/>
            <pc:sldMk cId="161438456" sldId="273"/>
            <ac:spMk id="4" creationId="{FB7DA39C-FE7C-40C0-9654-C02643592F7F}"/>
          </ac:spMkLst>
        </pc:spChg>
        <pc:spChg chg="mod">
          <ac:chgData name="Bob Larson" userId="bd32c595-c6ac-42c0-bb89-944ad9c1ebd3" providerId="ADAL" clId="{B9A09477-E1AF-4120-8CCE-596663ADDE8F}" dt="2017-10-19T04:57:54.441" v="387" actId="20577"/>
          <ac:spMkLst>
            <pc:docMk/>
            <pc:sldMk cId="161438456" sldId="273"/>
            <ac:spMk id="11267" creationId="{00000000-0000-0000-0000-000000000000}"/>
          </ac:spMkLst>
        </pc:spChg>
      </pc:sldChg>
      <pc:sldMasterChg chg="modSp">
        <pc:chgData name="Bob Larson" userId="bd32c595-c6ac-42c0-bb89-944ad9c1ebd3" providerId="ADAL" clId="{B9A09477-E1AF-4120-8CCE-596663ADDE8F}" dt="2017-10-19T05:05:06.142" v="487"/>
        <pc:sldMasterMkLst>
          <pc:docMk/>
          <pc:sldMasterMk cId="0" sldId="2147483649"/>
        </pc:sldMasterMkLst>
        <pc:spChg chg="mod">
          <ac:chgData name="Bob Larson" userId="bd32c595-c6ac-42c0-bb89-944ad9c1ebd3" providerId="ADAL" clId="{B9A09477-E1AF-4120-8CCE-596663ADDE8F}" dt="2017-10-19T05:05:06.142" v="487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D1F3703-5ED7-4B1B-A85B-53E21CC16AD8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2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E44BBA4-F77C-4E01-BB30-D5A7636F0A46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login.washington.edu/" TargetMode="External"/><Relationship Id="rId2" Type="http://schemas.openxmlformats.org/officeDocument/2006/relationships/hyperlink" Target="http://myuw.washingto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INFO 341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VPNs (Virtual Private Network)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VPN you are already 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6" y="2112264"/>
            <a:ext cx="10462683" cy="4745736"/>
          </a:xfrm>
        </p:spPr>
        <p:txBody>
          <a:bodyPr/>
          <a:lstStyle/>
          <a:p>
            <a:r>
              <a:rPr lang="en-US" sz="2400" dirty="0"/>
              <a:t>Transport Layer Security (TLS) / Secure Sockets Layer (SSL)</a:t>
            </a:r>
          </a:p>
          <a:p>
            <a:pPr lvl="1"/>
            <a:r>
              <a:rPr lang="en-US" sz="2000" dirty="0"/>
              <a:t>TLS is replacing the older SSL in common usage </a:t>
            </a:r>
            <a:r>
              <a:rPr lang="en-US" sz="2000" dirty="0" smtClean="0"/>
              <a:t>– still </a:t>
            </a:r>
            <a:r>
              <a:rPr lang="en-US" sz="2000" dirty="0"/>
              <a:t>called "SSL”</a:t>
            </a:r>
          </a:p>
          <a:p>
            <a:pPr lvl="1"/>
            <a:r>
              <a:rPr lang="en-US" sz="2000" dirty="0"/>
              <a:t>Encryption protocols for </a:t>
            </a:r>
            <a:r>
              <a:rPr lang="en-US" sz="2000" dirty="0" smtClean="0"/>
              <a:t>certain applications – your browser is </a:t>
            </a:r>
            <a:r>
              <a:rPr lang="en-US" sz="2000" dirty="0"/>
              <a:t>the client</a:t>
            </a:r>
          </a:p>
          <a:p>
            <a:pPr lvl="1"/>
            <a:r>
              <a:rPr lang="en-US" sz="2000" dirty="0" smtClean="0"/>
              <a:t>Used </a:t>
            </a:r>
            <a:r>
              <a:rPr lang="en-US" sz="2000" dirty="0"/>
              <a:t>for online banking, online sales, and when you logon to </a:t>
            </a:r>
            <a:r>
              <a:rPr lang="en-US" sz="2000" dirty="0" err="1"/>
              <a:t>MyUW</a:t>
            </a:r>
            <a:endParaRPr lang="en-US" sz="2000" dirty="0"/>
          </a:p>
          <a:p>
            <a:pPr lvl="2"/>
            <a:r>
              <a:rPr lang="en-US" sz="1800" dirty="0"/>
              <a:t>You </a:t>
            </a:r>
            <a:r>
              <a:rPr lang="en-US" sz="1800" dirty="0" smtClean="0"/>
              <a:t>can type </a:t>
            </a:r>
            <a:r>
              <a:rPr lang="en-US" sz="1800" dirty="0"/>
              <a:t>(or a link supplies):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myuw.Washington.edu</a:t>
            </a:r>
            <a:endParaRPr lang="en-US" sz="1800" dirty="0"/>
          </a:p>
          <a:p>
            <a:pPr lvl="2"/>
            <a:r>
              <a:rPr lang="en-US" sz="1800" dirty="0" smtClean="0"/>
              <a:t>After login </a:t>
            </a:r>
            <a:r>
              <a:rPr lang="en-US" sz="1800" dirty="0"/>
              <a:t>switches you to: </a:t>
            </a:r>
            <a:r>
              <a:rPr lang="en-US" sz="1800" dirty="0">
                <a:hlinkClick r:id="rId3"/>
              </a:rPr>
              <a:t>http</a:t>
            </a:r>
            <a:r>
              <a:rPr lang="en-US" sz="1800" b="1" dirty="0">
                <a:hlinkClick r:id="rId3"/>
              </a:rPr>
              <a:t>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weblogin.washington.edu</a:t>
            </a:r>
            <a:endParaRPr lang="en-US" sz="1800" dirty="0"/>
          </a:p>
          <a:p>
            <a:pPr lvl="3"/>
            <a:r>
              <a:rPr lang="en-US" sz="1600" dirty="0"/>
              <a:t>From the point </a:t>
            </a:r>
            <a:r>
              <a:rPr lang="en-US" sz="1600" dirty="0">
                <a:solidFill>
                  <a:srgbClr val="FF0000"/>
                </a:solidFill>
              </a:rPr>
              <a:t>http</a:t>
            </a:r>
            <a:r>
              <a:rPr lang="en-US" sz="1600" b="1" u="sng" dirty="0">
                <a:solidFill>
                  <a:srgbClr val="FF0000"/>
                </a:solidFill>
              </a:rPr>
              <a:t>s</a:t>
            </a:r>
            <a:r>
              <a:rPr lang="en-US" sz="1600" dirty="0"/>
              <a:t> appears on all communications is encrypted</a:t>
            </a:r>
          </a:p>
          <a:p>
            <a:pPr lvl="1"/>
            <a:r>
              <a:rPr lang="en-US" sz="2000" dirty="0" smtClean="0"/>
              <a:t>Easy </a:t>
            </a:r>
            <a:r>
              <a:rPr lang="en-US" sz="2000" dirty="0"/>
              <a:t>to use, often invisible to the user</a:t>
            </a:r>
          </a:p>
          <a:p>
            <a:r>
              <a:rPr lang="en-US" sz="2400" dirty="0"/>
              <a:t>Purist will argue not a true VPN because it doesn’t grant full inside access</a:t>
            </a:r>
          </a:p>
          <a:p>
            <a:pPr lvl="1"/>
            <a:r>
              <a:rPr lang="en-US" sz="2000" dirty="0" smtClean="0"/>
              <a:t>Limited </a:t>
            </a:r>
            <a:r>
              <a:rPr lang="en-US" sz="2000" dirty="0"/>
              <a:t>to the </a:t>
            </a:r>
            <a:r>
              <a:rPr lang="en-US" sz="2000" dirty="0" smtClean="0"/>
              <a:t>Application Server </a:t>
            </a:r>
            <a:r>
              <a:rPr lang="en-US" sz="2000" dirty="0"/>
              <a:t>you logged onto and any links it provides</a:t>
            </a:r>
          </a:p>
          <a:p>
            <a:r>
              <a:rPr lang="en-US" sz="2400" dirty="0"/>
              <a:t>Supported by most browsers and mobile Apps</a:t>
            </a:r>
          </a:p>
          <a:p>
            <a:pPr lvl="1"/>
            <a:r>
              <a:rPr lang="en-US" sz="2000" dirty="0"/>
              <a:t>Secure for even public </a:t>
            </a:r>
            <a:r>
              <a:rPr lang="en-US" sz="2000" dirty="0" err="1"/>
              <a:t>WiFi</a:t>
            </a:r>
            <a:r>
              <a:rPr lang="en-US" sz="2000" dirty="0"/>
              <a:t> “Hotspots” if your device isn’t compromised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37432" y="1115568"/>
            <a:ext cx="4302505" cy="1045464"/>
            <a:chOff x="3837432" y="1115568"/>
            <a:chExt cx="4302505" cy="10454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b="11447"/>
            <a:stretch/>
          </p:blipFill>
          <p:spPr>
            <a:xfrm>
              <a:off x="3837432" y="1170432"/>
              <a:ext cx="4302505" cy="9906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5903976" y="1115568"/>
              <a:ext cx="381000" cy="3810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21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Fin…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CB77348E-138F-4CD3-ABCA-1F258ABC2E8E}" type="slidenum">
              <a:rPr lang="en-US" smtClean="0">
                <a:solidFill>
                  <a:schemeClr val="bg2"/>
                </a:solidFill>
              </a:rPr>
              <a:pPr/>
              <a:t>11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of Network Security </a:t>
            </a:r>
          </a:p>
          <a:p>
            <a:r>
              <a:rPr lang="en-US" dirty="0"/>
              <a:t>Traditional Network</a:t>
            </a:r>
          </a:p>
          <a:p>
            <a:r>
              <a:rPr lang="en-US" dirty="0"/>
              <a:t>VPN Connections (Links or Tunnels)</a:t>
            </a:r>
          </a:p>
          <a:p>
            <a:r>
              <a:rPr lang="en-US" dirty="0"/>
              <a:t>What is a VPN (Virtual Private Network)?</a:t>
            </a:r>
          </a:p>
          <a:p>
            <a:r>
              <a:rPr lang="en-US" dirty="0"/>
              <a:t>How Encryption Works</a:t>
            </a:r>
          </a:p>
          <a:p>
            <a:r>
              <a:rPr lang="en-US" dirty="0"/>
              <a:t>What is Authenticated/Encrypted?</a:t>
            </a:r>
          </a:p>
          <a:p>
            <a:r>
              <a:rPr lang="en-US" dirty="0"/>
              <a:t>The VPN you are already using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BFAD17B-475F-424C-82DD-BE22E806002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13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Network Security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11125199" cy="4800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onfidentiality </a:t>
            </a:r>
          </a:p>
          <a:p>
            <a:pPr lvl="1"/>
            <a:r>
              <a:rPr lang="en-US" dirty="0"/>
              <a:t>Securing data from prying eyes (encryption)</a:t>
            </a:r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ntegrity </a:t>
            </a:r>
          </a:p>
          <a:p>
            <a:pPr lvl="1"/>
            <a:r>
              <a:rPr lang="en-US" dirty="0"/>
              <a:t>Authenticating the source</a:t>
            </a:r>
          </a:p>
          <a:p>
            <a:pPr lvl="2"/>
            <a:r>
              <a:rPr lang="en-US" dirty="0"/>
              <a:t>Is the sender who they claim to be (can they disavow)</a:t>
            </a:r>
          </a:p>
          <a:p>
            <a:pPr lvl="1"/>
            <a:r>
              <a:rPr lang="en-US" dirty="0"/>
              <a:t>Authenticating the data</a:t>
            </a:r>
          </a:p>
          <a:p>
            <a:pPr lvl="2"/>
            <a:r>
              <a:rPr lang="en-US" dirty="0"/>
              <a:t>Has the data been modified</a:t>
            </a: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vailability </a:t>
            </a:r>
          </a:p>
          <a:p>
            <a:pPr lvl="1"/>
            <a:r>
              <a:rPr lang="en-US" dirty="0"/>
              <a:t>Users need reasonable access to data they are authorized to use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8BCF-D424-4381-8BB4-363E5EA7549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Network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76917" y="5152524"/>
            <a:ext cx="10363200" cy="1629276"/>
          </a:xfrm>
        </p:spPr>
        <p:txBody>
          <a:bodyPr/>
          <a:lstStyle/>
          <a:p>
            <a:r>
              <a:rPr lang="en-US" sz="1800" dirty="0"/>
              <a:t>Internet WAN connections are open to snooping from anywhere in the world</a:t>
            </a:r>
          </a:p>
          <a:p>
            <a:r>
              <a:rPr lang="en-US" sz="1800" dirty="0"/>
              <a:t>Dedicated lines (point-to-point) are expensive and slow secure connections</a:t>
            </a:r>
          </a:p>
          <a:p>
            <a:pPr lvl="1"/>
            <a:r>
              <a:rPr lang="en-US" sz="1600" dirty="0"/>
              <a:t>T1 (1.54 Mb | T3 44.7 Mb | ISDN 64/128 Kb) shared by all users. Cost based on distance</a:t>
            </a:r>
          </a:p>
          <a:p>
            <a:pPr lvl="1"/>
            <a:r>
              <a:rPr lang="en-US" sz="1600" dirty="0"/>
              <a:t>Expensive to connect employee’s home</a:t>
            </a:r>
          </a:p>
          <a:p>
            <a:pPr lvl="1"/>
            <a:r>
              <a:rPr lang="en-US" sz="1600" dirty="0"/>
              <a:t>Not possible for remote user on the road or at a customer’s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43000"/>
            <a:ext cx="8352381" cy="4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6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Connections (Links or Tunnels)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76917" y="4867466"/>
            <a:ext cx="10363200" cy="1914334"/>
          </a:xfrm>
        </p:spPr>
        <p:txBody>
          <a:bodyPr/>
          <a:lstStyle/>
          <a:p>
            <a:r>
              <a:rPr lang="en-US" sz="2000" dirty="0"/>
              <a:t>Common (but weak) VPN analogy is a secure pipe running through the Internet</a:t>
            </a:r>
          </a:p>
          <a:p>
            <a:r>
              <a:rPr lang="en-US" sz="2000" dirty="0"/>
              <a:t>Better analogy is a Limousine or armored car moving through traffic</a:t>
            </a:r>
          </a:p>
          <a:p>
            <a:pPr lvl="1"/>
            <a:r>
              <a:rPr lang="en-US" sz="1800" dirty="0"/>
              <a:t>Nobody knows who or what is inside or where it is coming from or going</a:t>
            </a:r>
          </a:p>
          <a:p>
            <a:r>
              <a:rPr lang="en-US" sz="2000" dirty="0"/>
              <a:t>Low cost (can be free) and relatively easy to setup even for home or remote users</a:t>
            </a:r>
          </a:p>
          <a:p>
            <a:r>
              <a:rPr lang="en-US" sz="2000" dirty="0" smtClean="0"/>
              <a:t>Can be </a:t>
            </a:r>
            <a:r>
              <a:rPr lang="en-US" sz="2000" dirty="0"/>
              <a:t>edge device to edge device </a:t>
            </a:r>
            <a:r>
              <a:rPr lang="en-US" sz="2000" dirty="0" smtClean="0"/>
              <a:t>| </a:t>
            </a:r>
            <a:r>
              <a:rPr lang="en-US" sz="2000" dirty="0"/>
              <a:t>user device to edge device or directly to a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19200"/>
            <a:ext cx="7466552" cy="3572067"/>
          </a:xfrm>
          <a:prstGeom prst="rect">
            <a:avLst/>
          </a:prstGeom>
        </p:spPr>
      </p:pic>
      <p:pic>
        <p:nvPicPr>
          <p:cNvPr id="7" name="Picture 2" descr="Image result for Euclidean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50" b="9536"/>
          <a:stretch/>
        </p:blipFill>
        <p:spPr bwMode="auto">
          <a:xfrm rot="20436911" flipH="1">
            <a:off x="3759574" y="1511982"/>
            <a:ext cx="1371600" cy="38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74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581214" cy="852487"/>
          </a:xfrm>
        </p:spPr>
        <p:txBody>
          <a:bodyPr/>
          <a:lstStyle/>
          <a:p>
            <a:r>
              <a:rPr lang="en-US" dirty="0"/>
              <a:t>What is a VPN (Virtual Private Network)?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6" y="1600200"/>
            <a:ext cx="10615084" cy="5100638"/>
          </a:xfrm>
        </p:spPr>
        <p:txBody>
          <a:bodyPr/>
          <a:lstStyle/>
          <a:p>
            <a:r>
              <a:rPr lang="en-US" sz="2400" dirty="0" smtClean="0"/>
              <a:t>Virtual </a:t>
            </a:r>
            <a:r>
              <a:rPr lang="en-US" sz="2400" dirty="0"/>
              <a:t>point-to-point link between computer(s) or edge device(s)</a:t>
            </a:r>
          </a:p>
          <a:p>
            <a:pPr lvl="1"/>
            <a:r>
              <a:rPr lang="en-US" sz="2000" dirty="0"/>
              <a:t>Traffic is then encrypted (scrambled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can be seen (still 0s/1s) but not understood</a:t>
            </a:r>
          </a:p>
          <a:p>
            <a:r>
              <a:rPr lang="en-US" sz="2400" dirty="0" smtClean="0"/>
              <a:t>Extends </a:t>
            </a:r>
            <a:r>
              <a:rPr lang="en-US" sz="2400" dirty="0"/>
              <a:t>a private network across a public network (Internet)</a:t>
            </a:r>
          </a:p>
          <a:p>
            <a:pPr lvl="1"/>
            <a:r>
              <a:rPr lang="en-US" sz="2000" dirty="0"/>
              <a:t>Much like </a:t>
            </a:r>
            <a:r>
              <a:rPr lang="en-US" sz="2000" dirty="0" smtClean="0"/>
              <a:t>a direct connection </a:t>
            </a:r>
            <a:r>
              <a:rPr lang="en-US" sz="2000" dirty="0"/>
              <a:t>to the private network (only slower)</a:t>
            </a:r>
          </a:p>
          <a:p>
            <a:pPr lvl="1"/>
            <a:r>
              <a:rPr lang="en-US" sz="2000" dirty="0" smtClean="0"/>
              <a:t>Access to </a:t>
            </a:r>
            <a:r>
              <a:rPr lang="en-US" sz="2000" dirty="0"/>
              <a:t>resources of the private network </a:t>
            </a:r>
            <a:r>
              <a:rPr lang="en-US" sz="2000" dirty="0" smtClean="0"/>
              <a:t>as </a:t>
            </a:r>
            <a:r>
              <a:rPr lang="en-US" sz="2000" dirty="0"/>
              <a:t>if they were on </a:t>
            </a:r>
            <a:r>
              <a:rPr lang="en-US" sz="2000" dirty="0" smtClean="0"/>
              <a:t>site</a:t>
            </a:r>
            <a:endParaRPr lang="en-US" sz="2000" dirty="0"/>
          </a:p>
          <a:p>
            <a:r>
              <a:rPr lang="en-US" sz="2400" dirty="0" smtClean="0"/>
              <a:t>VPN protocols – often used in combinations</a:t>
            </a:r>
          </a:p>
          <a:p>
            <a:pPr lvl="1"/>
            <a:r>
              <a:rPr lang="en-US" sz="2000" dirty="0"/>
              <a:t>Internet Protocol Security (</a:t>
            </a:r>
            <a:r>
              <a:rPr lang="en-US" sz="2000" dirty="0" err="1"/>
              <a:t>IPSec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Layer 2 Tunneling Protocol (L2TP</a:t>
            </a:r>
            <a:r>
              <a:rPr lang="en-US" sz="2000" dirty="0" smtClean="0"/>
              <a:t>) – often combined with </a:t>
            </a:r>
            <a:r>
              <a:rPr lang="en-US" sz="2000" dirty="0" err="1" smtClean="0"/>
              <a:t>IPSec</a:t>
            </a:r>
            <a:endParaRPr lang="en-US" sz="2000" dirty="0" smtClean="0"/>
          </a:p>
          <a:p>
            <a:pPr lvl="1"/>
            <a:r>
              <a:rPr lang="en-US" sz="2000" dirty="0" smtClean="0"/>
              <a:t>Point-to-Point </a:t>
            </a:r>
            <a:r>
              <a:rPr lang="en-US" sz="2000" dirty="0"/>
              <a:t>Tunneling </a:t>
            </a:r>
            <a:r>
              <a:rPr lang="en-US" sz="2000" dirty="0" smtClean="0"/>
              <a:t>Protocol (</a:t>
            </a:r>
            <a:r>
              <a:rPr lang="en-US" sz="2000" dirty="0"/>
              <a:t>PPTP) </a:t>
            </a:r>
            <a:r>
              <a:rPr lang="en-US" sz="2000" dirty="0" smtClean="0"/>
              <a:t>uses Point-to-Point </a:t>
            </a:r>
            <a:r>
              <a:rPr lang="en-US" sz="2000" dirty="0"/>
              <a:t>Protocol (PPP) to encrypt</a:t>
            </a:r>
            <a:endParaRPr lang="en-US" sz="2000" dirty="0" smtClean="0"/>
          </a:p>
          <a:p>
            <a:pPr lvl="1"/>
            <a:r>
              <a:rPr lang="en-US" sz="2000" dirty="0" smtClean="0"/>
              <a:t>Secure </a:t>
            </a:r>
            <a:r>
              <a:rPr lang="en-US" sz="2000" dirty="0"/>
              <a:t>Sockets Layer (SSL) and Transport Layer Security (TLS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OpenVPN</a:t>
            </a:r>
            <a:r>
              <a:rPr lang="en-US" sz="2000" dirty="0" smtClean="0"/>
              <a:t> an </a:t>
            </a:r>
            <a:r>
              <a:rPr lang="en-US" sz="2000" dirty="0"/>
              <a:t>open source </a:t>
            </a:r>
            <a:r>
              <a:rPr lang="en-US" sz="2000" dirty="0" smtClean="0"/>
              <a:t>VPN</a:t>
            </a:r>
          </a:p>
          <a:p>
            <a:pPr lvl="1"/>
            <a:r>
              <a:rPr lang="en-US" sz="2000" dirty="0" smtClean="0"/>
              <a:t>Secure </a:t>
            </a:r>
            <a:r>
              <a:rPr lang="en-US" sz="2000" dirty="0"/>
              <a:t>Shell (SSH)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VPNs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76916" y="1905000"/>
            <a:ext cx="10615083" cy="4495800"/>
          </a:xfrm>
        </p:spPr>
        <p:txBody>
          <a:bodyPr/>
          <a:lstStyle/>
          <a:p>
            <a:r>
              <a:rPr lang="en-US" sz="2400" dirty="0" smtClean="0"/>
              <a:t>Remote </a:t>
            </a:r>
            <a:r>
              <a:rPr lang="en-US" sz="2400" dirty="0"/>
              <a:t>Access VPN</a:t>
            </a:r>
          </a:p>
          <a:p>
            <a:pPr lvl="1"/>
            <a:r>
              <a:rPr lang="en-US" sz="2000" dirty="0" smtClean="0"/>
              <a:t>Allows </a:t>
            </a:r>
            <a:r>
              <a:rPr lang="en-US" sz="2000" dirty="0"/>
              <a:t>a user to connect to a private </a:t>
            </a:r>
            <a:r>
              <a:rPr lang="en-US" sz="2000" dirty="0" smtClean="0"/>
              <a:t>network’s services </a:t>
            </a:r>
            <a:r>
              <a:rPr lang="en-US" sz="2000" dirty="0"/>
              <a:t>and resources </a:t>
            </a:r>
            <a:r>
              <a:rPr lang="en-US" sz="2000" dirty="0" smtClean="0"/>
              <a:t>remotely</a:t>
            </a:r>
          </a:p>
          <a:p>
            <a:pPr lvl="1"/>
            <a:r>
              <a:rPr lang="en-US" sz="2000" dirty="0" smtClean="0"/>
              <a:t>Corporate </a:t>
            </a:r>
            <a:r>
              <a:rPr lang="en-US" sz="2000" dirty="0"/>
              <a:t>employee, while </a:t>
            </a:r>
            <a:r>
              <a:rPr lang="en-US" sz="2000" dirty="0" smtClean="0"/>
              <a:t>traveling or working from home</a:t>
            </a:r>
            <a:endParaRPr lang="en-US" sz="2000" dirty="0"/>
          </a:p>
          <a:p>
            <a:pPr lvl="1"/>
            <a:r>
              <a:rPr lang="en-US" sz="2000" dirty="0" smtClean="0"/>
              <a:t>Private users, bypass </a:t>
            </a:r>
            <a:r>
              <a:rPr lang="en-US" sz="2000" dirty="0"/>
              <a:t>regional </a:t>
            </a:r>
            <a:r>
              <a:rPr lang="en-US" sz="2000" dirty="0" smtClean="0"/>
              <a:t>Internet restrictions and </a:t>
            </a:r>
            <a:r>
              <a:rPr lang="en-US" sz="2000" dirty="0"/>
              <a:t>access blocked </a:t>
            </a:r>
            <a:r>
              <a:rPr lang="en-US" sz="2000" dirty="0" smtClean="0"/>
              <a:t>websites</a:t>
            </a:r>
          </a:p>
          <a:p>
            <a:pPr lvl="2"/>
            <a:r>
              <a:rPr lang="en-US" sz="1800" dirty="0" smtClean="0"/>
              <a:t>Enhance </a:t>
            </a:r>
            <a:r>
              <a:rPr lang="en-US" sz="1800" dirty="0"/>
              <a:t>their Internet security and </a:t>
            </a:r>
            <a:r>
              <a:rPr lang="en-US" sz="1800" dirty="0" smtClean="0"/>
              <a:t>privacy including over </a:t>
            </a:r>
            <a:r>
              <a:rPr lang="en-US" sz="1800" dirty="0" err="1" smtClean="0"/>
              <a:t>WiFi</a:t>
            </a:r>
            <a:r>
              <a:rPr lang="en-US" sz="1800" dirty="0" smtClean="0"/>
              <a:t> (Airports / Starbucks)</a:t>
            </a:r>
            <a:endParaRPr lang="en-US" sz="1800" dirty="0"/>
          </a:p>
          <a:p>
            <a:r>
              <a:rPr lang="en-US" sz="2400" dirty="0" smtClean="0"/>
              <a:t>Site-to-Site VPN (Router-to-Router VPN)</a:t>
            </a:r>
            <a:endParaRPr lang="en-US" sz="2400" dirty="0"/>
          </a:p>
          <a:p>
            <a:pPr lvl="1"/>
            <a:r>
              <a:rPr lang="en-US" sz="2000" dirty="0" smtClean="0"/>
              <a:t>Mostly by companies to connect </a:t>
            </a:r>
            <a:r>
              <a:rPr lang="en-US" sz="2000" dirty="0"/>
              <a:t>offices in different geographical </a:t>
            </a:r>
            <a:r>
              <a:rPr lang="en-US" sz="2000" dirty="0" smtClean="0"/>
              <a:t>locations</a:t>
            </a:r>
          </a:p>
          <a:p>
            <a:pPr lvl="1"/>
            <a:r>
              <a:rPr lang="en-US" sz="2000" dirty="0" smtClean="0"/>
              <a:t>Basically </a:t>
            </a:r>
            <a:r>
              <a:rPr lang="en-US" sz="2000" dirty="0"/>
              <a:t>a virtual bridge between the networks </a:t>
            </a:r>
            <a:r>
              <a:rPr lang="en-US" sz="2000" dirty="0" smtClean="0"/>
              <a:t>of </a:t>
            </a:r>
            <a:r>
              <a:rPr lang="en-US" sz="2000" dirty="0"/>
              <a:t>geographically distant </a:t>
            </a:r>
            <a:r>
              <a:rPr lang="en-US" sz="2000" dirty="0" smtClean="0"/>
              <a:t>offices</a:t>
            </a:r>
          </a:p>
          <a:p>
            <a:pPr lvl="2"/>
            <a:r>
              <a:rPr lang="en-US" sz="1800" dirty="0"/>
              <a:t>M</a:t>
            </a:r>
            <a:r>
              <a:rPr lang="en-US" sz="1800" dirty="0" smtClean="0"/>
              <a:t>aintain </a:t>
            </a:r>
            <a:r>
              <a:rPr lang="en-US" sz="1800" dirty="0"/>
              <a:t>a secure and private communication between the </a:t>
            </a:r>
            <a:r>
              <a:rPr lang="en-US" sz="1800" dirty="0" smtClean="0"/>
              <a:t>networks</a:t>
            </a:r>
          </a:p>
          <a:p>
            <a:pPr lvl="1"/>
            <a:r>
              <a:rPr lang="en-US" sz="2000" dirty="0"/>
              <a:t>Starts only after an authentication is validated between the two sites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Intranet VPN</a:t>
            </a:r>
            <a:r>
              <a:rPr lang="en-US" sz="2000" dirty="0" smtClean="0"/>
              <a:t> – Connects two company locations together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Extranet </a:t>
            </a:r>
            <a:r>
              <a:rPr lang="en-US" sz="2000" dirty="0" smtClean="0">
                <a:solidFill>
                  <a:srgbClr val="FF0000"/>
                </a:solidFill>
              </a:rPr>
              <a:t>VPN</a:t>
            </a:r>
            <a:r>
              <a:rPr lang="en-US" sz="2000" dirty="0" smtClean="0"/>
              <a:t> – Connects company </a:t>
            </a:r>
            <a:r>
              <a:rPr lang="en-US" sz="2000" dirty="0"/>
              <a:t>office of another </a:t>
            </a:r>
            <a:r>
              <a:rPr lang="en-US" sz="2000" dirty="0" smtClean="0"/>
              <a:t>company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02" y="30480"/>
            <a:ext cx="4848782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4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Encryption Works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67850" y="1383718"/>
            <a:ext cx="2257451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In this example all data from Corporate LAN would be encrypted at the router and decrypted by the firewall before forwarding into the Branch LAN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For traffic going the other way, the process would be reversed.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The “</a:t>
            </a:r>
            <a:r>
              <a:rPr lang="en-US" sz="1200" dirty="0">
                <a:solidFill>
                  <a:srgbClr val="FF0000"/>
                </a:solidFill>
              </a:rPr>
              <a:t>key</a:t>
            </a:r>
            <a:r>
              <a:rPr lang="en-US" sz="1200" dirty="0"/>
              <a:t>” is a word, phrase, or number that the algorithm uses to scramble and unscramble the messages.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Either encryption or decryption could be done on a computer, thereby tunneling through the router and/or firewall as well. This would be the norm for remote users.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Note: The firewall and any firewall features in the router may need to be configured to allow encrypted data through.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91733" y="1209569"/>
            <a:ext cx="8090933" cy="5631498"/>
            <a:chOff x="1591733" y="1209569"/>
            <a:chExt cx="8090933" cy="56314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733" y="1209569"/>
              <a:ext cx="8090933" cy="563149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09800" y="6243585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79266" y="5664200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1933" y="1273652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40800" y="126518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200" y="6184318"/>
            <a:ext cx="6172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Note:</a:t>
            </a:r>
            <a:r>
              <a:rPr lang="en-US" sz="1100" dirty="0"/>
              <a:t> The entire Packet from </a:t>
            </a:r>
            <a:r>
              <a:rPr lang="en-US" sz="1100" b="1" dirty="0">
                <a:solidFill>
                  <a:srgbClr val="FF0000"/>
                </a:solidFill>
              </a:rPr>
              <a:t>A</a:t>
            </a:r>
            <a:r>
              <a:rPr lang="en-US" sz="1100" dirty="0"/>
              <a:t> gets encrypted including source and destination IP addresses. That becomes the payload for a new Packet with the Router as the Source IP and the Firewall as the Destination IP. Even if snooped the original sender and recipient are concealed. Like a Limo.</a:t>
            </a:r>
          </a:p>
        </p:txBody>
      </p:sp>
    </p:spTree>
    <p:extLst>
      <p:ext uri="{BB962C8B-B14F-4D97-AF65-F5344CB8AC3E}">
        <p14:creationId xmlns:p14="http://schemas.microsoft.com/office/powerpoint/2010/main" val="4270443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64587C-F5E5-4C6B-91EC-E81E9559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Authenticated/Encrypted?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05D3-23F2-4A20-B522-ED9227CF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431308-A10D-4826-A2E4-FEBE8A089883}"/>
              </a:ext>
            </a:extLst>
          </p:cNvPr>
          <p:cNvGrpSpPr/>
          <p:nvPr/>
        </p:nvGrpSpPr>
        <p:grpSpPr>
          <a:xfrm>
            <a:off x="2209800" y="1249018"/>
            <a:ext cx="7653759" cy="5438810"/>
            <a:chOff x="2209800" y="1249018"/>
            <a:chExt cx="7653759" cy="54388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6210038-58AC-4BB1-A8FB-1547DBEC51A7}"/>
                </a:ext>
              </a:extLst>
            </p:cNvPr>
            <p:cNvGrpSpPr/>
            <p:nvPr/>
          </p:nvGrpSpPr>
          <p:grpSpPr>
            <a:xfrm>
              <a:off x="2209800" y="1249018"/>
              <a:ext cx="7653759" cy="5438810"/>
              <a:chOff x="2209800" y="1249018"/>
              <a:chExt cx="7653759" cy="5438810"/>
            </a:xfrm>
          </p:grpSpPr>
          <p:pic>
            <p:nvPicPr>
              <p:cNvPr id="1028" name="Picture 4" descr="Screen Shot 2012-08-01 at 11.52.24 AM.png">
                <a:extLst>
                  <a:ext uri="{FF2B5EF4-FFF2-40B4-BE49-F238E27FC236}">
                    <a16:creationId xmlns:a16="http://schemas.microsoft.com/office/drawing/2014/main" id="{7ADA339B-8A67-4D94-A47C-4F7E36033E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800" y="1581034"/>
                <a:ext cx="7653759" cy="5106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62D5B-85EE-47EF-824E-54C40C5711EC}"/>
                  </a:ext>
                </a:extLst>
              </p:cNvPr>
              <p:cNvSpPr/>
              <p:nvPr/>
            </p:nvSpPr>
            <p:spPr bwMode="auto">
              <a:xfrm>
                <a:off x="3962400" y="1594624"/>
                <a:ext cx="2505307" cy="524108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73025" tIns="36512" rIns="73025" bIns="36512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8B658C8-BF8E-4170-B14A-EF9716F1A4EE}"/>
                  </a:ext>
                </a:extLst>
              </p:cNvPr>
              <p:cNvSpPr/>
              <p:nvPr/>
            </p:nvSpPr>
            <p:spPr bwMode="auto">
              <a:xfrm>
                <a:off x="5618356" y="3244425"/>
                <a:ext cx="2505307" cy="535838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73025" tIns="36512" rIns="73025" bIns="36512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BFA2C7-8FBC-46D0-9837-D04D4CFC010E}"/>
                  </a:ext>
                </a:extLst>
              </p:cNvPr>
              <p:cNvSpPr/>
              <p:nvPr/>
            </p:nvSpPr>
            <p:spPr bwMode="auto">
              <a:xfrm>
                <a:off x="5618356" y="5508702"/>
                <a:ext cx="2505307" cy="535259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73025" tIns="36512" rIns="73025" bIns="36512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B0C05F-6742-4DD6-B5CB-ED90925FE0A7}"/>
                  </a:ext>
                </a:extLst>
              </p:cNvPr>
              <p:cNvSpPr/>
              <p:nvPr/>
            </p:nvSpPr>
            <p:spPr bwMode="auto">
              <a:xfrm>
                <a:off x="3951250" y="2270553"/>
                <a:ext cx="3326932" cy="535838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73025" tIns="36512" rIns="73025" bIns="36512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E8B43B-44D6-4228-B97A-6ECE8DFAEA6C}"/>
                  </a:ext>
                </a:extLst>
              </p:cNvPr>
              <p:cNvSpPr/>
              <p:nvPr/>
            </p:nvSpPr>
            <p:spPr bwMode="auto">
              <a:xfrm>
                <a:off x="3951250" y="4201863"/>
                <a:ext cx="3326932" cy="535838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73025" tIns="36512" rIns="73025" bIns="36512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B5433E-439E-49F2-A7CE-7403F9A99CCC}"/>
                  </a:ext>
                </a:extLst>
              </p:cNvPr>
              <p:cNvSpPr txBox="1"/>
              <p:nvPr/>
            </p:nvSpPr>
            <p:spPr>
              <a:xfrm>
                <a:off x="3934962" y="1249018"/>
                <a:ext cx="1677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Original Frame</a:t>
                </a:r>
              </a:p>
            </p:txBody>
          </p:sp>
        </p:grp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A2A26BD9-7A3A-4137-9AE6-41C950765EC0}"/>
                </a:ext>
              </a:extLst>
            </p:cNvPr>
            <p:cNvSpPr/>
            <p:nvPr/>
          </p:nvSpPr>
          <p:spPr bwMode="auto">
            <a:xfrm>
              <a:off x="5372100" y="2295004"/>
              <a:ext cx="228600" cy="243468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FC31B0AF-B8F7-4973-B54E-0013338E71BE}"/>
                </a:ext>
              </a:extLst>
            </p:cNvPr>
            <p:cNvSpPr/>
            <p:nvPr/>
          </p:nvSpPr>
          <p:spPr bwMode="auto">
            <a:xfrm>
              <a:off x="5370241" y="4208718"/>
              <a:ext cx="228600" cy="243468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711CF6-E863-415B-AB73-9CFA76A7FF7F}"/>
              </a:ext>
            </a:extLst>
          </p:cNvPr>
          <p:cNvSpPr txBox="1"/>
          <p:nvPr/>
        </p:nvSpPr>
        <p:spPr>
          <a:xfrm>
            <a:off x="10180913" y="605136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It depends!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A3579-3C84-4090-A03C-6D3FEE456B86}"/>
              </a:ext>
            </a:extLst>
          </p:cNvPr>
          <p:cNvSpPr txBox="1"/>
          <p:nvPr/>
        </p:nvSpPr>
        <p:spPr>
          <a:xfrm>
            <a:off x="8185273" y="1287735"/>
            <a:ext cx="341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 – IP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173D6D-152B-44E4-87D1-2E0CAFB91086}"/>
              </a:ext>
            </a:extLst>
          </p:cNvPr>
          <p:cNvCxnSpPr/>
          <p:nvPr/>
        </p:nvCxnSpPr>
        <p:spPr bwMode="auto">
          <a:xfrm>
            <a:off x="1699983" y="1594624"/>
            <a:ext cx="0" cy="444933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B45E7B-E6F4-408D-B9A4-64440D9D88F9}"/>
              </a:ext>
            </a:extLst>
          </p:cNvPr>
          <p:cNvSpPr txBox="1"/>
          <p:nvPr/>
        </p:nvSpPr>
        <p:spPr>
          <a:xfrm>
            <a:off x="896718" y="611431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Secure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239A81-AC3B-4F37-A8F9-5FEFB03F2DA1}"/>
              </a:ext>
            </a:extLst>
          </p:cNvPr>
          <p:cNvGrpSpPr/>
          <p:nvPr/>
        </p:nvGrpSpPr>
        <p:grpSpPr>
          <a:xfrm>
            <a:off x="9228204" y="3259713"/>
            <a:ext cx="2290342" cy="369332"/>
            <a:chOff x="9525000" y="3464570"/>
            <a:chExt cx="2290342" cy="369332"/>
          </a:xfrm>
        </p:grpSpPr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7A42C31B-F7BD-4ECB-B134-C89AA242C16F}"/>
                </a:ext>
              </a:extLst>
            </p:cNvPr>
            <p:cNvSpPr/>
            <p:nvPr/>
          </p:nvSpPr>
          <p:spPr bwMode="auto">
            <a:xfrm>
              <a:off x="9525000" y="3527502"/>
              <a:ext cx="228600" cy="243468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1B5CAD0-150C-4721-AA0F-20D6B28F6D49}"/>
                </a:ext>
              </a:extLst>
            </p:cNvPr>
            <p:cNvSpPr txBox="1"/>
            <p:nvPr/>
          </p:nvSpPr>
          <p:spPr>
            <a:xfrm>
              <a:off x="9753600" y="3464570"/>
              <a:ext cx="2061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Header inserted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339559" y="1856678"/>
            <a:ext cx="3276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encrypts the message in the 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unneling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encrypts the entire data packet.</a:t>
            </a:r>
          </a:p>
        </p:txBody>
      </p:sp>
    </p:spTree>
    <p:extLst>
      <p:ext uri="{BB962C8B-B14F-4D97-AF65-F5344CB8AC3E}">
        <p14:creationId xmlns:p14="http://schemas.microsoft.com/office/powerpoint/2010/main" val="417467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O 341 VPNs (Virtual Private Network)&amp;quot;&quot;/&gt;&lt;property id=&quot;20307&quot; value=&quot;256&quot;/&gt;&lt;/object&gt;&lt;object type=&quot;3&quot; unique_id=&quot;10017&quot;&gt;&lt;property id=&quot;20148&quot; value=&quot;5&quot;/&gt;&lt;property id=&quot;20300&quot; value=&quot;Slide 10 - &amp;quot;Fin…&amp;quot;&quot;/&gt;&lt;property id=&quot;20307&quot; value=&quot;265&quot;/&gt;&lt;/object&gt;&lt;object type=&quot;3&quot; unique_id=&quot;10018&quot;&gt;&lt;property id=&quot;20148&quot; value=&quot;5&quot;/&gt;&lt;property id=&quot;20300&quot; value=&quot;Slide 2 - &amp;quot;Topics&amp;quot;&quot;/&gt;&lt;property id=&quot;20307&quot; value=&quot;266&quot;/&gt;&lt;/object&gt;&lt;object type=&quot;3&quot; unique_id=&quot;20383&quot;&gt;&lt;property id=&quot;20148&quot; value=&quot;5&quot;/&gt;&lt;property id=&quot;20300&quot; value=&quot;Slide 4 - &amp;quot;Traditional Network&amp;quot;&quot;/&gt;&lt;property id=&quot;20307&quot; value=&quot;268&quot;/&gt;&lt;/object&gt;&lt;object type=&quot;3&quot; unique_id=&quot;20384&quot;&gt;&lt;property id=&quot;20148&quot; value=&quot;5&quot;/&gt;&lt;property id=&quot;20300&quot; value=&quot;Slide 5 - &amp;quot;VPN Connections (Links or Tunnels)&amp;quot;&quot;/&gt;&lt;property id=&quot;20307&quot; value=&quot;269&quot;/&gt;&lt;/object&gt;&lt;object type=&quot;3&quot; unique_id=&quot;20385&quot;&gt;&lt;property id=&quot;20148&quot; value=&quot;5&quot;/&gt;&lt;property id=&quot;20300&quot; value=&quot;Slide 6 - &amp;quot;What is a VPN (Virtual Private Network)?&amp;quot;&quot;/&gt;&lt;property id=&quot;20307&quot; value=&quot;267&quot;/&gt;&lt;/object&gt;&lt;object type=&quot;3&quot; unique_id=&quot;20386&quot;&gt;&lt;property id=&quot;20148&quot; value=&quot;5&quot;/&gt;&lt;property id=&quot;20300&quot; value=&quot;Slide 7 - &amp;quot;How Encryption Works&amp;quot;&quot;/&gt;&lt;property id=&quot;20307&quot; value=&quot;270&quot;/&gt;&lt;/object&gt;&lt;object type=&quot;3&quot; unique_id=&quot;20491&quot;&gt;&lt;property id=&quot;20148&quot; value=&quot;5&quot;/&gt;&lt;property id=&quot;20300&quot; value=&quot;Slide 9 - &amp;quot;The VPN you are already using&amp;quot;&quot;/&gt;&lt;property id=&quot;20307&quot; value=&quot;271&quot;/&gt;&lt;/object&gt;&lt;object type=&quot;3&quot; unique_id=&quot;20606&quot;&gt;&lt;property id=&quot;20148&quot; value=&quot;5&quot;/&gt;&lt;property id=&quot;20300&quot; value=&quot;Slide 8 - &amp;quot;What is Authenticated/Encrypted?&amp;quot;&quot;/&gt;&lt;property id=&quot;20307&quot; value=&quot;272&quot;/&gt;&lt;/object&gt;&lt;object type=&quot;3&quot; unique_id=&quot;21849&quot;&gt;&lt;property id=&quot;20148&quot; value=&quot;5&quot;/&gt;&lt;property id=&quot;20300&quot; value=&quot;Slide 3 - &amp;quot;Goals of Network Security 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1455</TotalTime>
  <Words>863</Words>
  <Application>Microsoft Office PowerPoint</Application>
  <PresentationFormat>Widescreen</PresentationFormat>
  <Paragraphs>107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Tahoma</vt:lpstr>
      <vt:lpstr>Wingdings</vt:lpstr>
      <vt:lpstr>_Bob's iSchool Slides</vt:lpstr>
      <vt:lpstr>INFO 341 VPNs (Virtual Private Network)</vt:lpstr>
      <vt:lpstr>Topics</vt:lpstr>
      <vt:lpstr>Goals of Network Security </vt:lpstr>
      <vt:lpstr>Traditional Network</vt:lpstr>
      <vt:lpstr>VPN Connections (Links or Tunnels)</vt:lpstr>
      <vt:lpstr>What is a VPN (Virtual Private Network)?</vt:lpstr>
      <vt:lpstr>Types of VPNs</vt:lpstr>
      <vt:lpstr>How Encryption Works</vt:lpstr>
      <vt:lpstr>What is Authenticated/Encrypted?</vt:lpstr>
      <vt:lpstr>The VPN you are already using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</cp:lastModifiedBy>
  <cp:revision>3439</cp:revision>
  <dcterms:created xsi:type="dcterms:W3CDTF">2016-09-09T06:50:36Z</dcterms:created>
  <dcterms:modified xsi:type="dcterms:W3CDTF">2018-02-14T19:18:10Z</dcterms:modified>
</cp:coreProperties>
</file>