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65" r:id="rId14"/>
  </p:sldIdLst>
  <p:sldSz cx="12192000" cy="6858000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3554" autoAdjust="0"/>
  </p:normalViewPr>
  <p:slideViewPr>
    <p:cSldViewPr>
      <p:cViewPr varScale="1">
        <p:scale>
          <a:sx n="84" d="100"/>
          <a:sy n="84" d="100"/>
        </p:scale>
        <p:origin x="379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F261381D-09FD-4A34-94DC-56F88261E6E1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:\Pictures\Logos\UW - iSchool Logos\ischool-UW-rgb-purple 625x100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5537454"/>
            <a:ext cx="4686300" cy="8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  <p:sldLayoutId id="2147483841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INFO 341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Security vs. Security Theatre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Health Related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Threats</a:t>
            </a:r>
          </a:p>
          <a:p>
            <a:pPr lvl="1"/>
            <a:r>
              <a:rPr lang="en-US" altLang="en-US" dirty="0" smtClean="0"/>
              <a:t>Malaria is a real disease that can kill. </a:t>
            </a:r>
          </a:p>
          <a:p>
            <a:r>
              <a:rPr lang="en-US" altLang="en-US" dirty="0" smtClean="0"/>
              <a:t>Vulnerabilities</a:t>
            </a:r>
          </a:p>
          <a:p>
            <a:pPr lvl="1"/>
            <a:r>
              <a:rPr lang="en-US" altLang="en-US" dirty="0" smtClean="0"/>
              <a:t>As a human you are vulnerable.</a:t>
            </a:r>
          </a:p>
          <a:p>
            <a:r>
              <a:rPr lang="en-US" altLang="en-US" dirty="0" smtClean="0"/>
              <a:t>Risks</a:t>
            </a:r>
          </a:p>
          <a:p>
            <a:pPr lvl="1"/>
            <a:r>
              <a:rPr lang="en-US" altLang="en-US" dirty="0" smtClean="0"/>
              <a:t>As long as you live in North America the risk is very low or non-existent.</a:t>
            </a:r>
          </a:p>
          <a:p>
            <a:pPr lvl="1"/>
            <a:r>
              <a:rPr lang="en-US" altLang="en-US" dirty="0" smtClean="0"/>
              <a:t>If you travel to a malaria zone, there are medications you can take to reduce risk.</a:t>
            </a:r>
          </a:p>
        </p:txBody>
      </p:sp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fld id="{6620070A-6537-4FE9-AB7F-C42BCAC055DC}" type="slidenum">
              <a:rPr lang="en-US" altLang="en-US" sz="1400" smtClean="0"/>
              <a:pPr>
                <a:buNone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225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Evaluate Any Security Measure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What problem does it solve?</a:t>
            </a:r>
          </a:p>
          <a:p>
            <a:pPr eaLnBrk="1" hangingPunct="1"/>
            <a:r>
              <a:rPr lang="en-US" altLang="en-US" sz="2800" dirty="0"/>
              <a:t>How well does it solve the problem?</a:t>
            </a:r>
          </a:p>
          <a:p>
            <a:pPr eaLnBrk="1" hangingPunct="1"/>
            <a:r>
              <a:rPr lang="en-US" altLang="en-US" sz="2800" dirty="0"/>
              <a:t>What new problems does it add?</a:t>
            </a:r>
          </a:p>
          <a:p>
            <a:pPr eaLnBrk="1" hangingPunct="1"/>
            <a:r>
              <a:rPr lang="en-US" altLang="en-US" sz="2800" dirty="0"/>
              <a:t>What are the economic and social costs?</a:t>
            </a:r>
          </a:p>
          <a:p>
            <a:pPr eaLnBrk="1" hangingPunct="1"/>
            <a:r>
              <a:rPr lang="en-US" altLang="en-US" sz="2800" dirty="0"/>
              <a:t>Given the above, is it worth the costs?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04558A-8AF1-45CD-83C7-0CC84174B55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2914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Perceived Risk vs. Actual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371600"/>
            <a:ext cx="10515600" cy="54864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400" dirty="0"/>
              <a:t>People exaggerate spectacular but rare risks and downplay common </a:t>
            </a:r>
            <a:r>
              <a:rPr lang="en-US" sz="2400" dirty="0" smtClean="0"/>
              <a:t>risks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People have trouble estimating risks for anything not exactly like their </a:t>
            </a:r>
            <a:r>
              <a:rPr lang="en-US" sz="2400" dirty="0" smtClean="0"/>
              <a:t>own normal situation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Personified risks are perceived to be greater than anonymous </a:t>
            </a:r>
            <a:r>
              <a:rPr lang="en-US" sz="2400" dirty="0" smtClean="0"/>
              <a:t>risks 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People underestimate risks they willingly take and overestimate risks in situations they can’t </a:t>
            </a:r>
            <a:r>
              <a:rPr lang="en-US" sz="2400" dirty="0" smtClean="0"/>
              <a:t>control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People overestimate risks that are being talked about and remain an object of public scrutiny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We over-react to intentional actions </a:t>
            </a:r>
            <a:r>
              <a:rPr lang="en-US" sz="2400" dirty="0" smtClean="0"/>
              <a:t>and under-react </a:t>
            </a:r>
            <a:r>
              <a:rPr lang="en-US" sz="2400" dirty="0"/>
              <a:t>to accidents, abstract events, and natural phenomena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We over-react to immediate threats and under-react to long-term threats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We under-react to changes that occur slowly and over time</a:t>
            </a:r>
          </a:p>
          <a:p>
            <a:pPr>
              <a:spcBef>
                <a:spcPts val="400"/>
              </a:spcBef>
            </a:pPr>
            <a:r>
              <a:rPr lang="en-US" sz="2400" dirty="0" smtClean="0"/>
              <a:t>We </a:t>
            </a:r>
            <a:r>
              <a:rPr lang="en-US" sz="2400" dirty="0"/>
              <a:t>over-react to things that offend our </a:t>
            </a:r>
            <a:r>
              <a:rPr lang="en-US" sz="2400" dirty="0" smtClean="0"/>
              <a:t>morals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13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this Session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Security </a:t>
            </a:r>
            <a:r>
              <a:rPr lang="en-US" altLang="en-US" dirty="0" smtClean="0"/>
              <a:t>Theater</a:t>
            </a:r>
          </a:p>
          <a:p>
            <a:r>
              <a:rPr lang="en-US" altLang="en-US" dirty="0"/>
              <a:t>Nothing Sells Like </a:t>
            </a:r>
            <a:r>
              <a:rPr lang="en-US" altLang="en-US" dirty="0" smtClean="0"/>
              <a:t>Fear</a:t>
            </a:r>
          </a:p>
          <a:p>
            <a:r>
              <a:rPr lang="en-US" altLang="en-US" dirty="0"/>
              <a:t>The 9/11 </a:t>
            </a:r>
            <a:r>
              <a:rPr lang="en-US" altLang="en-US" dirty="0" smtClean="0"/>
              <a:t>Impact</a:t>
            </a:r>
          </a:p>
          <a:p>
            <a:r>
              <a:rPr lang="en-US" altLang="en-US" dirty="0"/>
              <a:t>Four Powerful Drivers of </a:t>
            </a:r>
            <a:r>
              <a:rPr lang="en-US" altLang="en-US" dirty="0" smtClean="0"/>
              <a:t>Fear</a:t>
            </a:r>
          </a:p>
          <a:p>
            <a:r>
              <a:rPr lang="en-US" altLang="en-US" dirty="0"/>
              <a:t>Threats, Vulnerabilities and </a:t>
            </a:r>
            <a:r>
              <a:rPr lang="en-US" altLang="en-US" dirty="0" smtClean="0"/>
              <a:t>Risk</a:t>
            </a:r>
          </a:p>
          <a:p>
            <a:r>
              <a:rPr lang="en-US" altLang="en-US" dirty="0"/>
              <a:t>Questions to </a:t>
            </a:r>
            <a:r>
              <a:rPr lang="en-US" altLang="en-US" dirty="0" smtClean="0"/>
              <a:t>Ask</a:t>
            </a:r>
          </a:p>
          <a:p>
            <a:r>
              <a:rPr lang="en-US" altLang="en-US" dirty="0"/>
              <a:t>Evaluate Any Security Measure</a:t>
            </a: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0804FA6C-18B5-478C-A1DC-6700F8F356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Security Theater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>
          <a:xfrm>
            <a:off x="1576917" y="1905000"/>
            <a:ext cx="10363200" cy="4495800"/>
          </a:xfrm>
        </p:spPr>
        <p:txBody>
          <a:bodyPr/>
          <a:lstStyle/>
          <a:p>
            <a:r>
              <a:rPr lang="en-US" altLang="en-US" sz="2800" dirty="0"/>
              <a:t>Any action that makes others feel safer and more </a:t>
            </a:r>
            <a:r>
              <a:rPr lang="en-US" altLang="en-US" sz="2800" dirty="0" smtClean="0"/>
              <a:t>willing </a:t>
            </a:r>
            <a:r>
              <a:rPr lang="en-US" altLang="en-US" sz="2800" dirty="0"/>
              <a:t>to engage in some activity</a:t>
            </a:r>
          </a:p>
          <a:p>
            <a:pPr lvl="1"/>
            <a:r>
              <a:rPr lang="en-US" altLang="en-US" sz="2400" dirty="0" smtClean="0"/>
              <a:t>While </a:t>
            </a:r>
            <a:r>
              <a:rPr lang="en-US" altLang="en-US" sz="2400" dirty="0"/>
              <a:t>not actually reducing the risk associated with that activity</a:t>
            </a:r>
          </a:p>
          <a:p>
            <a:r>
              <a:rPr lang="en-US" altLang="en-US" sz="2800" dirty="0" smtClean="0"/>
              <a:t>Security is both a feeling and a reality</a:t>
            </a:r>
          </a:p>
          <a:p>
            <a:r>
              <a:rPr lang="en-US" altLang="en-US" sz="2800" dirty="0" smtClean="0"/>
              <a:t>Propensity for security theater comes from the interplay between the public and its leaders</a:t>
            </a:r>
          </a:p>
          <a:p>
            <a:pPr lvl="1"/>
            <a:r>
              <a:rPr lang="en-US" altLang="en-US" sz="2400" dirty="0" smtClean="0"/>
              <a:t>When people are scared, they need something done that will make them feel safe, even if it doesn't truly make them safer</a:t>
            </a:r>
          </a:p>
          <a:p>
            <a:pPr lvl="1"/>
            <a:r>
              <a:rPr lang="en-US" altLang="en-US" sz="2400" dirty="0" smtClean="0"/>
              <a:t>Politicians naturally want to do something in response to crisis, even if that something doesn't make any sense</a:t>
            </a:r>
            <a:endParaRPr lang="en-US" altLang="en-US" sz="2400" dirty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9498F4-6D6F-4506-8463-74C1C45BA82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7173" name="Picture 2" descr="Image result for bruce schne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98" y="0"/>
            <a:ext cx="135510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3"/>
          <p:cNvSpPr txBox="1">
            <a:spLocks noChangeArrowheads="1"/>
          </p:cNvSpPr>
          <p:nvPr/>
        </p:nvSpPr>
        <p:spPr bwMode="auto">
          <a:xfrm>
            <a:off x="10836898" y="1748731"/>
            <a:ext cx="1371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 dirty="0"/>
              <a:t>Bruce </a:t>
            </a:r>
            <a:r>
              <a:rPr lang="en-US" altLang="en-US" sz="1400" dirty="0" err="1"/>
              <a:t>Schneier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26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Nothing Sells Like Fear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8144" y="1449707"/>
            <a:ext cx="9390856" cy="1905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Be afraid, be very afraid </a:t>
            </a:r>
          </a:p>
          <a:p>
            <a:pPr lvl="1" eaLnBrk="1" hangingPunct="1"/>
            <a:r>
              <a:rPr lang="en-US" altLang="en-US" sz="2400" dirty="0"/>
              <a:t>Ostensibly, a warning that something dangerous is imminent</a:t>
            </a:r>
          </a:p>
          <a:p>
            <a:pPr lvl="1" eaLnBrk="1" hangingPunct="1"/>
            <a:r>
              <a:rPr lang="en-US" altLang="en-US" sz="2400" dirty="0"/>
              <a:t>Origin: The 1986 horror film, "The Fly"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2" y="3045744"/>
            <a:ext cx="7735461" cy="74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772" y="3752593"/>
            <a:ext cx="3937300" cy="18076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638800"/>
            <a:ext cx="4290435" cy="114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59906"/>
            <a:ext cx="4703291" cy="25694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9C2235-DC22-43A8-BADA-28EB7A13DE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5561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Fear as a Marketing Strategy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33588"/>
            <a:ext cx="55435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66826"/>
            <a:ext cx="61436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76775"/>
            <a:ext cx="514586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42294"/>
            <a:ext cx="4176712" cy="216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2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9CCC3F-B337-4C55-9684-627B443AF2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670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9/11 Impact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295400"/>
            <a:ext cx="10363200" cy="5405438"/>
          </a:xfrm>
        </p:spPr>
        <p:txBody>
          <a:bodyPr/>
          <a:lstStyle/>
          <a:p>
            <a:r>
              <a:rPr lang="en-US" altLang="en-US" sz="1800" dirty="0" smtClean="0"/>
              <a:t>Before 2001, security companies generated most of the fear of being hacked on the Internet</a:t>
            </a:r>
          </a:p>
          <a:p>
            <a:r>
              <a:rPr lang="en-US" altLang="en-US" sz="1800" dirty="0" smtClean="0"/>
              <a:t>After the 9/11 terrorist attacks, prophets of doom appeared at every corner, issuing dire warnings of enormous financial losses</a:t>
            </a:r>
          </a:p>
          <a:p>
            <a:r>
              <a:rPr lang="en-US" altLang="en-US" sz="1800" dirty="0" smtClean="0"/>
              <a:t>The U.S. government, raised the fear factor by creating the National Strategy to Secure Cyberspace, a list of ''policy initiatives'' issued by the Department of Homeland </a:t>
            </a:r>
            <a:r>
              <a:rPr lang="en-US" altLang="en-US" sz="1800" dirty="0" smtClean="0"/>
              <a:t>Security</a:t>
            </a:r>
            <a:endParaRPr lang="en-US" altLang="en-US" sz="1800" dirty="0" smtClean="0"/>
          </a:p>
          <a:p>
            <a:pPr lvl="1"/>
            <a:r>
              <a:rPr lang="en-US" altLang="en-US" sz="1600" dirty="0" smtClean="0"/>
              <a:t>The document isn't law</a:t>
            </a:r>
          </a:p>
          <a:p>
            <a:pPr lvl="1"/>
            <a:r>
              <a:rPr lang="en-US" altLang="en-US" sz="1600" dirty="0" smtClean="0"/>
              <a:t>It doesn't contain any mandates to government agencies</a:t>
            </a:r>
          </a:p>
          <a:p>
            <a:pPr lvl="1"/>
            <a:r>
              <a:rPr lang="en-US" altLang="en-US" sz="1600" dirty="0" smtClean="0"/>
              <a:t>It has lots of recommendations and all sorts of processes</a:t>
            </a:r>
          </a:p>
          <a:p>
            <a:pPr lvl="1"/>
            <a:r>
              <a:rPr lang="en-US" altLang="en-US" sz="1600" dirty="0" smtClean="0"/>
              <a:t>It is in the end a list of suggested best practices</a:t>
            </a:r>
          </a:p>
          <a:p>
            <a:r>
              <a:rPr lang="en-US" altLang="en-US" sz="1800" dirty="0" smtClean="0"/>
              <a:t>Preliminary drafts</a:t>
            </a:r>
          </a:p>
          <a:p>
            <a:pPr lvl="1"/>
            <a:r>
              <a:rPr lang="en-US" altLang="en-US" sz="1600" dirty="0" smtClean="0"/>
              <a:t>Included strong words about wireless </a:t>
            </a:r>
            <a:r>
              <a:rPr lang="en-US" altLang="en-US" sz="1600" dirty="0" smtClean="0"/>
              <a:t>insecurity (</a:t>
            </a:r>
            <a:r>
              <a:rPr lang="en-US" altLang="en-US" sz="1400" dirty="0" smtClean="0">
                <a:solidFill>
                  <a:srgbClr val="FF0000"/>
                </a:solidFill>
              </a:rPr>
              <a:t>Removed </a:t>
            </a:r>
            <a:r>
              <a:rPr lang="en-US" altLang="en-US" sz="1400" dirty="0" smtClean="0">
                <a:solidFill>
                  <a:srgbClr val="FF0000"/>
                </a:solidFill>
              </a:rPr>
              <a:t>at the request of the wireless </a:t>
            </a:r>
            <a:r>
              <a:rPr lang="en-US" altLang="en-US" sz="1400" dirty="0" smtClean="0">
                <a:solidFill>
                  <a:srgbClr val="FF0000"/>
                </a:solidFill>
              </a:rPr>
              <a:t>industry</a:t>
            </a:r>
            <a:r>
              <a:rPr lang="en-US" altLang="en-US" sz="1400" dirty="0" smtClean="0"/>
              <a:t>)</a:t>
            </a:r>
            <a:endParaRPr lang="en-US" altLang="en-US" sz="1400" dirty="0" smtClean="0"/>
          </a:p>
          <a:p>
            <a:pPr lvl="1"/>
            <a:r>
              <a:rPr lang="en-US" altLang="en-US" sz="1600" dirty="0" smtClean="0"/>
              <a:t>Suggested </a:t>
            </a:r>
            <a:r>
              <a:rPr lang="en-US" altLang="en-US" sz="1600" dirty="0" smtClean="0"/>
              <a:t>ISPs provide all their users with personal </a:t>
            </a:r>
            <a:r>
              <a:rPr lang="en-US" altLang="en-US" sz="1600" dirty="0" smtClean="0"/>
              <a:t>firewalls (</a:t>
            </a:r>
            <a:r>
              <a:rPr lang="en-US" altLang="en-US" sz="1400" dirty="0" smtClean="0">
                <a:solidFill>
                  <a:srgbClr val="FF0000"/>
                </a:solidFill>
              </a:rPr>
              <a:t>Removed </a:t>
            </a:r>
            <a:r>
              <a:rPr lang="en-US" altLang="en-US" sz="1400" dirty="0" smtClean="0">
                <a:solidFill>
                  <a:srgbClr val="FF0000"/>
                </a:solidFill>
              </a:rPr>
              <a:t>at the request of the ISP </a:t>
            </a:r>
            <a:r>
              <a:rPr lang="en-US" altLang="en-US" sz="1400" dirty="0" smtClean="0">
                <a:solidFill>
                  <a:srgbClr val="FF0000"/>
                </a:solidFill>
              </a:rPr>
              <a:t>industry</a:t>
            </a:r>
            <a:r>
              <a:rPr lang="en-US" altLang="en-US" sz="1400" dirty="0" smtClean="0"/>
              <a:t>)</a:t>
            </a:r>
            <a:endParaRPr lang="en-US" altLang="en-US" sz="1400" dirty="0" smtClean="0"/>
          </a:p>
          <a:p>
            <a:r>
              <a:rPr lang="en-US" altLang="en-US" sz="1800" dirty="0" smtClean="0"/>
              <a:t>It had predecessors</a:t>
            </a:r>
          </a:p>
          <a:p>
            <a:pPr lvl="1"/>
            <a:r>
              <a:rPr lang="en-US" altLang="en-US" sz="1600" dirty="0" smtClean="0"/>
              <a:t>The Clinton Administration’s "National Plan for Information Systems Protection.“</a:t>
            </a:r>
          </a:p>
          <a:p>
            <a:pPr lvl="1"/>
            <a:r>
              <a:rPr lang="en-US" altLang="en-US" sz="1600" dirty="0" smtClean="0"/>
              <a:t>Both the GAO and the OMB have published cyber-strategy documents</a:t>
            </a:r>
          </a:p>
          <a:p>
            <a:pPr lvl="1"/>
            <a:r>
              <a:rPr lang="en-US" altLang="en-US" sz="1600" dirty="0" smtClean="0"/>
              <a:t>Unfortunately, plans don't secure anything – action does</a:t>
            </a:r>
            <a:endParaRPr lang="en-US" altLang="en-US" sz="1600" dirty="0"/>
          </a:p>
        </p:txBody>
      </p:sp>
      <p:sp>
        <p:nvSpPr>
          <p:cNvPr id="1126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fld id="{2BF20EA5-FB20-4DB3-A4C9-5A2BA5DAE18E}" type="slidenum">
              <a:rPr lang="en-US" altLang="en-US" sz="1400" smtClean="0"/>
              <a:pPr>
                <a:buNone/>
              </a:pPr>
              <a:t>6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293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Four Powerful Drivers of Fear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76916" y="1600200"/>
            <a:ext cx="10615083" cy="4800600"/>
          </a:xfrm>
        </p:spPr>
        <p:txBody>
          <a:bodyPr/>
          <a:lstStyle/>
          <a:p>
            <a:r>
              <a:rPr lang="en-US" altLang="en-US" dirty="0"/>
              <a:t>Rare cataclysmic losses are more </a:t>
            </a:r>
            <a:r>
              <a:rPr lang="en-US" altLang="en-US" dirty="0" smtClean="0"/>
              <a:t>frightening</a:t>
            </a:r>
          </a:p>
          <a:p>
            <a:pPr lvl="1"/>
            <a:r>
              <a:rPr lang="en-US" altLang="en-US" dirty="0" smtClean="0"/>
              <a:t>Than commonplace </a:t>
            </a:r>
            <a:r>
              <a:rPr lang="en-US" altLang="en-US" dirty="0"/>
              <a:t>lesser losses</a:t>
            </a:r>
          </a:p>
          <a:p>
            <a:r>
              <a:rPr lang="en-US" altLang="en-US" dirty="0"/>
              <a:t>Things out of your control are more frightening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Than </a:t>
            </a:r>
            <a:r>
              <a:rPr lang="en-US" altLang="en-US" dirty="0"/>
              <a:t>things within your control</a:t>
            </a:r>
          </a:p>
          <a:p>
            <a:r>
              <a:rPr lang="en-US" altLang="en-US" dirty="0"/>
              <a:t>Unfamiliar things are more frightening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Than </a:t>
            </a:r>
            <a:r>
              <a:rPr lang="en-US" altLang="en-US" dirty="0"/>
              <a:t>things that are familiar</a:t>
            </a:r>
          </a:p>
          <a:p>
            <a:r>
              <a:rPr lang="en-US" altLang="en-US" dirty="0"/>
              <a:t>Things you don't need are more frightening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Than </a:t>
            </a:r>
            <a:r>
              <a:rPr lang="en-US" altLang="en-US" dirty="0"/>
              <a:t>things you need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6134100" y="6375401"/>
            <a:ext cx="4413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by Fred Cohen “The Management of Fear”</a:t>
            </a:r>
          </a:p>
        </p:txBody>
      </p:sp>
      <p:sp>
        <p:nvSpPr>
          <p:cNvPr id="1229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DDCE73-29D5-45F9-B286-E89A10CC43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3583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Threats, Vulnerabilities and Risk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Threats</a:t>
            </a:r>
          </a:p>
          <a:p>
            <a:pPr lvl="1"/>
            <a:r>
              <a:rPr lang="en-US" altLang="en-US" dirty="0" smtClean="0"/>
              <a:t>Something bad or harmful</a:t>
            </a:r>
          </a:p>
          <a:p>
            <a:r>
              <a:rPr lang="en-US" altLang="en-US" dirty="0" smtClean="0"/>
              <a:t>Vulnerabilities</a:t>
            </a:r>
          </a:p>
          <a:p>
            <a:pPr lvl="1"/>
            <a:r>
              <a:rPr lang="en-US" altLang="en-US" dirty="0" smtClean="0"/>
              <a:t>Susceptible to threat, attack or harm</a:t>
            </a:r>
          </a:p>
          <a:p>
            <a:pPr lvl="2"/>
            <a:r>
              <a:rPr lang="en-US" altLang="en-US" dirty="0" smtClean="0"/>
              <a:t>Without adequate protection</a:t>
            </a:r>
          </a:p>
          <a:p>
            <a:r>
              <a:rPr lang="en-US" altLang="en-US" dirty="0" smtClean="0"/>
              <a:t>Risks</a:t>
            </a:r>
          </a:p>
          <a:p>
            <a:pPr lvl="1"/>
            <a:r>
              <a:rPr lang="en-US" altLang="en-US" dirty="0" smtClean="0"/>
              <a:t>Chance of vulnerability happening</a:t>
            </a:r>
          </a:p>
          <a:p>
            <a:pPr lvl="2"/>
            <a:r>
              <a:rPr lang="en-US" altLang="en-US" dirty="0" smtClean="0"/>
              <a:t>Statistical odds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fld id="{1233D8BF-61B5-49C3-B128-554E38756A56}" type="slidenum">
              <a:rPr lang="en-US" altLang="en-US" sz="1400" smtClean="0"/>
              <a:pPr>
                <a:buNone/>
              </a:pPr>
              <a:t>8</a:t>
            </a:fld>
            <a:endParaRPr lang="en-US" altLang="en-US" sz="1400" dirty="0"/>
          </a:p>
        </p:txBody>
      </p:sp>
      <p:pic>
        <p:nvPicPr>
          <p:cNvPr id="4098" name="Picture 2" descr="Image result for threats vulnerabilities and ris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93" y="1300162"/>
            <a:ext cx="3937000" cy="258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Questions to Ask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Threats</a:t>
            </a:r>
          </a:p>
          <a:p>
            <a:pPr lvl="1"/>
            <a:r>
              <a:rPr lang="en-US" altLang="en-US" smtClean="0"/>
              <a:t>What is the threat?</a:t>
            </a:r>
          </a:p>
          <a:p>
            <a:pPr lvl="1"/>
            <a:r>
              <a:rPr lang="en-US" altLang="en-US" smtClean="0"/>
              <a:t>Is the threat real?</a:t>
            </a:r>
          </a:p>
          <a:p>
            <a:r>
              <a:rPr lang="en-US" altLang="en-US" smtClean="0"/>
              <a:t>Vulnerabilities</a:t>
            </a:r>
          </a:p>
          <a:p>
            <a:pPr lvl="1"/>
            <a:r>
              <a:rPr lang="en-US" altLang="en-US" smtClean="0"/>
              <a:t>Am I vulnerable to the threat(s)?</a:t>
            </a:r>
          </a:p>
          <a:p>
            <a:r>
              <a:rPr lang="en-US" altLang="en-US" smtClean="0"/>
              <a:t>Risks</a:t>
            </a:r>
          </a:p>
          <a:p>
            <a:pPr lvl="1"/>
            <a:r>
              <a:rPr lang="en-US" altLang="en-US" smtClean="0"/>
              <a:t>What are my chances of being impacted?</a:t>
            </a:r>
          </a:p>
          <a:p>
            <a:pPr lvl="1"/>
            <a:r>
              <a:rPr lang="en-US" altLang="en-US" smtClean="0"/>
              <a:t>How can I mitigate the risks?</a:t>
            </a:r>
            <a:endParaRPr lang="en-US" altLang="en-US" dirty="0" smtClean="0"/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fld id="{C009BE5D-AF89-41A0-A9D0-16349C414F51}" type="slidenum">
              <a:rPr lang="en-US" altLang="en-US" sz="1400" smtClean="0"/>
              <a:pPr>
                <a:buNone/>
              </a:pPr>
              <a:t>9</a:t>
            </a:fld>
            <a:endParaRPr lang="en-US" altLang="en-US" sz="1400" dirty="0"/>
          </a:p>
        </p:txBody>
      </p:sp>
      <p:pic>
        <p:nvPicPr>
          <p:cNvPr id="14" name="Picture 2" descr="Image result for threats vulnerabilities and ris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93" y="1300162"/>
            <a:ext cx="3937000" cy="258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90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X 504 Decision Statements&amp;quot;&quot;/&gt;&lt;property id=&quot;20307&quot; value=&quot;256&quot;/&gt;&lt;/object&gt;&lt;object type=&quot;3&quot; unique_id=&quot;10006&quot;&gt;&lt;property id=&quot;20148&quot; value=&quot;5&quot;/&gt;&lt;property id=&quot;20300&quot; value=&quot;Slide 2 - &amp;quot;Plan for this Session&amp;quot;&quot;/&gt;&lt;property id=&quot;20307&quot; value=&quot;257&quot;/&gt;&lt;/object&gt;&lt;object type=&quot;3&quot; unique_id=&quot;10017&quot;&gt;&lt;property id=&quot;20148&quot; value=&quot;5&quot;/&gt;&lt;property id=&quot;20300&quot; value=&quot;Slide 3 - &amp;quot;Fin…&amp;quot;&quot;/&gt;&lt;property id=&quot;20307&quot; value=&quot;26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9D812C8-5359-408B-A824-EF4803404E9A}" vid="{2E0C8858-0AD1-439E-B3D0-5BE0349AF48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341 Net Slides 16x9</Template>
  <TotalTime>66</TotalTime>
  <Words>693</Words>
  <Application>Microsoft Office PowerPoint</Application>
  <PresentationFormat>Widescreen</PresentationFormat>
  <Paragraphs>108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Tahoma</vt:lpstr>
      <vt:lpstr>Wingdings</vt:lpstr>
      <vt:lpstr>_Bob's iSchool Slides</vt:lpstr>
      <vt:lpstr>INFO 341 Security vs. Security Theatre</vt:lpstr>
      <vt:lpstr>Plan for this Session</vt:lpstr>
      <vt:lpstr>Security Theater</vt:lpstr>
      <vt:lpstr>Nothing Sells Like Fear</vt:lpstr>
      <vt:lpstr>Fear as a Marketing Strategy</vt:lpstr>
      <vt:lpstr>The 9/11 Impact</vt:lpstr>
      <vt:lpstr>Four Powerful Drivers of Fear</vt:lpstr>
      <vt:lpstr>Threats, Vulnerabilities and Risk</vt:lpstr>
      <vt:lpstr>Questions to Ask</vt:lpstr>
      <vt:lpstr>Health Related Example</vt:lpstr>
      <vt:lpstr>Evaluate Any Security Measure</vt:lpstr>
      <vt:lpstr>Perceived Risk vs. Actual Risk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341 Security vs. Security Theatre</dc:title>
  <dc:creator>Bob Larson</dc:creator>
  <cp:lastModifiedBy>Bob Larson</cp:lastModifiedBy>
  <cp:revision>8</cp:revision>
  <dcterms:created xsi:type="dcterms:W3CDTF">2018-02-14T20:52:35Z</dcterms:created>
  <dcterms:modified xsi:type="dcterms:W3CDTF">2018-02-15T01:14:12Z</dcterms:modified>
</cp:coreProperties>
</file>