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>
  <p:sldMasterIdLst>
    <p:sldMasterId id="2147483658" r:id="rId1"/>
  </p:sldMasterIdLst>
  <p:notesMasterIdLst>
    <p:notesMasterId r:id="rId23"/>
  </p:notesMasterIdLst>
  <p:handoutMasterIdLst>
    <p:handoutMasterId r:id="rId24"/>
  </p:handoutMasterIdLst>
  <p:sldIdLst>
    <p:sldId id="572" r:id="rId2"/>
    <p:sldId id="588" r:id="rId3"/>
    <p:sldId id="589" r:id="rId4"/>
    <p:sldId id="590" r:id="rId5"/>
    <p:sldId id="593" r:id="rId6"/>
    <p:sldId id="591" r:id="rId7"/>
    <p:sldId id="592" r:id="rId8"/>
    <p:sldId id="594" r:id="rId9"/>
    <p:sldId id="595" r:id="rId10"/>
    <p:sldId id="602" r:id="rId11"/>
    <p:sldId id="596" r:id="rId12"/>
    <p:sldId id="597" r:id="rId13"/>
    <p:sldId id="598" r:id="rId14"/>
    <p:sldId id="599" r:id="rId15"/>
    <p:sldId id="600" r:id="rId16"/>
    <p:sldId id="601" r:id="rId17"/>
    <p:sldId id="603" r:id="rId18"/>
    <p:sldId id="604" r:id="rId19"/>
    <p:sldId id="605" r:id="rId20"/>
    <p:sldId id="606" r:id="rId21"/>
    <p:sldId id="575" r:id="rId22"/>
  </p:sldIdLst>
  <p:sldSz cx="12192000" cy="6858000"/>
  <p:notesSz cx="6858000" cy="9144000"/>
  <p:embeddedFontLst>
    <p:embeddedFont>
      <p:font typeface="Tahoma" panose="020B0604030504040204" pitchFamily="34" charset="0"/>
      <p:regular r:id="rId25"/>
      <p:bold r:id="rId26"/>
    </p:embeddedFont>
  </p:embeddedFontLst>
  <p:custDataLst>
    <p:tags r:id="rId2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0000"/>
    <a:srgbClr val="CCFFCC"/>
    <a:srgbClr val="020000"/>
    <a:srgbClr val="FFFFCC"/>
    <a:srgbClr val="FFCC66"/>
    <a:srgbClr val="CC00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24" autoAdjust="0"/>
    <p:restoredTop sz="94660" autoAdjust="0"/>
  </p:normalViewPr>
  <p:slideViewPr>
    <p:cSldViewPr>
      <p:cViewPr varScale="1">
        <p:scale>
          <a:sx n="80" d="100"/>
          <a:sy n="80" d="100"/>
        </p:scale>
        <p:origin x="720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3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4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4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fld id="{BBC59717-2E63-44AA-94AE-77A29F39A6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79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BFEBB009-FAA0-4A02-ACF6-29A4F440FC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889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4259E321-9BD8-414E-8414-89088FC9D9A7}" type="slidenum">
              <a:rPr lang="en-US" smtClean="0">
                <a:latin typeface="Times New Roman" pitchFamily="18" charset="0"/>
              </a:rPr>
              <a:pPr/>
              <a:t>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488C830D-BE63-4BA9-8BB8-EE2FE91BD26D}" type="slidenum">
              <a:rPr lang="en-US" smtClean="0">
                <a:latin typeface="Times New Roman" pitchFamily="18" charset="0"/>
              </a:rPr>
              <a:pPr/>
              <a:t>21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2114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114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D7098E80-CC6C-4B95-B65D-E7D990BBF1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7" name="Picture 2" descr="Image result for local area networ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-8225"/>
            <a:ext cx="2571752" cy="192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1" y="6399452"/>
            <a:ext cx="453003" cy="38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372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0DA63-0D34-4D6F-A27E-4918464309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1" y="6399452"/>
            <a:ext cx="453003" cy="38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589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38733" y="214314"/>
            <a:ext cx="2601384" cy="61864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584" y="214314"/>
            <a:ext cx="7600949" cy="61864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342B20-004C-4C27-AC75-CCACFB9A54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08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8524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6917" y="1600200"/>
            <a:ext cx="50800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1600200"/>
            <a:ext cx="50800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911E4F-8D26-40AC-854B-754D3C90F7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B97637-3123-405F-B9FB-D5D9AD4C38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1" y="6399452"/>
            <a:ext cx="453003" cy="38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947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A8EDF1-1178-498C-AE13-2D91561D57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1" y="6399452"/>
            <a:ext cx="453003" cy="38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864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6917" y="1600200"/>
            <a:ext cx="508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1600200"/>
            <a:ext cx="508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F8813F-2571-4F82-84A1-7CF717586C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1" y="6399452"/>
            <a:ext cx="453003" cy="38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381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ECB0A-4417-455B-B263-16AD942E80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1" y="6399452"/>
            <a:ext cx="453003" cy="38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1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2A688-5982-4055-9291-CD9F906AAC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1" y="6399452"/>
            <a:ext cx="453003" cy="38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550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904264-41CD-49F1-8A8C-E3AEA0C110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1" y="6399452"/>
            <a:ext cx="453003" cy="38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52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82F48-920C-4F2D-BCBA-18555F9001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1" y="6399452"/>
            <a:ext cx="453003" cy="38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503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59C1E-D9AE-40B9-96C1-A586016057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1" y="6399452"/>
            <a:ext cx="453003" cy="38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837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33351" y="336551"/>
            <a:ext cx="11389783" cy="1052513"/>
            <a:chOff x="80" y="624"/>
            <a:chExt cx="5381" cy="663"/>
          </a:xfrm>
        </p:grpSpPr>
        <p:sp>
          <p:nvSpPr>
            <p:cNvPr id="1210371" name="Rectangle 3"/>
            <p:cNvSpPr>
              <a:spLocks noChangeArrowheads="1"/>
            </p:cNvSpPr>
            <p:nvPr/>
          </p:nvSpPr>
          <p:spPr bwMode="ltGray">
            <a:xfrm>
              <a:off x="263" y="692"/>
              <a:ext cx="276" cy="29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en-US" sz="2400"/>
            </a:p>
          </p:txBody>
        </p:sp>
        <p:sp>
          <p:nvSpPr>
            <p:cNvPr id="1210372" name="Rectangle 4"/>
            <p:cNvSpPr>
              <a:spLocks noChangeArrowheads="1"/>
            </p:cNvSpPr>
            <p:nvPr/>
          </p:nvSpPr>
          <p:spPr bwMode="ltGray">
            <a:xfrm>
              <a:off x="504" y="692"/>
              <a:ext cx="207" cy="29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en-US" sz="2400"/>
            </a:p>
          </p:txBody>
        </p:sp>
        <p:sp>
          <p:nvSpPr>
            <p:cNvPr id="1210373" name="Rectangle 5"/>
            <p:cNvSpPr>
              <a:spLocks noChangeArrowheads="1"/>
            </p:cNvSpPr>
            <p:nvPr/>
          </p:nvSpPr>
          <p:spPr bwMode="ltGray">
            <a:xfrm>
              <a:off x="341" y="958"/>
              <a:ext cx="266" cy="29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en-US" sz="2400"/>
            </a:p>
          </p:txBody>
        </p:sp>
        <p:sp>
          <p:nvSpPr>
            <p:cNvPr id="1210374" name="Rectangle 6"/>
            <p:cNvSpPr>
              <a:spLocks noChangeArrowheads="1"/>
            </p:cNvSpPr>
            <p:nvPr/>
          </p:nvSpPr>
          <p:spPr bwMode="ltGray">
            <a:xfrm>
              <a:off x="574" y="958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en-US" sz="2400"/>
            </a:p>
          </p:txBody>
        </p:sp>
        <p:sp>
          <p:nvSpPr>
            <p:cNvPr id="1210375" name="Rectangle 7"/>
            <p:cNvSpPr>
              <a:spLocks noChangeArrowheads="1"/>
            </p:cNvSpPr>
            <p:nvPr/>
          </p:nvSpPr>
          <p:spPr bwMode="ltGray">
            <a:xfrm>
              <a:off x="80" y="912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en-US" sz="2400"/>
            </a:p>
          </p:txBody>
        </p:sp>
        <p:sp>
          <p:nvSpPr>
            <p:cNvPr id="1210376" name="Rectangle 8"/>
            <p:cNvSpPr>
              <a:spLocks noChangeArrowheads="1"/>
            </p:cNvSpPr>
            <p:nvPr/>
          </p:nvSpPr>
          <p:spPr bwMode="gray">
            <a:xfrm>
              <a:off x="480" y="624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en-US" sz="2400"/>
            </a:p>
          </p:txBody>
        </p:sp>
        <p:sp>
          <p:nvSpPr>
            <p:cNvPr id="1210377" name="Rectangle 9"/>
            <p:cNvSpPr>
              <a:spLocks noChangeArrowheads="1"/>
            </p:cNvSpPr>
            <p:nvPr/>
          </p:nvSpPr>
          <p:spPr bwMode="gray">
            <a:xfrm>
              <a:off x="279" y="1122"/>
              <a:ext cx="5182" cy="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en-US" sz="2400"/>
            </a:p>
          </p:txBody>
        </p:sp>
      </p:grpSp>
      <p:sp>
        <p:nvSpPr>
          <p:cNvPr id="1027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14314"/>
            <a:ext cx="10390716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1600200"/>
            <a:ext cx="10363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10380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400800"/>
            <a:ext cx="254000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0381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400800"/>
            <a:ext cx="386080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0382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400800"/>
            <a:ext cx="254000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821EDB0F-7DDD-40A4-8763-762481144B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0" i="0" u="none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sz="2400" dirty="0" smtClean="0"/>
              <a:t>INF0 341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Virtualization Basic </a:t>
            </a:r>
            <a:r>
              <a:rPr lang="en-US" dirty="0"/>
              <a:t>Overview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By</a:t>
            </a:r>
          </a:p>
          <a:p>
            <a:r>
              <a:rPr lang="en-US"/>
              <a:t>Bob Larson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Server Farms to Virtual Farms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62A688-5982-4055-9291-CD9F906AACE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6146" name="Picture 2" descr="Image result for router virtualiza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5" t="2172" r="11703" b="1374"/>
          <a:stretch/>
        </p:blipFill>
        <p:spPr bwMode="auto">
          <a:xfrm>
            <a:off x="3048000" y="1219200"/>
            <a:ext cx="6550959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215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Virtualized Networks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729942" y="1600200"/>
            <a:ext cx="5462057" cy="4800600"/>
          </a:xfrm>
        </p:spPr>
        <p:txBody>
          <a:bodyPr/>
          <a:lstStyle/>
          <a:p>
            <a:r>
              <a:rPr lang="en-US" sz="2400" dirty="0"/>
              <a:t>Transforms farms of individual </a:t>
            </a:r>
            <a:r>
              <a:rPr lang="en-US" sz="2400" dirty="0" smtClean="0"/>
              <a:t>servers</a:t>
            </a:r>
            <a:r>
              <a:rPr lang="en-US" sz="2400" dirty="0"/>
              <a:t>, storage, </a:t>
            </a:r>
            <a:r>
              <a:rPr lang="en-US" sz="2400" dirty="0" smtClean="0"/>
              <a:t>and networking </a:t>
            </a:r>
            <a:r>
              <a:rPr lang="en-US" sz="2400" dirty="0"/>
              <a:t>into a pool of computing resources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Infrastructure</a:t>
            </a:r>
            <a:r>
              <a:rPr lang="en-US" sz="2400" dirty="0" smtClean="0"/>
              <a:t> connects </a:t>
            </a:r>
            <a:r>
              <a:rPr lang="en-US" sz="2400" dirty="0"/>
              <a:t>resources to </a:t>
            </a:r>
            <a:r>
              <a:rPr lang="en-US" sz="2400" dirty="0" smtClean="0"/>
              <a:t>your business</a:t>
            </a:r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Virtual Infrastructure</a:t>
            </a:r>
            <a:r>
              <a:rPr lang="en-US" sz="2400" dirty="0"/>
              <a:t> is </a:t>
            </a:r>
            <a:r>
              <a:rPr lang="en-US" sz="2400" dirty="0" smtClean="0"/>
              <a:t>a dynamic </a:t>
            </a:r>
            <a:r>
              <a:rPr lang="en-US" sz="2400" dirty="0"/>
              <a:t>mapping of </a:t>
            </a:r>
            <a:r>
              <a:rPr lang="en-US" sz="2400" dirty="0" smtClean="0"/>
              <a:t>your resources </a:t>
            </a:r>
            <a:r>
              <a:rPr lang="en-US" sz="2400" dirty="0"/>
              <a:t>to your </a:t>
            </a:r>
            <a:r>
              <a:rPr lang="en-US" sz="2400" dirty="0" smtClean="0"/>
              <a:t>business</a:t>
            </a:r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Result:</a:t>
            </a:r>
            <a:r>
              <a:rPr lang="en-US" sz="2400" dirty="0"/>
              <a:t> decreased costs </a:t>
            </a:r>
            <a:r>
              <a:rPr lang="en-US" sz="2400" dirty="0" smtClean="0"/>
              <a:t>and increased </a:t>
            </a:r>
            <a:r>
              <a:rPr lang="en-US" sz="2400" dirty="0"/>
              <a:t>efficiencies </a:t>
            </a:r>
            <a:r>
              <a:rPr lang="en-US" sz="2400" dirty="0" smtClean="0"/>
              <a:t>and responsiveness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62A688-5982-4055-9291-CD9F906AACE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03351" y="1612900"/>
            <a:ext cx="6439291" cy="4572000"/>
            <a:chOff x="418709" y="1676400"/>
            <a:chExt cx="6439291" cy="4572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8709" y="1676400"/>
              <a:ext cx="6311234" cy="45720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 bwMode="auto">
            <a:xfrm>
              <a:off x="6553200" y="2209800"/>
              <a:ext cx="304800" cy="24384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3025" tIns="36512" rIns="73025" bIns="36512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4244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happening in the network too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B97637-3123-405F-B9FB-D5D9AD4C384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1026" name="Picture 2" descr="Image result for network virtualiz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95400"/>
            <a:ext cx="9322420" cy="540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842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Virtualization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62A688-5982-4055-9291-CD9F906AACE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2050" name="Picture 2" descr="Image result for network virtualiza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17" b="194"/>
          <a:stretch/>
        </p:blipFill>
        <p:spPr bwMode="auto">
          <a:xfrm>
            <a:off x="1219200" y="1521619"/>
            <a:ext cx="10298217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859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It All to Virtual Networks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62A688-5982-4055-9291-CD9F906AACE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3074" name="Picture 2" descr="Image result for network virtualiza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" b="4545"/>
          <a:stretch/>
        </p:blipFill>
        <p:spPr bwMode="auto">
          <a:xfrm>
            <a:off x="431801" y="1493150"/>
            <a:ext cx="11506200" cy="488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95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Provisioned by Programming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62A688-5982-4055-9291-CD9F906AACE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4098" name="Picture 2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17" b="5250"/>
          <a:stretch/>
        </p:blipFill>
        <p:spPr bwMode="auto">
          <a:xfrm>
            <a:off x="1547285" y="1252538"/>
            <a:ext cx="8973279" cy="547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57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LANs to Virtual Routers to…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62A688-5982-4055-9291-CD9F906AACE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5122" name="Picture 2" descr="Image result for router virtualiza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2"/>
          <a:stretch/>
        </p:blipFill>
        <p:spPr bwMode="auto">
          <a:xfrm>
            <a:off x="381000" y="1866900"/>
            <a:ext cx="112014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791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Defined Network (SDN)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76916" y="5029200"/>
            <a:ext cx="10348385" cy="1371600"/>
          </a:xfrm>
        </p:spPr>
        <p:txBody>
          <a:bodyPr/>
          <a:lstStyle/>
          <a:p>
            <a:r>
              <a:rPr lang="en-US" sz="2800" dirty="0" smtClean="0"/>
              <a:t>Network devices forward </a:t>
            </a:r>
            <a:r>
              <a:rPr lang="en-US" sz="2800" dirty="0"/>
              <a:t>data based on the configuration of its control </a:t>
            </a:r>
            <a:r>
              <a:rPr lang="en-US" sz="2800" dirty="0" smtClean="0"/>
              <a:t>element in the centralized controller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62A688-5982-4055-9291-CD9F906AACE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1026" name="Picture 2" descr="Image result for software defined network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" t="7407" r="2567"/>
          <a:stretch/>
        </p:blipFill>
        <p:spPr bwMode="auto">
          <a:xfrm>
            <a:off x="1676400" y="1219200"/>
            <a:ext cx="952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745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Feature </a:t>
            </a:r>
            <a:r>
              <a:rPr lang="en-US" dirty="0" smtClean="0"/>
              <a:t>Virtualization (NFV)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6916" y="1600200"/>
            <a:ext cx="10615083" cy="4800600"/>
          </a:xfrm>
        </p:spPr>
        <p:txBody>
          <a:bodyPr/>
          <a:lstStyle/>
          <a:p>
            <a:r>
              <a:rPr lang="en-US" dirty="0" smtClean="0"/>
              <a:t>Often </a:t>
            </a:r>
            <a:r>
              <a:rPr lang="en-US" dirty="0"/>
              <a:t>considered to be a part of </a:t>
            </a:r>
            <a:r>
              <a:rPr lang="en-US" dirty="0" smtClean="0"/>
              <a:t>SDN</a:t>
            </a:r>
          </a:p>
          <a:p>
            <a:pPr lvl="1"/>
            <a:r>
              <a:rPr lang="en-US" dirty="0" smtClean="0"/>
              <a:t>Complementary </a:t>
            </a:r>
            <a:r>
              <a:rPr lang="en-US" dirty="0"/>
              <a:t>technology </a:t>
            </a:r>
            <a:r>
              <a:rPr lang="en-US" dirty="0" smtClean="0"/>
              <a:t>that uses </a:t>
            </a:r>
            <a:r>
              <a:rPr lang="en-US" dirty="0"/>
              <a:t>SDN to deliver </a:t>
            </a:r>
            <a:r>
              <a:rPr lang="en-US" dirty="0" smtClean="0"/>
              <a:t>service</a:t>
            </a:r>
            <a:endParaRPr lang="en-US" dirty="0"/>
          </a:p>
          <a:p>
            <a:r>
              <a:rPr lang="en-US" dirty="0" smtClean="0"/>
              <a:t>Focusses </a:t>
            </a:r>
            <a:r>
              <a:rPr lang="en-US" dirty="0"/>
              <a:t>on network appliances </a:t>
            </a:r>
            <a:r>
              <a:rPr lang="en-US" dirty="0" smtClean="0"/>
              <a:t>that provide:</a:t>
            </a:r>
          </a:p>
          <a:p>
            <a:pPr lvl="1"/>
            <a:r>
              <a:rPr lang="en-US" dirty="0" smtClean="0"/>
              <a:t>Logging</a:t>
            </a:r>
            <a:r>
              <a:rPr lang="en-US" dirty="0"/>
              <a:t>, monitoring, capture, content analysis, security control and other similar </a:t>
            </a:r>
            <a:r>
              <a:rPr lang="en-US" dirty="0" smtClean="0"/>
              <a:t>functions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ypically </a:t>
            </a:r>
            <a:r>
              <a:rPr lang="en-US" dirty="0"/>
              <a:t>end user equipment such as routers and </a:t>
            </a:r>
            <a:r>
              <a:rPr lang="en-US" dirty="0" smtClean="0"/>
              <a:t>firewalls</a:t>
            </a:r>
          </a:p>
          <a:p>
            <a:r>
              <a:rPr lang="en-US" dirty="0" smtClean="0"/>
              <a:t>Allows </a:t>
            </a:r>
            <a:r>
              <a:rPr lang="en-US" dirty="0"/>
              <a:t>dumb boxes </a:t>
            </a:r>
            <a:r>
              <a:rPr lang="en-US" dirty="0" smtClean="0"/>
              <a:t>to </a:t>
            </a:r>
            <a:r>
              <a:rPr lang="en-US" dirty="0"/>
              <a:t>be deployed to end user </a:t>
            </a:r>
            <a:r>
              <a:rPr lang="en-US" dirty="0" smtClean="0"/>
              <a:t>sites</a:t>
            </a:r>
          </a:p>
          <a:p>
            <a:pPr lvl="1"/>
            <a:r>
              <a:rPr lang="en-US" dirty="0" smtClean="0"/>
              <a:t>Features are configured </a:t>
            </a:r>
            <a:r>
              <a:rPr lang="en-US" dirty="0"/>
              <a:t>as needed via the </a:t>
            </a:r>
            <a:r>
              <a:rPr lang="en-US" dirty="0" smtClean="0"/>
              <a:t>centralized portal</a:t>
            </a:r>
          </a:p>
          <a:p>
            <a:pPr lvl="1"/>
            <a:r>
              <a:rPr lang="en-US" dirty="0" smtClean="0"/>
              <a:t>Speeds </a:t>
            </a:r>
            <a:r>
              <a:rPr lang="en-US" dirty="0"/>
              <a:t>up deployment, </a:t>
            </a:r>
            <a:r>
              <a:rPr lang="en-US" dirty="0" smtClean="0"/>
              <a:t>minutes </a:t>
            </a:r>
            <a:r>
              <a:rPr lang="en-US" dirty="0"/>
              <a:t>rather than </a:t>
            </a:r>
            <a:r>
              <a:rPr lang="en-US" dirty="0" smtClean="0"/>
              <a:t>days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B97637-3123-405F-B9FB-D5D9AD4C384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76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Virtualized </a:t>
            </a:r>
            <a:r>
              <a:rPr lang="en-US" dirty="0" err="1" smtClean="0"/>
              <a:t>WiFi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B97637-3123-405F-B9FB-D5D9AD4C384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2050" name="Picture 2" descr="pic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10436273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169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 Covered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1576917" y="1600200"/>
            <a:ext cx="10363200" cy="5100638"/>
          </a:xfrm>
        </p:spPr>
        <p:txBody>
          <a:bodyPr/>
          <a:lstStyle/>
          <a:p>
            <a:r>
              <a:rPr lang="en-US" sz="2800" dirty="0"/>
              <a:t>Server </a:t>
            </a:r>
            <a:r>
              <a:rPr lang="en-US" sz="2800" dirty="0" smtClean="0"/>
              <a:t>Virtualization</a:t>
            </a:r>
          </a:p>
          <a:p>
            <a:r>
              <a:rPr lang="en-US" sz="2800" dirty="0"/>
              <a:t>Virtual Infrastructure </a:t>
            </a:r>
            <a:r>
              <a:rPr lang="en-US" sz="2800" dirty="0" smtClean="0"/>
              <a:t>Solutions</a:t>
            </a:r>
          </a:p>
          <a:p>
            <a:r>
              <a:rPr lang="en-US" sz="2800" dirty="0"/>
              <a:t>Hosted </a:t>
            </a:r>
            <a:r>
              <a:rPr lang="en-US" sz="2800" dirty="0" smtClean="0"/>
              <a:t>Architecture</a:t>
            </a:r>
          </a:p>
          <a:p>
            <a:r>
              <a:rPr lang="en-US" sz="2800" dirty="0"/>
              <a:t>Bare-Metal (Hypervisor) </a:t>
            </a:r>
            <a:r>
              <a:rPr lang="en-US" sz="2800" dirty="0" smtClean="0"/>
              <a:t>Architecture</a:t>
            </a:r>
          </a:p>
          <a:p>
            <a:r>
              <a:rPr lang="en-US" sz="2800" dirty="0"/>
              <a:t>Network </a:t>
            </a:r>
            <a:r>
              <a:rPr lang="en-US" sz="2800" dirty="0" smtClean="0"/>
              <a:t>Design</a:t>
            </a:r>
          </a:p>
          <a:p>
            <a:r>
              <a:rPr lang="en-US" sz="2800" dirty="0"/>
              <a:t>Network </a:t>
            </a:r>
            <a:r>
              <a:rPr lang="en-US" sz="2800" dirty="0" smtClean="0"/>
              <a:t>Virtualization</a:t>
            </a:r>
          </a:p>
          <a:p>
            <a:r>
              <a:rPr lang="en-US" sz="2800" dirty="0"/>
              <a:t>Provisioned by </a:t>
            </a:r>
            <a:r>
              <a:rPr lang="en-US" sz="2800" dirty="0" smtClean="0"/>
              <a:t>Programming</a:t>
            </a:r>
          </a:p>
          <a:p>
            <a:r>
              <a:rPr lang="en-US" sz="2800" dirty="0"/>
              <a:t>Virtual LANs to Virtual Routers to</a:t>
            </a:r>
            <a:r>
              <a:rPr lang="en-US" sz="2800" dirty="0" smtClean="0"/>
              <a:t>…</a:t>
            </a:r>
          </a:p>
          <a:p>
            <a:r>
              <a:rPr lang="en-US" sz="2800" dirty="0"/>
              <a:t>Software Defined Network (SDN</a:t>
            </a:r>
            <a:r>
              <a:rPr lang="en-US" sz="2800" dirty="0" smtClean="0"/>
              <a:t>)</a:t>
            </a:r>
          </a:p>
          <a:p>
            <a:r>
              <a:rPr lang="en-US" sz="2800" dirty="0"/>
              <a:t>Network Feature </a:t>
            </a:r>
            <a:r>
              <a:rPr lang="en-US" sz="2800" dirty="0" smtClean="0"/>
              <a:t>Virtualization </a:t>
            </a:r>
            <a:r>
              <a:rPr lang="en-US" sz="2800" dirty="0"/>
              <a:t>(NFV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AEF76220-DF3D-454A-B5F6-10C0A10ADBB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as we virtualize, so does he!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62A688-5982-4055-9291-CD9F906AACE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3078" name="Picture 6" descr="Image result for virtualized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599" y="1310164"/>
            <a:ext cx="8984457" cy="539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28800" y="1447800"/>
            <a:ext cx="6023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Any advancement for us…</a:t>
            </a: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173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Fin…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Before Virtualization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5943600" y="1600200"/>
            <a:ext cx="6248400" cy="4800600"/>
          </a:xfrm>
        </p:spPr>
        <p:txBody>
          <a:bodyPr/>
          <a:lstStyle/>
          <a:p>
            <a:r>
              <a:rPr lang="en-US" dirty="0"/>
              <a:t> Single OS image per machine</a:t>
            </a:r>
          </a:p>
          <a:p>
            <a:r>
              <a:rPr lang="en-US" dirty="0" smtClean="0"/>
              <a:t>Software </a:t>
            </a:r>
            <a:r>
              <a:rPr lang="en-US" dirty="0"/>
              <a:t>and hardware tightly coupled</a:t>
            </a:r>
          </a:p>
          <a:p>
            <a:r>
              <a:rPr lang="en-US" dirty="0" smtClean="0"/>
              <a:t>Running </a:t>
            </a:r>
            <a:r>
              <a:rPr lang="en-US" dirty="0"/>
              <a:t>multiple </a:t>
            </a:r>
            <a:r>
              <a:rPr lang="en-US" dirty="0" smtClean="0"/>
              <a:t>applications often </a:t>
            </a:r>
            <a:r>
              <a:rPr lang="en-US" dirty="0"/>
              <a:t>creates conflict</a:t>
            </a:r>
          </a:p>
          <a:p>
            <a:r>
              <a:rPr lang="en-US" dirty="0" smtClean="0"/>
              <a:t>Underutilized resources (often 10%)</a:t>
            </a:r>
            <a:endParaRPr lang="en-US" dirty="0"/>
          </a:p>
          <a:p>
            <a:r>
              <a:rPr lang="en-US" dirty="0" smtClean="0"/>
              <a:t>Inflexible </a:t>
            </a:r>
            <a:r>
              <a:rPr lang="en-US" dirty="0"/>
              <a:t>and costly infrastructure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B97637-3123-405F-B9FB-D5D9AD4C384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76400"/>
            <a:ext cx="5360731" cy="434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865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After Virtualization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7005" y="1600200"/>
            <a:ext cx="6803112" cy="4800600"/>
          </a:xfrm>
        </p:spPr>
        <p:txBody>
          <a:bodyPr/>
          <a:lstStyle/>
          <a:p>
            <a:r>
              <a:rPr lang="en-US" dirty="0"/>
              <a:t>Hardware-independence of </a:t>
            </a:r>
            <a:r>
              <a:rPr lang="en-US" dirty="0" smtClean="0"/>
              <a:t>operating system </a:t>
            </a:r>
            <a:r>
              <a:rPr lang="en-US" dirty="0"/>
              <a:t>and </a:t>
            </a:r>
            <a:r>
              <a:rPr lang="en-US" dirty="0" smtClean="0"/>
              <a:t>applications </a:t>
            </a:r>
          </a:p>
          <a:p>
            <a:r>
              <a:rPr lang="en-US" dirty="0" smtClean="0"/>
              <a:t>Virtual </a:t>
            </a:r>
            <a:r>
              <a:rPr lang="en-US" dirty="0"/>
              <a:t>machines can be provisioned to </a:t>
            </a:r>
            <a:r>
              <a:rPr lang="en-US" dirty="0" smtClean="0"/>
              <a:t>any system</a:t>
            </a:r>
            <a:endParaRPr lang="en-US" dirty="0"/>
          </a:p>
          <a:p>
            <a:r>
              <a:rPr lang="en-US" dirty="0" smtClean="0"/>
              <a:t>Can </a:t>
            </a:r>
            <a:r>
              <a:rPr lang="en-US" dirty="0"/>
              <a:t>manage OS and application as a </a:t>
            </a:r>
            <a:r>
              <a:rPr lang="en-US" dirty="0" smtClean="0"/>
              <a:t>single unit </a:t>
            </a:r>
            <a:r>
              <a:rPr lang="en-US" dirty="0"/>
              <a:t>by encapsulating them into </a:t>
            </a:r>
            <a:r>
              <a:rPr lang="en-US" dirty="0" smtClean="0"/>
              <a:t>virtual machines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F8813F-2571-4F82-84A1-7CF717586C2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25600"/>
            <a:ext cx="4603605" cy="443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194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Infrastructure Solutions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76917" y="1524000"/>
            <a:ext cx="10363200" cy="5176838"/>
          </a:xfrm>
        </p:spPr>
        <p:txBody>
          <a:bodyPr/>
          <a:lstStyle/>
          <a:p>
            <a:r>
              <a:rPr lang="en-US" sz="2800" dirty="0" smtClean="0"/>
              <a:t>Server </a:t>
            </a:r>
            <a:r>
              <a:rPr lang="en-US" sz="2800" dirty="0"/>
              <a:t>Consolidation and Containment </a:t>
            </a:r>
            <a:endParaRPr lang="en-US" sz="2800" dirty="0" smtClean="0"/>
          </a:p>
          <a:p>
            <a:pPr lvl="1"/>
            <a:r>
              <a:rPr lang="en-US" sz="2400" dirty="0" smtClean="0"/>
              <a:t>Eliminating </a:t>
            </a:r>
            <a:r>
              <a:rPr lang="en-US" sz="2400" dirty="0"/>
              <a:t>‘server </a:t>
            </a:r>
            <a:r>
              <a:rPr lang="en-US" sz="2400" dirty="0" smtClean="0"/>
              <a:t>sprawl’</a:t>
            </a:r>
          </a:p>
          <a:p>
            <a:pPr lvl="1"/>
            <a:r>
              <a:rPr lang="en-US" sz="2400" dirty="0" smtClean="0"/>
              <a:t>Increase </a:t>
            </a:r>
            <a:r>
              <a:rPr lang="en-US" sz="2400" dirty="0"/>
              <a:t>server utilization rates from 5-15</a:t>
            </a:r>
            <a:r>
              <a:rPr lang="en-US" sz="2400" dirty="0" smtClean="0"/>
              <a:t>% to </a:t>
            </a:r>
            <a:r>
              <a:rPr lang="en-US" sz="2400" dirty="0"/>
              <a:t>60-80%.</a:t>
            </a:r>
          </a:p>
          <a:p>
            <a:r>
              <a:rPr lang="en-US" sz="2800" dirty="0" smtClean="0"/>
              <a:t>Test </a:t>
            </a:r>
            <a:r>
              <a:rPr lang="en-US" sz="2800" dirty="0"/>
              <a:t>and Development </a:t>
            </a:r>
            <a:r>
              <a:rPr lang="en-US" sz="2800" dirty="0" smtClean="0"/>
              <a:t>Optimization</a:t>
            </a:r>
          </a:p>
          <a:p>
            <a:pPr lvl="1"/>
            <a:r>
              <a:rPr lang="en-US" sz="2400" dirty="0" smtClean="0"/>
              <a:t>Rapidly provisioning test </a:t>
            </a:r>
            <a:r>
              <a:rPr lang="en-US" sz="2400" dirty="0"/>
              <a:t>and development </a:t>
            </a:r>
            <a:r>
              <a:rPr lang="en-US" sz="2400" dirty="0" smtClean="0"/>
              <a:t>servers</a:t>
            </a:r>
            <a:endParaRPr lang="en-US" sz="2400" dirty="0"/>
          </a:p>
          <a:p>
            <a:r>
              <a:rPr lang="en-US" sz="2800" dirty="0" smtClean="0"/>
              <a:t>Business Continuity</a:t>
            </a:r>
          </a:p>
          <a:p>
            <a:pPr lvl="1"/>
            <a:r>
              <a:rPr lang="en-US" sz="2400" dirty="0" smtClean="0"/>
              <a:t>Reducing </a:t>
            </a:r>
            <a:r>
              <a:rPr lang="en-US" sz="2400" dirty="0"/>
              <a:t>the cost and complexity </a:t>
            </a:r>
            <a:r>
              <a:rPr lang="en-US" sz="2400" dirty="0" smtClean="0"/>
              <a:t>of business continuity</a:t>
            </a:r>
          </a:p>
          <a:p>
            <a:pPr lvl="1"/>
            <a:r>
              <a:rPr lang="en-US" sz="2400" dirty="0"/>
              <a:t>E</a:t>
            </a:r>
            <a:r>
              <a:rPr lang="en-US" sz="2400" dirty="0" smtClean="0"/>
              <a:t>ncapsulating entire systems into single files</a:t>
            </a:r>
          </a:p>
          <a:p>
            <a:pPr lvl="1"/>
            <a:r>
              <a:rPr lang="en-US" sz="2400" dirty="0" smtClean="0"/>
              <a:t>Minimizing downtime</a:t>
            </a:r>
            <a:endParaRPr lang="en-US" sz="2400" dirty="0"/>
          </a:p>
          <a:p>
            <a:r>
              <a:rPr lang="en-US" sz="2800" dirty="0" smtClean="0"/>
              <a:t>Enterprise Desktop</a:t>
            </a:r>
          </a:p>
          <a:p>
            <a:pPr lvl="1"/>
            <a:r>
              <a:rPr lang="en-US" sz="2400" dirty="0" smtClean="0"/>
              <a:t>Securing </a:t>
            </a:r>
            <a:r>
              <a:rPr lang="en-US" sz="2400" dirty="0"/>
              <a:t>unmanaged PCs, </a:t>
            </a:r>
            <a:r>
              <a:rPr lang="en-US" sz="2400" dirty="0" smtClean="0"/>
              <a:t>workstations and laptops</a:t>
            </a:r>
            <a:endParaRPr lang="en-US" sz="2400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F8813F-2571-4F82-84A1-7CF717586C2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14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Hosted Architecture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6910917" cy="4800600"/>
          </a:xfrm>
        </p:spPr>
        <p:txBody>
          <a:bodyPr/>
          <a:lstStyle/>
          <a:p>
            <a:r>
              <a:rPr lang="en-US" dirty="0" smtClean="0"/>
              <a:t>Installs </a:t>
            </a:r>
            <a:r>
              <a:rPr lang="en-US" dirty="0"/>
              <a:t>and runs as an application</a:t>
            </a:r>
          </a:p>
          <a:p>
            <a:r>
              <a:rPr lang="en-US" dirty="0" smtClean="0"/>
              <a:t>Relies </a:t>
            </a:r>
            <a:r>
              <a:rPr lang="en-US" dirty="0"/>
              <a:t>on host OS for device </a:t>
            </a:r>
            <a:r>
              <a:rPr lang="en-US" dirty="0" smtClean="0"/>
              <a:t>support and physical resource management</a:t>
            </a:r>
          </a:p>
          <a:p>
            <a:r>
              <a:rPr lang="en-US" dirty="0" smtClean="0"/>
              <a:t>Supports </a:t>
            </a:r>
            <a:r>
              <a:rPr lang="en-US" dirty="0"/>
              <a:t>the broadest range of </a:t>
            </a:r>
            <a:r>
              <a:rPr lang="en-US" dirty="0" smtClean="0"/>
              <a:t>hardware configurations</a:t>
            </a:r>
          </a:p>
          <a:p>
            <a:pPr lvl="1"/>
            <a:r>
              <a:rPr lang="en-US" dirty="0" smtClean="0"/>
              <a:t>Including legacy components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F8813F-2571-4F82-84A1-7CF717586C2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4096688" cy="439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262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Bare-Metal (Hypervisor) Architecture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562101" y="5130007"/>
            <a:ext cx="10363200" cy="1476375"/>
          </a:xfrm>
        </p:spPr>
        <p:txBody>
          <a:bodyPr/>
          <a:lstStyle/>
          <a:p>
            <a:r>
              <a:rPr lang="en-US" dirty="0"/>
              <a:t>Lean virtualization-centric kernel</a:t>
            </a:r>
          </a:p>
          <a:p>
            <a:r>
              <a:rPr lang="en-US" dirty="0" smtClean="0"/>
              <a:t>Service </a:t>
            </a:r>
            <a:r>
              <a:rPr lang="en-US" dirty="0"/>
              <a:t>Console for agents and </a:t>
            </a:r>
            <a:r>
              <a:rPr lang="en-US" dirty="0" smtClean="0"/>
              <a:t>helper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F8813F-2571-4F82-84A1-7CF717586C2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616" y="1262063"/>
            <a:ext cx="6254039" cy="376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207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Network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B97637-3123-405F-B9FB-D5D9AD4C384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371600"/>
            <a:ext cx="9144000" cy="483308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4885" y="4114800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Separating storage from computing cleared a huge bottleneck.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837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Network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B97637-3123-405F-B9FB-D5D9AD4C384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76400"/>
            <a:ext cx="9807663" cy="372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168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10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 INFX 504 Data Centers, NOCs &amp;amp; Clouds Overview&amp;quot;&quot;/&gt;&lt;property id=&quot;20307&quot; value=&quot;572&quot;/&gt;&lt;/object&gt;&lt;object type=&quot;3&quot; unique_id=&quot;10014&quot;&gt;&lt;property id=&quot;20148&quot; value=&quot;5&quot;/&gt;&lt;property id=&quot;20300&quot; value=&quot;Slide 15 - &amp;quot;Fin…&amp;quot;&quot;/&gt;&lt;property id=&quot;20307&quot; value=&quot;575&quot;/&gt;&lt;/object&gt;&lt;object type=&quot;3&quot; unique_id=&quot;10101&quot;&gt;&lt;property id=&quot;20148&quot; value=&quot;5&quot;/&gt;&lt;property id=&quot;20300&quot; value=&quot;Slide 2 - &amp;quot;Topics Covered&amp;quot;&quot;/&gt;&lt;property id=&quot;20307&quot; value=&quot;588&quot;/&gt;&lt;/object&gt;&lt;object type=&quot;3&quot; unique_id=&quot;10132&quot;&gt;&lt;property id=&quot;20148&quot; value=&quot;5&quot;/&gt;&lt;property id=&quot;20300&quot; value=&quot;Slide 3 - &amp;quot;What is a Data Center?&amp;quot;&quot;/&gt;&lt;property id=&quot;20307&quot; value=&quot;589&quot;/&gt;&lt;/object&gt;&lt;object type=&quot;3&quot; unique_id=&quot;10133&quot;&gt;&lt;property id=&quot;20148&quot; value=&quot;5&quot;/&gt;&lt;property id=&quot;20300&quot; value=&quot;Slide 4 - &amp;quot;In-house Data Services&amp;quot;&quot;/&gt;&lt;property id=&quot;20307&quot; value=&quot;590&quot;/&gt;&lt;/object&gt;&lt;object type=&quot;3&quot; unique_id=&quot;10134&quot;&gt;&lt;property id=&quot;20148&quot; value=&quot;5&quot;/&gt;&lt;property id=&quot;20300&quot; value=&quot;Slide 5 - &amp;quot;Outsourced Data Services&amp;quot;&quot;/&gt;&lt;property id=&quot;20307&quot; value=&quot;591&quot;/&gt;&lt;/object&gt;&lt;object type=&quot;3&quot; unique_id=&quot;10199&quot;&gt;&lt;property id=&quot;20148&quot; value=&quot;5&quot;/&gt;&lt;property id=&quot;20300&quot; value=&quot;Slide 6 - &amp;quot;Cloud Deployment Models&amp;quot;&quot;/&gt;&lt;property id=&quot;20307&quot; value=&quot;593&quot;/&gt;&lt;/object&gt;&lt;object type=&quot;3&quot; unique_id=&quot;10200&quot;&gt;&lt;property id=&quot;20148&quot; value=&quot;5&quot;/&gt;&lt;property id=&quot;20300&quot; value=&quot;Slide 7 - &amp;quot;Cloud Service Models&amp;quot;&quot;/&gt;&lt;property id=&quot;20307&quot; value=&quot;594&quot;/&gt;&lt;/object&gt;&lt;object type=&quot;3&quot; unique_id=&quot;10201&quot;&gt;&lt;property id=&quot;20148&quot; value=&quot;5&quot;/&gt;&lt;property id=&quot;20300&quot; value=&quot;Slide 8 - &amp;quot;How They Fit Together&amp;quot;&quot;/&gt;&lt;property id=&quot;20307&quot; value=&quot;592&quot;/&gt;&lt;/object&gt;&lt;object type=&quot;3&quot; unique_id=&quot;10202&quot;&gt;&lt;property id=&quot;20148&quot; value=&quot;5&quot;/&gt;&lt;property id=&quot;20300&quot; value=&quot;Slide 10 - &amp;quot;Virtualization&amp;quot;&quot;/&gt;&lt;property id=&quot;20307&quot; value=&quot;595&quot;/&gt;&lt;/object&gt;&lt;object type=&quot;3&quot; unique_id=&quot;10203&quot;&gt;&lt;property id=&quot;20148&quot; value=&quot;5&quot;/&gt;&lt;property id=&quot;20300&quot; value=&quot;Slide 9 - &amp;quot;Green Data Centers&amp;quot;&quot;/&gt;&lt;property id=&quot;20307&quot; value=&quot;596&quot;/&gt;&lt;/object&gt;&lt;object type=&quot;3&quot; unique_id=&quot;10204&quot;&gt;&lt;property id=&quot;20148&quot; value=&quot;5&quot;/&gt;&lt;property id=&quot;20300&quot; value=&quot;Slide 11 - &amp;quot;Network Operation Center (NOC)&amp;quot;&quot;/&gt;&lt;property id=&quot;20307&quot; value=&quot;597&quot;/&gt;&lt;/object&gt;&lt;object type=&quot;3&quot; unique_id=&quot;10275&quot;&gt;&lt;property id=&quot;20148&quot; value=&quot;5&quot;/&gt;&lt;property id=&quot;20300&quot; value=&quot;Slide 12 - &amp;quot;Business Operations Center&amp;quot;&quot;/&gt;&lt;property id=&quot;20307&quot; value=&quot;598&quot;/&gt;&lt;/object&gt;&lt;object type=&quot;3&quot; unique_id=&quot;10276&quot;&gt;&lt;property id=&quot;20148&quot; value=&quot;5&quot;/&gt;&lt;property id=&quot;20300&quot; value=&quot;Slide 13 - &amp;quot;Remote Monitoring&amp;quot;&quot;/&gt;&lt;property id=&quot;20307&quot; value=&quot;599&quot;/&gt;&lt;/object&gt;&lt;object type=&quot;3&quot; unique_id=&quot;10277&quot;&gt;&lt;property id=&quot;20148&quot; value=&quot;5&quot;/&gt;&lt;property id=&quot;20300&quot; value=&quot;Slide 14 - &amp;quot;Operations Monitoring&amp;quot;&quot;/&gt;&lt;property id=&quot;20307&quot; value=&quot;600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_Bob Cisco 2004">
  <a:themeElements>
    <a:clrScheme name="_Bob Cisco 2004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_Bob Cisco 2004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73025" tIns="36512" rIns="73025" bIns="36512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73025" tIns="36512" rIns="73025" bIns="36512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_Bob Cisco 2004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_Bob Cisco 2004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_Bob Cisco 2004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Bob Cisco 2004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Bob Cisco 2004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Bob Cisco 2004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_Bob Cisco 2004</Template>
  <TotalTime>9173</TotalTime>
  <Words>439</Words>
  <Application>Microsoft Office PowerPoint</Application>
  <PresentationFormat>Widescreen</PresentationFormat>
  <Paragraphs>94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Wingdings</vt:lpstr>
      <vt:lpstr>Tahoma</vt:lpstr>
      <vt:lpstr>Times New Roman</vt:lpstr>
      <vt:lpstr>Arial</vt:lpstr>
      <vt:lpstr>_Bob Cisco 2004</vt:lpstr>
      <vt:lpstr> INF0 341 Virtualization Basic Overview</vt:lpstr>
      <vt:lpstr>Topics Covered</vt:lpstr>
      <vt:lpstr>Server Before Virtualization</vt:lpstr>
      <vt:lpstr>Server After Virtualization</vt:lpstr>
      <vt:lpstr>Virtual Infrastructure Solutions</vt:lpstr>
      <vt:lpstr>Hosted Architecture</vt:lpstr>
      <vt:lpstr>Bare-Metal (Hypervisor) Architecture</vt:lpstr>
      <vt:lpstr>Traditional Network Design</vt:lpstr>
      <vt:lpstr>Virtual Network Design</vt:lpstr>
      <vt:lpstr>From Server Farms to Virtual Farms</vt:lpstr>
      <vt:lpstr>Virtualized Networks</vt:lpstr>
      <vt:lpstr>It’s happening in the network too</vt:lpstr>
      <vt:lpstr>Network Virtualization</vt:lpstr>
      <vt:lpstr>Moving It All to Virtual Networks</vt:lpstr>
      <vt:lpstr>Provisioned by Programming</vt:lpstr>
      <vt:lpstr>Virtual LANs to Virtual Routers to…</vt:lpstr>
      <vt:lpstr>Software Defined Network (SDN)</vt:lpstr>
      <vt:lpstr>Network Feature Virtualization (NFV)</vt:lpstr>
      <vt:lpstr>Virtualized WiFi</vt:lpstr>
      <vt:lpstr>Just as we virtualize, so does he!</vt:lpstr>
      <vt:lpstr>Fin…</vt:lpstr>
    </vt:vector>
  </TitlesOfParts>
  <Company>AUSD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Los Medanos College</dc:title>
  <dc:creator>Mark McGregor</dc:creator>
  <cp:lastModifiedBy>Bob Larson</cp:lastModifiedBy>
  <cp:revision>492</cp:revision>
  <dcterms:created xsi:type="dcterms:W3CDTF">1999-06-23T23:48:24Z</dcterms:created>
  <dcterms:modified xsi:type="dcterms:W3CDTF">2018-02-22T00:59:23Z</dcterms:modified>
</cp:coreProperties>
</file>