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267" r:id="rId4"/>
    <p:sldId id="268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9" r:id="rId21"/>
    <p:sldId id="290" r:id="rId22"/>
    <p:sldId id="288" r:id="rId23"/>
    <p:sldId id="287" r:id="rId24"/>
    <p:sldId id="271" r:id="rId25"/>
    <p:sldId id="265" r:id="rId26"/>
  </p:sldIdLst>
  <p:sldSz cx="12192000" cy="6858000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54" autoAdjust="0"/>
  </p:normalViewPr>
  <p:slideViewPr>
    <p:cSldViewPr>
      <p:cViewPr>
        <p:scale>
          <a:sx n="80" d="100"/>
          <a:sy n="80" d="100"/>
        </p:scale>
        <p:origin x="710" y="1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30799980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uk.dice.com/technews/top-5-internet-things-iot-infographic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All Things Wireless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and Multi-A/P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098" name="Picture 2" descr="Image result for wifi chann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70215"/>
            <a:ext cx="9753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ifi chann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09" y="3389776"/>
            <a:ext cx="7893921" cy="331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6898" y="1426709"/>
            <a:ext cx="2381502" cy="1913845"/>
            <a:chOff x="46011" y="1600200"/>
            <a:chExt cx="2381502" cy="1913845"/>
          </a:xfrm>
        </p:grpSpPr>
        <p:pic>
          <p:nvPicPr>
            <p:cNvPr id="4104" name="Picture 8" descr="Image result for wifi channel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" r="18348"/>
            <a:stretch/>
          </p:blipFill>
          <p:spPr bwMode="auto">
            <a:xfrm>
              <a:off x="46011" y="1600200"/>
              <a:ext cx="2380243" cy="191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2145064" y="2373086"/>
              <a:ext cx="282449" cy="2330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15370" y="128993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GHz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8" name="Picture 12" descr="Image result for wifi channel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40554"/>
            <a:ext cx="3280317" cy="33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06975" y="332663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GHz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8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Fi distances compar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r="14285"/>
          <a:stretch/>
        </p:blipFill>
        <p:spPr bwMode="auto">
          <a:xfrm>
            <a:off x="609600" y="1447800"/>
            <a:ext cx="667667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Comparison &amp; the Future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2800" y="1600200"/>
            <a:ext cx="5029199" cy="4800600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</a:rPr>
              <a:t>What about the future?</a:t>
            </a:r>
          </a:p>
          <a:p>
            <a:r>
              <a:rPr lang="en-US" sz="2000" dirty="0" smtClean="0"/>
              <a:t>802.11ad</a:t>
            </a:r>
          </a:p>
          <a:p>
            <a:pPr lvl="1"/>
            <a:r>
              <a:rPr lang="en-US" sz="1800" dirty="0" smtClean="0"/>
              <a:t>Very </a:t>
            </a:r>
            <a:r>
              <a:rPr lang="en-US" sz="1800" dirty="0"/>
              <a:t>high 60 GHz </a:t>
            </a:r>
            <a:r>
              <a:rPr lang="en-US" sz="1800" dirty="0" smtClean="0"/>
              <a:t>frequency</a:t>
            </a:r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speeds to reach around 7 </a:t>
            </a:r>
            <a:r>
              <a:rPr lang="en-US" sz="1800" dirty="0" err="1" smtClean="0"/>
              <a:t>Gbit</a:t>
            </a:r>
            <a:r>
              <a:rPr lang="en-US" sz="1800" dirty="0" smtClean="0"/>
              <a:t>/s</a:t>
            </a:r>
          </a:p>
          <a:p>
            <a:pPr lvl="1"/>
            <a:r>
              <a:rPr lang="en-US" sz="1800" dirty="0" smtClean="0"/>
              <a:t>Trade-off is range and walls 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equires direct </a:t>
            </a:r>
            <a:r>
              <a:rPr lang="en-US" sz="1800" dirty="0"/>
              <a:t>line of sight to </a:t>
            </a:r>
            <a:r>
              <a:rPr lang="en-US" sz="1800" dirty="0" smtClean="0"/>
              <a:t>router</a:t>
            </a:r>
            <a:endParaRPr lang="en-US" sz="1800" dirty="0"/>
          </a:p>
          <a:p>
            <a:r>
              <a:rPr lang="en-US" sz="2000" dirty="0"/>
              <a:t>802.11ah standard, </a:t>
            </a:r>
            <a:r>
              <a:rPr lang="en-US" sz="2000" dirty="0" smtClean="0"/>
              <a:t>(</a:t>
            </a:r>
            <a:r>
              <a:rPr lang="en-US" sz="2000" dirty="0" err="1" smtClean="0"/>
              <a:t>WiFi</a:t>
            </a:r>
            <a:r>
              <a:rPr lang="en-US" sz="2000" dirty="0" smtClean="0"/>
              <a:t> </a:t>
            </a:r>
            <a:r>
              <a:rPr lang="en-US" sz="2000" dirty="0" err="1" smtClean="0"/>
              <a:t>HaLow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1 </a:t>
            </a:r>
            <a:r>
              <a:rPr lang="en-US" sz="1800" dirty="0"/>
              <a:t>kilometer (3,300 </a:t>
            </a:r>
            <a:r>
              <a:rPr lang="en-US" sz="1800" dirty="0" err="1"/>
              <a:t>ft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900 </a:t>
            </a:r>
            <a:r>
              <a:rPr lang="en-US" sz="1800" dirty="0" smtClean="0"/>
              <a:t>MHz – much </a:t>
            </a:r>
            <a:r>
              <a:rPr lang="en-US" sz="1800" dirty="0"/>
              <a:t>lower </a:t>
            </a:r>
            <a:r>
              <a:rPr lang="en-US" sz="1800" dirty="0" smtClean="0"/>
              <a:t>frequency</a:t>
            </a:r>
          </a:p>
          <a:p>
            <a:pPr lvl="1"/>
            <a:r>
              <a:rPr lang="en-US" sz="1800" dirty="0" smtClean="0"/>
              <a:t>Speeds 150 </a:t>
            </a:r>
            <a:r>
              <a:rPr lang="en-US" sz="1800" dirty="0"/>
              <a:t>Kbit/s </a:t>
            </a:r>
            <a:r>
              <a:rPr lang="en-US" sz="1800" dirty="0" smtClean="0"/>
              <a:t>to </a:t>
            </a:r>
            <a:r>
              <a:rPr lang="en-US" sz="1800" dirty="0"/>
              <a:t>18 </a:t>
            </a:r>
            <a:r>
              <a:rPr lang="en-US" sz="1800" dirty="0" smtClean="0"/>
              <a:t>Mbit/s (slow) </a:t>
            </a:r>
            <a:endParaRPr lang="en-US" sz="1800" dirty="0"/>
          </a:p>
          <a:p>
            <a:r>
              <a:rPr lang="en-US" sz="2000" dirty="0" smtClean="0"/>
              <a:t>802.11af, (White-Fi </a:t>
            </a:r>
            <a:r>
              <a:rPr lang="en-US" sz="2000" dirty="0"/>
              <a:t>or Super </a:t>
            </a:r>
            <a:r>
              <a:rPr lang="en-US" sz="2000" dirty="0" err="1" smtClean="0"/>
              <a:t>WiFi</a:t>
            </a:r>
            <a:r>
              <a:rPr lang="en-US" sz="2000" dirty="0" smtClean="0"/>
              <a:t>) 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ses TV </a:t>
            </a:r>
            <a:r>
              <a:rPr lang="en-US" sz="1800" dirty="0"/>
              <a:t>spectrum </a:t>
            </a:r>
            <a:r>
              <a:rPr lang="en-US" sz="1800" dirty="0" smtClean="0"/>
              <a:t>54 </a:t>
            </a:r>
            <a:r>
              <a:rPr lang="en-US" sz="1800" dirty="0"/>
              <a:t>MHz </a:t>
            </a:r>
            <a:r>
              <a:rPr lang="en-US" sz="1800" dirty="0" smtClean="0"/>
              <a:t>to </a:t>
            </a:r>
            <a:r>
              <a:rPr lang="en-US" sz="1800" dirty="0"/>
              <a:t>790 </a:t>
            </a:r>
            <a:r>
              <a:rPr lang="en-US" sz="1800" dirty="0" smtClean="0"/>
              <a:t>MHz</a:t>
            </a:r>
          </a:p>
          <a:p>
            <a:pPr lvl="1"/>
            <a:r>
              <a:rPr lang="en-US" sz="1800" dirty="0" smtClean="0"/>
              <a:t>Potentially with </a:t>
            </a:r>
            <a:r>
              <a:rPr lang="en-US" sz="1800" dirty="0"/>
              <a:t>miles of </a:t>
            </a:r>
            <a:r>
              <a:rPr lang="en-US" sz="1800" dirty="0" smtClean="0"/>
              <a:t>coverage</a:t>
            </a:r>
          </a:p>
          <a:p>
            <a:pPr lvl="1"/>
            <a:r>
              <a:rPr lang="en-US" sz="1800" dirty="0" smtClean="0"/>
              <a:t>Possible </a:t>
            </a:r>
            <a:r>
              <a:rPr lang="en-US" sz="1800" dirty="0" err="1" smtClean="0"/>
              <a:t>IoT</a:t>
            </a:r>
            <a:r>
              <a:rPr lang="en-US" sz="1800" dirty="0" smtClean="0"/>
              <a:t> uses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3/Wireless_mesh_network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0568"/>
            <a:ext cx="781837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en-US" dirty="0" smtClean="0"/>
              <a:t>Mesh </a:t>
            </a:r>
            <a:r>
              <a:rPr lang="en-US" dirty="0"/>
              <a:t>or ad hoc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447800"/>
            <a:ext cx="4191000" cy="5249168"/>
          </a:xfrm>
        </p:spPr>
        <p:txBody>
          <a:bodyPr/>
          <a:lstStyle/>
          <a:p>
            <a:r>
              <a:rPr lang="en-US" sz="2000" dirty="0" smtClean="0"/>
              <a:t>Sometimes </a:t>
            </a:r>
            <a:r>
              <a:rPr lang="en-US" sz="2000" dirty="0"/>
              <a:t>called a mesh </a:t>
            </a:r>
            <a:r>
              <a:rPr lang="en-US" sz="2000" dirty="0" smtClean="0"/>
              <a:t>cloud</a:t>
            </a:r>
          </a:p>
          <a:p>
            <a:pPr lvl="1"/>
            <a:r>
              <a:rPr lang="en-US" sz="1600" dirty="0" smtClean="0"/>
              <a:t>Mesh </a:t>
            </a:r>
            <a:r>
              <a:rPr lang="en-US" sz="1600" dirty="0"/>
              <a:t>clients, </a:t>
            </a:r>
            <a:r>
              <a:rPr lang="en-US" sz="1600" dirty="0" smtClean="0"/>
              <a:t>routers </a:t>
            </a:r>
            <a:r>
              <a:rPr lang="en-US" sz="1600" dirty="0"/>
              <a:t>and </a:t>
            </a:r>
            <a:r>
              <a:rPr lang="en-US" sz="1600" dirty="0" smtClean="0"/>
              <a:t>gateways</a:t>
            </a:r>
          </a:p>
          <a:p>
            <a:pPr lvl="1"/>
            <a:r>
              <a:rPr lang="en-US" sz="1600" dirty="0" smtClean="0"/>
              <a:t>Reliable </a:t>
            </a:r>
            <a:r>
              <a:rPr lang="en-US" sz="1600" dirty="0"/>
              <a:t>and offers </a:t>
            </a:r>
            <a:r>
              <a:rPr lang="en-US" sz="1600" dirty="0" smtClean="0"/>
              <a:t>redundancy</a:t>
            </a:r>
          </a:p>
          <a:p>
            <a:pPr lvl="1"/>
            <a:r>
              <a:rPr lang="en-US" sz="1600" dirty="0" smtClean="0"/>
              <a:t>Routers </a:t>
            </a:r>
            <a:r>
              <a:rPr lang="en-US" sz="1600" dirty="0"/>
              <a:t>forward </a:t>
            </a:r>
            <a:r>
              <a:rPr lang="en-US" sz="1600" dirty="0" smtClean="0"/>
              <a:t>to/from gateways</a:t>
            </a:r>
            <a:endParaRPr lang="en-US" sz="1600" dirty="0"/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May</a:t>
            </a:r>
            <a:r>
              <a:rPr lang="en-US" sz="1400" dirty="0"/>
              <a:t> connect to the </a:t>
            </a:r>
            <a:r>
              <a:rPr lang="en-US" sz="1400" dirty="0" smtClean="0"/>
              <a:t>Internet</a:t>
            </a:r>
          </a:p>
          <a:p>
            <a:pPr lvl="1"/>
            <a:r>
              <a:rPr lang="en-US" sz="1600" dirty="0"/>
              <a:t>Clients: </a:t>
            </a:r>
            <a:r>
              <a:rPr lang="en-US" sz="1600" dirty="0" smtClean="0"/>
              <a:t>any wireless devices</a:t>
            </a:r>
            <a:endParaRPr lang="en-US" sz="1600" dirty="0"/>
          </a:p>
          <a:p>
            <a:r>
              <a:rPr lang="en-US" sz="2000" dirty="0" smtClean="0"/>
              <a:t>Node Mobility is </a:t>
            </a:r>
            <a:r>
              <a:rPr lang="en-US" sz="2000" dirty="0"/>
              <a:t>less </a:t>
            </a:r>
            <a:r>
              <a:rPr lang="en-US" sz="2000" dirty="0" smtClean="0"/>
              <a:t>frequent</a:t>
            </a:r>
          </a:p>
          <a:p>
            <a:pPr lvl="1"/>
            <a:r>
              <a:rPr lang="en-US" sz="1600" dirty="0" smtClean="0"/>
              <a:t>Updating </a:t>
            </a:r>
            <a:r>
              <a:rPr lang="en-US" sz="1600" dirty="0"/>
              <a:t>routes </a:t>
            </a:r>
            <a:r>
              <a:rPr lang="en-US" sz="1600" dirty="0" smtClean="0"/>
              <a:t>vs. </a:t>
            </a:r>
            <a:r>
              <a:rPr lang="en-US" sz="1600" dirty="0"/>
              <a:t>delivering </a:t>
            </a:r>
            <a:r>
              <a:rPr lang="en-US" sz="1600" dirty="0" smtClean="0"/>
              <a:t>data</a:t>
            </a:r>
          </a:p>
          <a:p>
            <a:r>
              <a:rPr lang="en-US" sz="2000" dirty="0" smtClean="0"/>
              <a:t>Military use </a:t>
            </a:r>
            <a:r>
              <a:rPr lang="en-US" sz="2000" dirty="0"/>
              <a:t>in field </a:t>
            </a:r>
            <a:r>
              <a:rPr lang="en-US" sz="2000" dirty="0" smtClean="0"/>
              <a:t>operations</a:t>
            </a:r>
          </a:p>
          <a:p>
            <a:r>
              <a:rPr lang="en-US" sz="2000" dirty="0" smtClean="0"/>
              <a:t>Electric </a:t>
            </a:r>
            <a:r>
              <a:rPr lang="en-US" sz="2000" dirty="0"/>
              <a:t>smart </a:t>
            </a:r>
            <a:r>
              <a:rPr lang="en-US" sz="2000" dirty="0" smtClean="0"/>
              <a:t>meters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ransfer readings one to another</a:t>
            </a:r>
          </a:p>
          <a:p>
            <a:pPr lvl="1"/>
            <a:r>
              <a:rPr lang="en-US" sz="1600" dirty="0"/>
              <a:t>E</a:t>
            </a:r>
            <a:r>
              <a:rPr lang="en-US" sz="1600" dirty="0" smtClean="0"/>
              <a:t>ventually </a:t>
            </a:r>
            <a:r>
              <a:rPr lang="en-US" sz="1600" dirty="0"/>
              <a:t>to the central </a:t>
            </a:r>
            <a:r>
              <a:rPr lang="en-US" sz="1600" dirty="0" smtClean="0"/>
              <a:t>office</a:t>
            </a:r>
          </a:p>
          <a:p>
            <a:r>
              <a:rPr lang="en-US" sz="2000" dirty="0"/>
              <a:t>Google Home, Google Wi-Fi, and Google </a:t>
            </a:r>
            <a:r>
              <a:rPr lang="en-US" sz="2000" dirty="0" err="1" smtClean="0"/>
              <a:t>OnHub</a:t>
            </a:r>
            <a:endParaRPr lang="en-US" sz="2000" dirty="0" smtClean="0"/>
          </a:p>
          <a:p>
            <a:r>
              <a:rPr lang="en-US" sz="2000" dirty="0"/>
              <a:t>Iridium </a:t>
            </a:r>
            <a:r>
              <a:rPr lang="en-US" sz="2000" dirty="0" smtClean="0"/>
              <a:t>satellite constellation</a:t>
            </a:r>
          </a:p>
          <a:p>
            <a:pPr lvl="1"/>
            <a:r>
              <a:rPr lang="en-US" sz="1600" dirty="0" smtClean="0"/>
              <a:t>Satellite Phones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654308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commons.wikimedia.org/w/index.php?curid=30799980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222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214314"/>
            <a:ext cx="10657415" cy="852487"/>
          </a:xfrm>
        </p:spPr>
        <p:txBody>
          <a:bodyPr/>
          <a:lstStyle/>
          <a:p>
            <a:r>
              <a:rPr lang="en-US" dirty="0"/>
              <a:t>Wireless </a:t>
            </a:r>
            <a:r>
              <a:rPr lang="en-US" dirty="0" smtClean="0"/>
              <a:t>Metropolitan Area Network </a:t>
            </a:r>
            <a:r>
              <a:rPr lang="en-US" sz="4000" dirty="0" smtClean="0"/>
              <a:t>(MAN)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 descr="Image result for wi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26"/>
          <a:stretch/>
        </p:blipFill>
        <p:spPr bwMode="auto">
          <a:xfrm>
            <a:off x="152064" y="1600200"/>
            <a:ext cx="134865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i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1219200"/>
            <a:ext cx="353839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IEEE 802.16 </a:t>
            </a:r>
            <a:r>
              <a:rPr lang="en-US" sz="2400" dirty="0" smtClean="0"/>
              <a:t>standard (WiMAX was example)</a:t>
            </a:r>
            <a:endParaRPr lang="en-US" sz="2400" dirty="0"/>
          </a:p>
          <a:p>
            <a:r>
              <a:rPr lang="en-US" sz="2400" dirty="0" smtClean="0"/>
              <a:t>Connects </a:t>
            </a:r>
            <a:r>
              <a:rPr lang="en-US" sz="2400" dirty="0"/>
              <a:t>several wireless </a:t>
            </a:r>
            <a:r>
              <a:rPr lang="en-US" sz="2400" dirty="0" smtClean="0"/>
              <a:t>LANs</a:t>
            </a:r>
            <a:endParaRPr lang="en-US" sz="2400" dirty="0"/>
          </a:p>
          <a:p>
            <a:r>
              <a:rPr lang="en-US" sz="2400" dirty="0" smtClean="0"/>
              <a:t>Originally 30 </a:t>
            </a:r>
            <a:r>
              <a:rPr lang="en-US" sz="2400" dirty="0"/>
              <a:t>to 40 </a:t>
            </a:r>
            <a:r>
              <a:rPr lang="en-US" sz="2400" dirty="0" smtClean="0"/>
              <a:t>Mbps (2011 update to 1 </a:t>
            </a:r>
            <a:r>
              <a:rPr lang="en-US" sz="2400" dirty="0" err="1" smtClean="0"/>
              <a:t>Gbit</a:t>
            </a:r>
            <a:r>
              <a:rPr lang="en-US" sz="2400" dirty="0" smtClean="0"/>
              <a:t>/s)</a:t>
            </a:r>
          </a:p>
          <a:p>
            <a:pPr lvl="1"/>
            <a:r>
              <a:rPr lang="en-US" sz="2000" dirty="0" smtClean="0"/>
              <a:t>Connectivity </a:t>
            </a:r>
            <a:r>
              <a:rPr lang="en-US" sz="2000" dirty="0"/>
              <a:t>across cities and </a:t>
            </a:r>
            <a:r>
              <a:rPr lang="en-US" sz="2000" dirty="0" smtClean="0"/>
              <a:t>countries</a:t>
            </a:r>
            <a:endParaRPr lang="en-US" sz="2000" dirty="0"/>
          </a:p>
          <a:p>
            <a:pPr lvl="1"/>
            <a:r>
              <a:rPr lang="en-US" sz="2000" dirty="0" smtClean="0"/>
              <a:t>Wireless </a:t>
            </a:r>
            <a:r>
              <a:rPr lang="en-US" sz="2000" dirty="0"/>
              <a:t>alternative to cable and </a:t>
            </a:r>
            <a:r>
              <a:rPr lang="en-US" sz="2000" dirty="0" smtClean="0"/>
              <a:t>DSL </a:t>
            </a:r>
            <a:r>
              <a:rPr lang="en-US" sz="2000" dirty="0"/>
              <a:t>for "last mile" broadband </a:t>
            </a:r>
            <a:r>
              <a:rPr lang="en-US" sz="2000" dirty="0" smtClean="0"/>
              <a:t>access</a:t>
            </a:r>
            <a:endParaRPr lang="en-US" sz="2000" dirty="0"/>
          </a:p>
          <a:p>
            <a:pPr lvl="1"/>
            <a:r>
              <a:rPr lang="en-US" sz="2000" dirty="0"/>
              <a:t>Providing data, telecommunications (VoIP) and IPTV </a:t>
            </a:r>
            <a:r>
              <a:rPr lang="en-US" sz="2000" dirty="0" smtClean="0"/>
              <a:t>(</a:t>
            </a:r>
            <a:r>
              <a:rPr lang="en-US" sz="2000" dirty="0"/>
              <a:t>triple play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Smart </a:t>
            </a:r>
            <a:r>
              <a:rPr lang="en-US" sz="2000" dirty="0"/>
              <a:t>grids and </a:t>
            </a:r>
            <a:r>
              <a:rPr lang="en-US" sz="2000" dirty="0" smtClean="0"/>
              <a:t>metering</a:t>
            </a:r>
          </a:p>
          <a:p>
            <a:r>
              <a:rPr lang="en-US" sz="2400" dirty="0" smtClean="0"/>
              <a:t>Mobile </a:t>
            </a:r>
            <a:r>
              <a:rPr lang="en-US" sz="2400" dirty="0" err="1" smtClean="0"/>
              <a:t>WiMax</a:t>
            </a:r>
            <a:r>
              <a:rPr lang="en-US" sz="2400" dirty="0" smtClean="0"/>
              <a:t> was considered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replacement candidate for cellular </a:t>
            </a:r>
            <a:r>
              <a:rPr lang="en-US" sz="2000" dirty="0" smtClean="0"/>
              <a:t>technologies (GSM </a:t>
            </a:r>
            <a:r>
              <a:rPr lang="en-US" sz="2000" dirty="0"/>
              <a:t>and </a:t>
            </a:r>
            <a:r>
              <a:rPr lang="en-US" sz="2000" dirty="0" smtClean="0"/>
              <a:t>CDMA) 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an overlay to increase </a:t>
            </a:r>
            <a:r>
              <a:rPr lang="en-US" sz="2000" dirty="0" smtClean="0"/>
              <a:t>capacity</a:t>
            </a:r>
          </a:p>
          <a:p>
            <a:r>
              <a:rPr lang="en-US" sz="2400" dirty="0" smtClean="0"/>
              <a:t>Fixed </a:t>
            </a:r>
            <a:r>
              <a:rPr lang="en-US" sz="2400" dirty="0"/>
              <a:t>WiMAX </a:t>
            </a:r>
            <a:r>
              <a:rPr lang="en-US" sz="2400" dirty="0" smtClean="0"/>
              <a:t>was </a:t>
            </a:r>
            <a:r>
              <a:rPr lang="en-US" sz="2400" dirty="0"/>
              <a:t>also </a:t>
            </a:r>
            <a:r>
              <a:rPr lang="en-US" sz="2400" dirty="0" smtClean="0"/>
              <a:t>considered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wireless backhaul technology for 2G, 3G, and 4G </a:t>
            </a:r>
            <a:r>
              <a:rPr lang="en-US" sz="2000" dirty="0" smtClean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89327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Wide Area Network (WWAN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450946"/>
            <a:ext cx="10741025" cy="3249891"/>
          </a:xfrm>
        </p:spPr>
        <p:txBody>
          <a:bodyPr/>
          <a:lstStyle/>
          <a:p>
            <a:r>
              <a:rPr lang="en-US" sz="2400" dirty="0" smtClean="0"/>
              <a:t>Larger geographical area than Wireless MAN</a:t>
            </a:r>
          </a:p>
          <a:p>
            <a:r>
              <a:rPr lang="en-US" sz="2400" dirty="0" smtClean="0"/>
              <a:t>Typically uses cellular </a:t>
            </a:r>
            <a:r>
              <a:rPr lang="en-US" sz="2400" dirty="0"/>
              <a:t>network </a:t>
            </a:r>
            <a:r>
              <a:rPr lang="en-US" sz="2400" dirty="0" smtClean="0"/>
              <a:t>technology such </a:t>
            </a:r>
            <a:r>
              <a:rPr lang="en-US" sz="2400" dirty="0"/>
              <a:t>as </a:t>
            </a:r>
            <a:r>
              <a:rPr lang="en-US" sz="2400" dirty="0" smtClean="0"/>
              <a:t>LTE</a:t>
            </a:r>
          </a:p>
          <a:p>
            <a:pPr lvl="1"/>
            <a:r>
              <a:rPr lang="en-US" sz="2000" dirty="0" smtClean="0"/>
              <a:t>Laptop/tablet with </a:t>
            </a:r>
            <a:r>
              <a:rPr lang="en-US" sz="2000" dirty="0"/>
              <a:t>a WWAN </a:t>
            </a:r>
            <a:r>
              <a:rPr lang="en-US" sz="2000" dirty="0" smtClean="0"/>
              <a:t>(cellular) card can </a:t>
            </a:r>
            <a:r>
              <a:rPr lang="en-US" sz="2000" dirty="0" smtClean="0">
                <a:solidFill>
                  <a:srgbClr val="0070C0"/>
                </a:solidFill>
              </a:rPr>
              <a:t>– same as Smartphone Internet</a:t>
            </a:r>
          </a:p>
          <a:p>
            <a:pPr lvl="2"/>
            <a:r>
              <a:rPr lang="en-US" sz="1800" dirty="0"/>
              <a:t>S</a:t>
            </a:r>
            <a:r>
              <a:rPr lang="en-US" sz="1800" dirty="0" smtClean="0"/>
              <a:t>urf </a:t>
            </a:r>
            <a:r>
              <a:rPr lang="en-US" sz="1800" dirty="0"/>
              <a:t>the web, check email, or connect to a </a:t>
            </a:r>
            <a:r>
              <a:rPr lang="en-US" sz="1800" dirty="0" smtClean="0"/>
              <a:t>VPN</a:t>
            </a:r>
            <a:endParaRPr lang="en-US" sz="1800" dirty="0"/>
          </a:p>
          <a:p>
            <a:r>
              <a:rPr lang="en-US" sz="2400" dirty="0" smtClean="0"/>
              <a:t>Can be </a:t>
            </a:r>
            <a:r>
              <a:rPr lang="en-US" sz="2400" dirty="0"/>
              <a:t>a closed network </a:t>
            </a:r>
            <a:r>
              <a:rPr lang="en-US" sz="2400" dirty="0" smtClean="0"/>
              <a:t>like a </a:t>
            </a:r>
            <a:r>
              <a:rPr lang="en-US" sz="2400" dirty="0"/>
              <a:t>mesh network </a:t>
            </a:r>
            <a:r>
              <a:rPr lang="en-US" sz="2400" dirty="0" smtClean="0"/>
              <a:t>(MANET)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ith </a:t>
            </a:r>
            <a:r>
              <a:rPr lang="en-US" sz="2000" dirty="0"/>
              <a:t>nodes on building, tower, trucks, and </a:t>
            </a:r>
            <a:r>
              <a:rPr lang="en-US" sz="2000" dirty="0" smtClean="0"/>
              <a:t>planes</a:t>
            </a:r>
            <a:endParaRPr lang="en-US" sz="2000" dirty="0"/>
          </a:p>
          <a:p>
            <a:r>
              <a:rPr lang="en-US" sz="2400" dirty="0" smtClean="0"/>
              <a:t>Since </a:t>
            </a:r>
            <a:r>
              <a:rPr lang="en-US" sz="2400" dirty="0"/>
              <a:t>radio communications systems </a:t>
            </a:r>
            <a:r>
              <a:rPr lang="en-US" sz="2400" dirty="0" smtClean="0"/>
              <a:t>are not physically secure</a:t>
            </a:r>
          </a:p>
          <a:p>
            <a:pPr lvl="1"/>
            <a:r>
              <a:rPr lang="en-US" sz="2000" dirty="0" smtClean="0"/>
              <a:t>Typically </a:t>
            </a:r>
            <a:r>
              <a:rPr lang="en-US" sz="2000" dirty="0"/>
              <a:t>incorporate encryption and authentication </a:t>
            </a:r>
            <a:r>
              <a:rPr lang="en-US" sz="2000" dirty="0" smtClean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 descr="Image result for Wireless Wide Area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199"/>
            <a:ext cx="3505200" cy="21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Wireless Wide Area Networ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3" b="4776"/>
          <a:stretch/>
        </p:blipFill>
        <p:spPr bwMode="auto">
          <a:xfrm>
            <a:off x="1534585" y="1219199"/>
            <a:ext cx="5124460" cy="22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8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Area </a:t>
            </a:r>
            <a:r>
              <a:rPr lang="en-US" dirty="0" smtClean="0"/>
              <a:t>Network and Space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Area </a:t>
            </a:r>
            <a:r>
              <a:rPr lang="en-US" sz="2400" dirty="0" smtClean="0"/>
              <a:t>Network</a:t>
            </a:r>
          </a:p>
          <a:p>
            <a:pPr lvl="1"/>
            <a:r>
              <a:rPr lang="en-US" sz="2000" dirty="0"/>
              <a:t>IEEE 802.20 or Mobile Broadband Wireless Access (MBWA</a:t>
            </a:r>
            <a:r>
              <a:rPr lang="en-US" sz="2000" dirty="0" smtClean="0"/>
              <a:t>)</a:t>
            </a:r>
          </a:p>
          <a:p>
            <a:pPr lvl="2"/>
            <a:r>
              <a:rPr lang="en-US" sz="1800" dirty="0" smtClean="0"/>
              <a:t>No </a:t>
            </a:r>
            <a:r>
              <a:rPr lang="en-US" sz="1800" dirty="0"/>
              <a:t>longer being actively </a:t>
            </a:r>
            <a:r>
              <a:rPr lang="en-US" sz="1800" dirty="0" smtClean="0"/>
              <a:t>developed (still some iBurst in ZA)</a:t>
            </a:r>
          </a:p>
          <a:p>
            <a:pPr lvl="1"/>
            <a:r>
              <a:rPr lang="en-US" sz="2000" dirty="0" smtClean="0"/>
              <a:t>Support </a:t>
            </a:r>
            <a:r>
              <a:rPr lang="en-US" sz="2000" dirty="0"/>
              <a:t>mobile across </a:t>
            </a:r>
            <a:r>
              <a:rPr lang="en-US" sz="2000" dirty="0" smtClean="0"/>
              <a:t>a wireless </a:t>
            </a:r>
            <a:r>
              <a:rPr lang="en-US" sz="2000" dirty="0"/>
              <a:t>LANs, satellite coverage areas, etc. </a:t>
            </a:r>
            <a:endParaRPr lang="en-US" sz="2000" dirty="0" smtClean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hallenge is </a:t>
            </a:r>
            <a:r>
              <a:rPr lang="en-US" sz="2000" dirty="0"/>
              <a:t>handing off user </a:t>
            </a:r>
            <a:r>
              <a:rPr lang="en-US" sz="2000" dirty="0" smtClean="0"/>
              <a:t>from </a:t>
            </a:r>
            <a:r>
              <a:rPr lang="en-US" sz="2000" dirty="0"/>
              <a:t>one local </a:t>
            </a:r>
            <a:r>
              <a:rPr lang="en-US" sz="2000" dirty="0" smtClean="0"/>
              <a:t>area </a:t>
            </a:r>
            <a:r>
              <a:rPr lang="en-US" sz="2000" dirty="0"/>
              <a:t>to the </a:t>
            </a:r>
            <a:r>
              <a:rPr lang="en-US" sz="2000" dirty="0" smtClean="0"/>
              <a:t>next</a:t>
            </a:r>
            <a:endParaRPr lang="en-US" sz="2000" dirty="0"/>
          </a:p>
          <a:p>
            <a:r>
              <a:rPr lang="en-US" sz="2400" dirty="0" smtClean="0"/>
              <a:t>Space Network</a:t>
            </a:r>
          </a:p>
          <a:p>
            <a:pPr lvl="1"/>
            <a:r>
              <a:rPr lang="en-US" sz="2000" dirty="0" smtClean="0"/>
              <a:t>Communication </a:t>
            </a:r>
            <a:r>
              <a:rPr lang="en-US" sz="2000" dirty="0"/>
              <a:t>between </a:t>
            </a:r>
            <a:r>
              <a:rPr lang="en-US" sz="2000" dirty="0" smtClean="0"/>
              <a:t>spacecraft and </a:t>
            </a:r>
            <a:r>
              <a:rPr lang="en-US" sz="2000" dirty="0"/>
              <a:t>ground elements</a:t>
            </a:r>
            <a:endParaRPr lang="en-US" sz="2000" dirty="0" smtClean="0"/>
          </a:p>
          <a:p>
            <a:pPr lvl="2"/>
            <a:r>
              <a:rPr lang="en-US" sz="1800" dirty="0" smtClean="0"/>
              <a:t>Example: </a:t>
            </a:r>
            <a:r>
              <a:rPr lang="en-US" sz="1800" dirty="0"/>
              <a:t>NASA's Space </a:t>
            </a:r>
            <a:r>
              <a:rPr lang="en-US" sz="1800" dirty="0" smtClean="0"/>
              <a:t>Network at </a:t>
            </a:r>
            <a:r>
              <a:rPr lang="en-US" sz="1800" dirty="0"/>
              <a:t>Goddard Space Flight Center (GSFC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/>
              <a:t>The geosynchronous Tracking and Data Relay Satellites (TDRS),</a:t>
            </a:r>
          </a:p>
          <a:p>
            <a:pPr lvl="2"/>
            <a:r>
              <a:rPr lang="en-US" sz="1800" dirty="0"/>
              <a:t>Supporting ground terminal systems,</a:t>
            </a:r>
          </a:p>
          <a:p>
            <a:pPr lvl="2"/>
            <a:r>
              <a:rPr lang="en-US" sz="1800" dirty="0"/>
              <a:t>The </a:t>
            </a:r>
            <a:r>
              <a:rPr lang="en-US" sz="1800" dirty="0" err="1"/>
              <a:t>Bilateration</a:t>
            </a:r>
            <a:r>
              <a:rPr lang="en-US" sz="1800" dirty="0"/>
              <a:t> Ranging and Transponder System (BRTS),</a:t>
            </a:r>
          </a:p>
          <a:p>
            <a:pPr lvl="2"/>
            <a:r>
              <a:rPr lang="en-US" sz="1800" dirty="0"/>
              <a:t>Merritt Island Launch Annex (MILA) relay,</a:t>
            </a:r>
          </a:p>
          <a:p>
            <a:pPr lvl="2"/>
            <a:r>
              <a:rPr lang="en-US" sz="1800" dirty="0"/>
              <a:t>Network Control Center Data System (NCCDS).</a:t>
            </a:r>
            <a:endParaRPr lang="en-US" sz="18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Mobile radio network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istributed </a:t>
            </a:r>
            <a:r>
              <a:rPr lang="en-US" sz="2400" dirty="0"/>
              <a:t>over land areas called </a:t>
            </a:r>
            <a:r>
              <a:rPr lang="en-US" sz="2400" dirty="0" smtClean="0"/>
              <a:t>cells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served by at least one fixed-location </a:t>
            </a:r>
            <a:r>
              <a:rPr lang="en-US" sz="2400" dirty="0" smtClean="0"/>
              <a:t>transceiver</a:t>
            </a:r>
          </a:p>
          <a:p>
            <a:pPr lvl="2"/>
            <a:r>
              <a:rPr lang="en-US" sz="2000" dirty="0"/>
              <a:t>K</a:t>
            </a:r>
            <a:r>
              <a:rPr lang="en-US" sz="2000" dirty="0" smtClean="0"/>
              <a:t>nown </a:t>
            </a:r>
            <a:r>
              <a:rPr lang="en-US" sz="2000" dirty="0"/>
              <a:t>as a cell site or base </a:t>
            </a:r>
            <a:r>
              <a:rPr lang="en-US" sz="2000" dirty="0" smtClean="0"/>
              <a:t>station (tower)</a:t>
            </a:r>
          </a:p>
          <a:p>
            <a:pPr lvl="2"/>
            <a:r>
              <a:rPr lang="en-US" sz="2000" dirty="0"/>
              <a:t>E</a:t>
            </a:r>
            <a:r>
              <a:rPr lang="en-US" sz="2000" dirty="0" smtClean="0"/>
              <a:t>ach uses </a:t>
            </a:r>
            <a:r>
              <a:rPr lang="en-US" sz="2000" dirty="0"/>
              <a:t>a different set of radio frequencies </a:t>
            </a:r>
            <a:r>
              <a:rPr lang="en-US" sz="2000" dirty="0" smtClean="0"/>
              <a:t>(channel) than adjacent cells</a:t>
            </a:r>
          </a:p>
          <a:p>
            <a:pPr lvl="2"/>
            <a:r>
              <a:rPr lang="en-US" sz="2000" dirty="0" smtClean="0"/>
              <a:t>Channel Reuse – Like Wi-Fi to use limited number of channels</a:t>
            </a:r>
          </a:p>
          <a:p>
            <a:r>
              <a:rPr lang="en-US" sz="2800" dirty="0" smtClean="0"/>
              <a:t>Covers a </a:t>
            </a:r>
            <a:r>
              <a:rPr lang="en-US" sz="2800" dirty="0"/>
              <a:t>wide geographic </a:t>
            </a:r>
            <a:r>
              <a:rPr lang="en-US" sz="2800" dirty="0" smtClean="0"/>
              <a:t>area with many users</a:t>
            </a:r>
          </a:p>
          <a:p>
            <a:pPr lvl="1"/>
            <a:r>
              <a:rPr lang="en-US" sz="2400" dirty="0" smtClean="0"/>
              <a:t>Fixed </a:t>
            </a:r>
            <a:r>
              <a:rPr lang="en-US" sz="2400" dirty="0"/>
              <a:t>transceivers and </a:t>
            </a:r>
            <a:r>
              <a:rPr lang="en-US" sz="2400" dirty="0" smtClean="0"/>
              <a:t>mobile telephones</a:t>
            </a:r>
          </a:p>
          <a:p>
            <a:pPr lvl="1"/>
            <a:r>
              <a:rPr lang="en-US" sz="2400" dirty="0" smtClean="0"/>
              <a:t>Supports transceivers moving from cell to cell </a:t>
            </a:r>
            <a:r>
              <a:rPr lang="en-US" sz="2400" dirty="0"/>
              <a:t>during </a:t>
            </a:r>
            <a:r>
              <a:rPr lang="en-US" sz="2400" dirty="0" smtClean="0"/>
              <a:t>transmission</a:t>
            </a:r>
            <a:endParaRPr lang="en-US" sz="2400" dirty="0"/>
          </a:p>
          <a:p>
            <a:r>
              <a:rPr lang="en-US" sz="2800" dirty="0" smtClean="0"/>
              <a:t>Originally designed </a:t>
            </a:r>
            <a:r>
              <a:rPr lang="en-US" sz="2800" dirty="0"/>
              <a:t>for cell </a:t>
            </a:r>
            <a:r>
              <a:rPr lang="en-US" sz="2800" dirty="0" smtClean="0"/>
              <a:t>phone communications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ith </a:t>
            </a:r>
            <a:r>
              <a:rPr lang="en-US" sz="2400" dirty="0"/>
              <a:t>the development of smartphones, </a:t>
            </a:r>
            <a:r>
              <a:rPr lang="en-US" sz="2400" dirty="0" smtClean="0"/>
              <a:t>routinely </a:t>
            </a:r>
            <a:r>
              <a:rPr lang="en-US" sz="2400" dirty="0"/>
              <a:t>carry </a:t>
            </a:r>
            <a:r>
              <a:rPr lang="en-US" sz="2400" dirty="0" smtClean="0"/>
              <a:t>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 descr="https://upload.wikimedia.org/wikipedia/commons/thumb/e/ee/Frequency_reuse.svg/279px-Frequency_reu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07" y="76200"/>
            <a:ext cx="340156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8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</a:t>
            </a:r>
            <a:r>
              <a:rPr lang="en-US" dirty="0" smtClean="0"/>
              <a:t>Network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371600"/>
            <a:ext cx="10363200" cy="5329238"/>
          </a:xfrm>
        </p:spPr>
        <p:txBody>
          <a:bodyPr/>
          <a:lstStyle/>
          <a:p>
            <a:r>
              <a:rPr lang="en-US" sz="2400" dirty="0" smtClean="0"/>
              <a:t>Global </a:t>
            </a:r>
            <a:r>
              <a:rPr lang="en-US" sz="2400" dirty="0"/>
              <a:t>System for Mobile Communications (GSM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Originally </a:t>
            </a:r>
            <a:r>
              <a:rPr lang="en-US" sz="2000" dirty="0" err="1"/>
              <a:t>Groupe</a:t>
            </a:r>
            <a:r>
              <a:rPr lang="en-US" sz="2000" dirty="0"/>
              <a:t> </a:t>
            </a:r>
            <a:r>
              <a:rPr lang="en-US" sz="2000" dirty="0" err="1"/>
              <a:t>Spécial</a:t>
            </a:r>
            <a:r>
              <a:rPr lang="en-US" sz="2000" dirty="0"/>
              <a:t> </a:t>
            </a:r>
            <a:r>
              <a:rPr lang="en-US" sz="2000" dirty="0" smtClean="0"/>
              <a:t>Mobile (Finland 1991)</a:t>
            </a:r>
          </a:p>
          <a:p>
            <a:pPr lvl="1"/>
            <a:r>
              <a:rPr lang="en-US" sz="2000" dirty="0" smtClean="0"/>
              <a:t>Global standard in 2014 </a:t>
            </a:r>
            <a:r>
              <a:rPr lang="en-US" sz="2000" dirty="0"/>
              <a:t>– used by most cell phones</a:t>
            </a:r>
          </a:p>
          <a:p>
            <a:pPr lvl="1"/>
            <a:r>
              <a:rPr lang="en-US" sz="2000" dirty="0" smtClean="0"/>
              <a:t>Divided </a:t>
            </a:r>
            <a:r>
              <a:rPr lang="en-US" sz="2000" dirty="0"/>
              <a:t>into three major systems: </a:t>
            </a:r>
            <a:endParaRPr lang="en-US" sz="2000" dirty="0" smtClean="0"/>
          </a:p>
          <a:p>
            <a:pPr lvl="2"/>
            <a:r>
              <a:rPr lang="en-US" sz="1800" dirty="0" smtClean="0"/>
              <a:t>Switching system</a:t>
            </a:r>
          </a:p>
          <a:p>
            <a:pPr lvl="2"/>
            <a:r>
              <a:rPr lang="en-US" sz="1800" dirty="0" smtClean="0"/>
              <a:t>Base </a:t>
            </a:r>
            <a:r>
              <a:rPr lang="en-US" sz="1800" dirty="0"/>
              <a:t>transceiver system (BTS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/>
              <a:t>O</a:t>
            </a:r>
            <a:r>
              <a:rPr lang="en-US" sz="1800" dirty="0" smtClean="0"/>
              <a:t>peration </a:t>
            </a:r>
            <a:r>
              <a:rPr lang="en-US" sz="1800" dirty="0"/>
              <a:t>and support </a:t>
            </a:r>
            <a:r>
              <a:rPr lang="en-US" sz="1800" dirty="0" smtClean="0"/>
              <a:t>system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ell </a:t>
            </a:r>
            <a:r>
              <a:rPr lang="en-US" sz="2000" dirty="0"/>
              <a:t>phone connects to the base </a:t>
            </a:r>
            <a:r>
              <a:rPr lang="en-US" sz="2000" dirty="0" smtClean="0"/>
              <a:t>transceiver system (BTS) – base station (old term)</a:t>
            </a:r>
          </a:p>
          <a:p>
            <a:pPr lvl="2"/>
            <a:r>
              <a:rPr lang="en-US" sz="1800" dirty="0" smtClean="0"/>
              <a:t>Which connects </a:t>
            </a:r>
            <a:r>
              <a:rPr lang="en-US" sz="1800" dirty="0"/>
              <a:t>to the operation and support </a:t>
            </a:r>
            <a:r>
              <a:rPr lang="en-US" sz="1800" dirty="0" smtClean="0"/>
              <a:t>station</a:t>
            </a:r>
          </a:p>
          <a:p>
            <a:pPr lvl="2"/>
            <a:r>
              <a:rPr lang="en-US" sz="1800" dirty="0" smtClean="0"/>
              <a:t>Which </a:t>
            </a:r>
            <a:r>
              <a:rPr lang="en-US" sz="1800" dirty="0"/>
              <a:t>connects to the switching station </a:t>
            </a:r>
            <a:r>
              <a:rPr lang="en-US" sz="1800" dirty="0" smtClean="0"/>
              <a:t>to transfer call </a:t>
            </a:r>
            <a:r>
              <a:rPr lang="en-US" sz="1800" dirty="0"/>
              <a:t>to where it needs to </a:t>
            </a:r>
            <a:r>
              <a:rPr lang="en-US" sz="1800" dirty="0" smtClean="0"/>
              <a:t>go</a:t>
            </a:r>
          </a:p>
          <a:p>
            <a:r>
              <a:rPr lang="en-US" sz="2400" dirty="0" smtClean="0"/>
              <a:t>Personal </a:t>
            </a:r>
            <a:r>
              <a:rPr lang="en-US" sz="2400" dirty="0"/>
              <a:t>Communications Service (PCS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adio </a:t>
            </a:r>
            <a:r>
              <a:rPr lang="en-US" sz="2000" dirty="0"/>
              <a:t>band </a:t>
            </a:r>
            <a:r>
              <a:rPr lang="en-US" sz="2000" dirty="0" smtClean="0"/>
              <a:t>available </a:t>
            </a:r>
            <a:r>
              <a:rPr lang="en-US" sz="2000" dirty="0"/>
              <a:t>in North America and South </a:t>
            </a:r>
            <a:r>
              <a:rPr lang="en-US" sz="2000" dirty="0" smtClean="0"/>
              <a:t>Asia</a:t>
            </a:r>
          </a:p>
          <a:p>
            <a:pPr lvl="1"/>
            <a:r>
              <a:rPr lang="en-US" sz="2000" dirty="0" smtClean="0"/>
              <a:t>Sprint was </a:t>
            </a:r>
            <a:r>
              <a:rPr lang="en-US" sz="2000" dirty="0"/>
              <a:t>the first service to set up a </a:t>
            </a:r>
            <a:r>
              <a:rPr lang="en-US" sz="2000" dirty="0" smtClean="0"/>
              <a:t>PCS</a:t>
            </a:r>
            <a:endParaRPr lang="en-US" sz="2000" dirty="0"/>
          </a:p>
          <a:p>
            <a:r>
              <a:rPr lang="en-US" sz="2400" dirty="0" smtClean="0"/>
              <a:t>Digital </a:t>
            </a:r>
            <a:r>
              <a:rPr lang="en-US" sz="2400" dirty="0"/>
              <a:t>Advanced Mobile Phone </a:t>
            </a:r>
            <a:r>
              <a:rPr lang="en-US" sz="2400" dirty="0" smtClean="0"/>
              <a:t>Service (D-AMPS) - being </a:t>
            </a:r>
            <a:r>
              <a:rPr lang="en-US" sz="2400" dirty="0"/>
              <a:t>phased </a:t>
            </a:r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Curved Left Arrow 7"/>
          <p:cNvSpPr/>
          <p:nvPr/>
        </p:nvSpPr>
        <p:spPr bwMode="auto">
          <a:xfrm flipH="1">
            <a:off x="1828800" y="4106333"/>
            <a:ext cx="228600" cy="381000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" name="Curved Left Arrow 8"/>
          <p:cNvSpPr/>
          <p:nvPr/>
        </p:nvSpPr>
        <p:spPr bwMode="auto">
          <a:xfrm flipH="1">
            <a:off x="1828800" y="4487333"/>
            <a:ext cx="228600" cy="381000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pic>
        <p:nvPicPr>
          <p:cNvPr id="10" name="Picture 2" descr="https://upload.wikimedia.org/wikipedia/commons/thumb/e/ee/Frequency_reuse.svg/279px-Frequency_reu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07" y="76200"/>
            <a:ext cx="340156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upload.wikimedia.org/wikipedia/commons/thumb/5/5d/GSMLogo.svg/250px-GSM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590800"/>
            <a:ext cx="1436159" cy="8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2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81200" y="1227667"/>
            <a:ext cx="8077200" cy="5630333"/>
            <a:chOff x="1981200" y="1227667"/>
            <a:chExt cx="8077200" cy="5630333"/>
          </a:xfrm>
        </p:grpSpPr>
        <p:grpSp>
          <p:nvGrpSpPr>
            <p:cNvPr id="15" name="Group 14"/>
            <p:cNvGrpSpPr/>
            <p:nvPr/>
          </p:nvGrpSpPr>
          <p:grpSpPr>
            <a:xfrm>
              <a:off x="1981200" y="1227667"/>
              <a:ext cx="8077200" cy="5630333"/>
              <a:chOff x="3962400" y="1219200"/>
              <a:chExt cx="8077200" cy="563033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191000" y="1219200"/>
                <a:ext cx="7848600" cy="5630333"/>
                <a:chOff x="4191000" y="1219200"/>
                <a:chExt cx="7848600" cy="5630333"/>
              </a:xfrm>
            </p:grpSpPr>
            <p:pic>
              <p:nvPicPr>
                <p:cNvPr id="6146" name="Picture 2" descr="Image result for how cellular network works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500" t="32469"/>
                <a:stretch/>
              </p:blipFill>
              <p:spPr bwMode="auto">
                <a:xfrm>
                  <a:off x="4343400" y="1280984"/>
                  <a:ext cx="7696200" cy="55685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/>
                <p:cNvSpPr/>
                <p:nvPr/>
              </p:nvSpPr>
              <p:spPr bwMode="auto">
                <a:xfrm>
                  <a:off x="4191000" y="1219200"/>
                  <a:ext cx="2590800" cy="45155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962400" y="3733800"/>
                <a:ext cx="1242161" cy="868755"/>
                <a:chOff x="3962400" y="3733800"/>
                <a:chExt cx="1242161" cy="868755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8600" y="3733800"/>
                  <a:ext cx="1165961" cy="868755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 bwMode="auto">
                <a:xfrm>
                  <a:off x="3962400" y="3962400"/>
                  <a:ext cx="228600" cy="10285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cs typeface="Arial" charset="0"/>
                  </a:endParaRPr>
                </a:p>
              </p:txBody>
            </p:sp>
          </p:grpSp>
          <p:cxnSp>
            <p:nvCxnSpPr>
              <p:cNvPr id="12" name="Straight Connector 11"/>
              <p:cNvCxnSpPr>
                <a:endCxn id="8" idx="3"/>
              </p:cNvCxnSpPr>
              <p:nvPr/>
            </p:nvCxnSpPr>
            <p:spPr bwMode="auto">
              <a:xfrm flipH="1" flipV="1">
                <a:off x="5204561" y="4168178"/>
                <a:ext cx="304800" cy="16957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pic>
            <p:nvPicPr>
              <p:cNvPr id="6150" name="Picture 6" descr="Image result for databas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5029200"/>
                <a:ext cx="653474" cy="653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Straight Connector 16"/>
              <p:cNvCxnSpPr/>
              <p:nvPr/>
            </p:nvCxnSpPr>
            <p:spPr bwMode="auto">
              <a:xfrm flipH="1" flipV="1">
                <a:off x="5915120" y="4706980"/>
                <a:ext cx="152400" cy="33351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" name="TextBox 1"/>
            <p:cNvSpPr txBox="1"/>
            <p:nvPr/>
          </p:nvSpPr>
          <p:spPr>
            <a:xfrm>
              <a:off x="3674110" y="5662566"/>
              <a:ext cx="925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  <a:b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0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1G, 2G, 3G, 4G &amp; 5G Wireless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76917" y="1371600"/>
            <a:ext cx="10363200" cy="5329238"/>
          </a:xfrm>
        </p:spPr>
        <p:txBody>
          <a:bodyPr/>
          <a:lstStyle/>
          <a:p>
            <a:r>
              <a:rPr lang="en-US" sz="2000" dirty="0" smtClean="0"/>
              <a:t>1G: Voice Only (in the 1980s)</a:t>
            </a:r>
          </a:p>
          <a:p>
            <a:pPr lvl="1"/>
            <a:r>
              <a:rPr lang="en-US" sz="1800" dirty="0" smtClean="0"/>
              <a:t>Analog technology, poor battery life and voice quality, sometimes dropped calls</a:t>
            </a:r>
          </a:p>
          <a:p>
            <a:pPr lvl="1"/>
            <a:r>
              <a:rPr lang="en-US" sz="1800" dirty="0" smtClean="0"/>
              <a:t>Max speed of 1G is 2.4 Kbps</a:t>
            </a:r>
          </a:p>
          <a:p>
            <a:r>
              <a:rPr lang="en-US" sz="2000" dirty="0" smtClean="0"/>
              <a:t>2G</a:t>
            </a:r>
            <a:r>
              <a:rPr lang="en-US" sz="2000" dirty="0"/>
              <a:t>: Short Message Service (SMS), Multimedia Messaging Service (MMS) </a:t>
            </a:r>
            <a:r>
              <a:rPr lang="en-US" sz="2000" dirty="0" smtClean="0"/>
              <a:t>and data</a:t>
            </a:r>
          </a:p>
          <a:p>
            <a:pPr lvl="1"/>
            <a:r>
              <a:rPr lang="en-US" sz="1800" dirty="0" smtClean="0"/>
              <a:t>1991 with GSM networks (Finland) took cell phones digital</a:t>
            </a:r>
          </a:p>
          <a:p>
            <a:pPr lvl="1"/>
            <a:r>
              <a:rPr lang="en-US" sz="1800" dirty="0" smtClean="0"/>
              <a:t>Introduced call and text encryption, plus data services like SMS, picture messages, and MMS</a:t>
            </a:r>
          </a:p>
          <a:p>
            <a:pPr lvl="1"/>
            <a:r>
              <a:rPr lang="en-US" sz="1800" dirty="0" smtClean="0"/>
              <a:t>Max speed 50 Kbps or 1 Mbps</a:t>
            </a:r>
          </a:p>
          <a:p>
            <a:r>
              <a:rPr lang="en-US" sz="2000" dirty="0"/>
              <a:t>3G: More Data! Video Calling &amp; Mobile </a:t>
            </a:r>
            <a:r>
              <a:rPr lang="en-US" sz="2000" dirty="0" smtClean="0"/>
              <a:t>Internet (1998)</a:t>
            </a:r>
            <a:endParaRPr lang="en-US" sz="2000" dirty="0"/>
          </a:p>
          <a:p>
            <a:pPr lvl="1"/>
            <a:r>
              <a:rPr lang="en-US" sz="1800" dirty="0" smtClean="0"/>
              <a:t>Max </a:t>
            </a:r>
            <a:r>
              <a:rPr lang="en-US" sz="1800" dirty="0"/>
              <a:t>speed </a:t>
            </a:r>
            <a:r>
              <a:rPr lang="en-US" sz="1800" dirty="0" smtClean="0"/>
              <a:t>2 </a:t>
            </a:r>
            <a:r>
              <a:rPr lang="en-US" sz="1800" dirty="0"/>
              <a:t>Mbps for non-moving devices and 384 Kbps in moving </a:t>
            </a:r>
            <a:r>
              <a:rPr lang="en-US" sz="1800" dirty="0" smtClean="0"/>
              <a:t>vehicles</a:t>
            </a:r>
            <a:endParaRPr lang="en-US" sz="1800" dirty="0"/>
          </a:p>
          <a:p>
            <a:r>
              <a:rPr lang="en-US" sz="2000" dirty="0"/>
              <a:t>4G: The Current </a:t>
            </a:r>
            <a:r>
              <a:rPr lang="en-US" sz="2000" dirty="0" smtClean="0"/>
              <a:t>Standard (2008)</a:t>
            </a:r>
            <a:endParaRPr lang="en-US" sz="2000" dirty="0"/>
          </a:p>
          <a:p>
            <a:pPr lvl="1"/>
            <a:r>
              <a:rPr lang="en-US" sz="1800" dirty="0" smtClean="0"/>
              <a:t>Added gaming </a:t>
            </a:r>
            <a:r>
              <a:rPr lang="en-US" sz="1800" dirty="0"/>
              <a:t>services, HD mobile TV, video conferencing, 3D TV and </a:t>
            </a:r>
            <a:r>
              <a:rPr lang="en-US" sz="1800" dirty="0" smtClean="0"/>
              <a:t>higher speeds</a:t>
            </a:r>
            <a:endParaRPr lang="en-US" sz="1800" dirty="0"/>
          </a:p>
          <a:p>
            <a:pPr lvl="1"/>
            <a:r>
              <a:rPr lang="en-US" sz="1800" dirty="0" smtClean="0"/>
              <a:t>Max </a:t>
            </a:r>
            <a:r>
              <a:rPr lang="en-US" sz="1800" dirty="0"/>
              <a:t>speed </a:t>
            </a:r>
            <a:r>
              <a:rPr lang="en-US" sz="1800" dirty="0" smtClean="0"/>
              <a:t>moving </a:t>
            </a:r>
            <a:r>
              <a:rPr lang="en-US" sz="1800" dirty="0"/>
              <a:t>is 100 Mbps or 1 </a:t>
            </a:r>
            <a:r>
              <a:rPr lang="en-US" sz="1800" dirty="0" err="1"/>
              <a:t>Gbps</a:t>
            </a:r>
            <a:r>
              <a:rPr lang="en-US" sz="1800" dirty="0"/>
              <a:t> </a:t>
            </a:r>
            <a:r>
              <a:rPr lang="en-US" sz="1800" dirty="0" smtClean="0"/>
              <a:t>when </a:t>
            </a:r>
            <a:r>
              <a:rPr lang="en-US" sz="1800" dirty="0"/>
              <a:t>stationary or </a:t>
            </a:r>
            <a:r>
              <a:rPr lang="en-US" sz="1800" dirty="0" smtClean="0"/>
              <a:t>walking</a:t>
            </a:r>
          </a:p>
          <a:p>
            <a:r>
              <a:rPr lang="en-US" sz="2000" dirty="0"/>
              <a:t>5G: Coming </a:t>
            </a:r>
            <a:r>
              <a:rPr lang="en-US" sz="2000" dirty="0" smtClean="0"/>
              <a:t>Soon (2018 or later) – three flavors being tested</a:t>
            </a:r>
            <a:endParaRPr lang="en-US" sz="2000" dirty="0"/>
          </a:p>
          <a:p>
            <a:pPr lvl="1"/>
            <a:r>
              <a:rPr lang="en-US" sz="1800" dirty="0"/>
              <a:t>Millimeter wave 5G offers higher capacity than 4G and lower </a:t>
            </a:r>
            <a:r>
              <a:rPr lang="en-US" sz="1800" dirty="0" smtClean="0"/>
              <a:t>latency</a:t>
            </a:r>
          </a:p>
          <a:p>
            <a:pPr lvl="1"/>
            <a:r>
              <a:rPr lang="en-US" sz="1800" dirty="0" smtClean="0"/>
              <a:t>Speeds </a:t>
            </a:r>
            <a:r>
              <a:rPr lang="en-US" sz="1800" dirty="0"/>
              <a:t>490 megabits </a:t>
            </a:r>
            <a:r>
              <a:rPr lang="en-US" sz="1800" dirty="0" smtClean="0"/>
              <a:t>to 1.4 gigabits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04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Will Introduce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6917" y="1524000"/>
            <a:ext cx="10363200" cy="5176838"/>
          </a:xfrm>
        </p:spPr>
        <p:txBody>
          <a:bodyPr/>
          <a:lstStyle/>
          <a:p>
            <a:r>
              <a:rPr lang="en-US" sz="2800" dirty="0" err="1"/>
              <a:t>WiFi</a:t>
            </a:r>
            <a:r>
              <a:rPr lang="en-US" sz="2800" dirty="0"/>
              <a:t> technologies and networks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is </a:t>
            </a:r>
            <a:r>
              <a:rPr lang="en-US" sz="2800" dirty="0" err="1"/>
              <a:t>LiFi</a:t>
            </a:r>
            <a:r>
              <a:rPr lang="en-US" sz="2800" dirty="0"/>
              <a:t>?</a:t>
            </a:r>
          </a:p>
          <a:p>
            <a:r>
              <a:rPr lang="en-US" sz="2800" dirty="0"/>
              <a:t>What is </a:t>
            </a:r>
            <a:r>
              <a:rPr lang="en-US" sz="2800" dirty="0" err="1"/>
              <a:t>Zigbee</a:t>
            </a:r>
            <a:r>
              <a:rPr lang="en-US" sz="2800" dirty="0"/>
              <a:t>?</a:t>
            </a:r>
          </a:p>
          <a:p>
            <a:r>
              <a:rPr lang="en-US" sz="2800" dirty="0"/>
              <a:t>Bluetooth networks &amp; Bluetooth Smart</a:t>
            </a:r>
          </a:p>
          <a:p>
            <a:r>
              <a:rPr lang="en-US" sz="2800" dirty="0"/>
              <a:t>Cellular technologies and networks</a:t>
            </a:r>
          </a:p>
          <a:p>
            <a:r>
              <a:rPr lang="en-US" sz="2800" dirty="0" smtClean="0"/>
              <a:t>Sat </a:t>
            </a:r>
            <a:r>
              <a:rPr lang="en-US" sz="2800" dirty="0" err="1"/>
              <a:t>Nav</a:t>
            </a:r>
            <a:r>
              <a:rPr lang="en-US" sz="2800" dirty="0"/>
              <a:t> (GPS) networks and uses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</a:p>
          <a:p>
            <a:r>
              <a:rPr lang="en-US" sz="2800" dirty="0"/>
              <a:t>RFID Technology and uses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</a:p>
          <a:p>
            <a:r>
              <a:rPr lang="en-US" sz="2800" dirty="0"/>
              <a:t>The Internet of Things (</a:t>
            </a:r>
            <a:r>
              <a:rPr lang="en-US" sz="2800" dirty="0" err="1"/>
              <a:t>IoT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600" y="6400800"/>
            <a:ext cx="288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Why? Not </a:t>
            </a:r>
            <a:r>
              <a:rPr lang="en-US">
                <a:solidFill>
                  <a:srgbClr val="002060"/>
                </a:solidFill>
              </a:rPr>
              <a:t>data networks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Fidelity (Li-Fi)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 descr="Image result for Li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5695"/>
            <a:ext cx="10896600" cy="50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4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Li-Fi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74" name="Picture 2" descr="Image result for Li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72587"/>
            <a:ext cx="8882593" cy="54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iF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142" y="7099"/>
            <a:ext cx="4353097" cy="15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4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Positioning System (GPS)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371600"/>
            <a:ext cx="10363200" cy="5105400"/>
          </a:xfrm>
        </p:spPr>
        <p:txBody>
          <a:bodyPr/>
          <a:lstStyle/>
          <a:p>
            <a:r>
              <a:rPr lang="en-US" sz="2400" dirty="0" smtClean="0"/>
              <a:t>Originally </a:t>
            </a:r>
            <a:r>
              <a:rPr lang="en-US" sz="2400" dirty="0" err="1" smtClean="0"/>
              <a:t>Navstar</a:t>
            </a:r>
            <a:r>
              <a:rPr lang="en-US" sz="2400" dirty="0" smtClean="0"/>
              <a:t> GPS owned by the US government (Launched 1973)</a:t>
            </a:r>
          </a:p>
          <a:p>
            <a:pPr lvl="1"/>
            <a:r>
              <a:rPr lang="en-US" sz="2000" dirty="0" smtClean="0"/>
              <a:t>Operated by the United States Air Force</a:t>
            </a:r>
          </a:p>
          <a:p>
            <a:r>
              <a:rPr lang="en-US" sz="2400" dirty="0" smtClean="0"/>
              <a:t>Operates independently of any telephonic or internet reception</a:t>
            </a:r>
          </a:p>
          <a:p>
            <a:pPr lvl="1"/>
            <a:r>
              <a:rPr lang="en-US" sz="2000" dirty="0" smtClean="0"/>
              <a:t>These technologies can enhance the usefulness of positioning information</a:t>
            </a:r>
          </a:p>
          <a:p>
            <a:r>
              <a:rPr lang="en-US" sz="2400" dirty="0" smtClean="0"/>
              <a:t>During the 1990s, GPS quality was degraded by the US government</a:t>
            </a:r>
          </a:p>
          <a:p>
            <a:pPr lvl="1"/>
            <a:r>
              <a:rPr lang="en-US" sz="2000" dirty="0" smtClean="0"/>
              <a:t>Program called "Selective Availability“ for civilian and non-military use</a:t>
            </a:r>
          </a:p>
          <a:p>
            <a:pPr lvl="1"/>
            <a:r>
              <a:rPr lang="en-US" sz="2000" dirty="0" smtClean="0"/>
              <a:t>Discontinued in May 2000 by law signed by former President Bill Clinton</a:t>
            </a:r>
          </a:p>
          <a:p>
            <a:r>
              <a:rPr lang="en-US" sz="2400" dirty="0" smtClean="0"/>
              <a:t>New GPS receiver devices using the L5 frequency (Beginning in 2018)</a:t>
            </a:r>
          </a:p>
          <a:p>
            <a:pPr lvl="1"/>
            <a:r>
              <a:rPr lang="en-US" sz="2000" dirty="0" smtClean="0"/>
              <a:t>Expected to pinpoint a device to within 30 centimeters (just under one foot)</a:t>
            </a:r>
          </a:p>
          <a:p>
            <a:r>
              <a:rPr lang="en-US" sz="2400" dirty="0" smtClean="0"/>
              <a:t>Other systems under development </a:t>
            </a:r>
          </a:p>
          <a:p>
            <a:pPr lvl="1"/>
            <a:r>
              <a:rPr lang="en-US" sz="2000" dirty="0" smtClean="0"/>
              <a:t>European Union Galileo positioning system, China's </a:t>
            </a:r>
            <a:r>
              <a:rPr lang="en-US" sz="2000" dirty="0" err="1" smtClean="0"/>
              <a:t>BeiDou</a:t>
            </a:r>
            <a:r>
              <a:rPr lang="en-US" sz="2000" dirty="0" smtClean="0"/>
              <a:t> Navigation Satellite System, India's NAVIC and Japan's Quasi-Zenith Satellite System</a:t>
            </a:r>
          </a:p>
          <a:p>
            <a:pPr lvl="1"/>
            <a:r>
              <a:rPr lang="en-US" sz="2000" dirty="0" smtClean="0"/>
              <a:t>US can selectively deny access – Indian military in 1999 during the </a:t>
            </a:r>
            <a:r>
              <a:rPr lang="en-US" sz="2000" dirty="0" err="1" smtClean="0"/>
              <a:t>Kargil</a:t>
            </a:r>
            <a:r>
              <a:rPr lang="en-US" sz="2000" dirty="0" smtClean="0"/>
              <a:t> War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Radio-Frequency Identification (RFID)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6" y="1600200"/>
            <a:ext cx="10615083" cy="4800600"/>
          </a:xfrm>
        </p:spPr>
        <p:txBody>
          <a:bodyPr/>
          <a:lstStyle/>
          <a:p>
            <a:r>
              <a:rPr lang="en-US" sz="2400" dirty="0" smtClean="0"/>
              <a:t>Uses electromagnetic fields to identify and track tags attached to objects</a:t>
            </a:r>
          </a:p>
          <a:p>
            <a:r>
              <a:rPr lang="en-US" sz="2400" dirty="0" smtClean="0"/>
              <a:t>Tags contain electronically stored information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Passive tags</a:t>
            </a:r>
            <a:r>
              <a:rPr lang="en-US" sz="2000" dirty="0" smtClean="0"/>
              <a:t> collect energy from a nearby RFID reader's interrogating radio waves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Active tags</a:t>
            </a:r>
            <a:r>
              <a:rPr lang="en-US" sz="2000" dirty="0" smtClean="0"/>
              <a:t> have a local power source (such as a battery) </a:t>
            </a:r>
          </a:p>
          <a:p>
            <a:pPr lvl="2"/>
            <a:r>
              <a:rPr lang="en-US" sz="1800" dirty="0" smtClean="0"/>
              <a:t>Can operate hundreds of meters from the RFID reader</a:t>
            </a:r>
          </a:p>
          <a:p>
            <a:pPr lvl="1"/>
            <a:r>
              <a:rPr lang="en-US" sz="2000" dirty="0" smtClean="0"/>
              <a:t>Unlike a barcode, the tag needn’t be within the line of sight of the reader</a:t>
            </a:r>
          </a:p>
          <a:p>
            <a:pPr lvl="2"/>
            <a:r>
              <a:rPr lang="en-US" sz="1800" dirty="0" smtClean="0"/>
              <a:t>It can be embedded in the tracked object including animals and people</a:t>
            </a:r>
          </a:p>
          <a:p>
            <a:r>
              <a:rPr lang="en-US" sz="2400" dirty="0" smtClean="0"/>
              <a:t>Reading personal info without consent raises serious privacy concerns</a:t>
            </a:r>
          </a:p>
          <a:p>
            <a:pPr lvl="1"/>
            <a:r>
              <a:rPr lang="en-US" sz="1800" dirty="0" smtClean="0"/>
              <a:t>Various ISO/IEC standard </a:t>
            </a:r>
            <a:r>
              <a:rPr lang="en-US" sz="1800" dirty="0"/>
              <a:t>specifications addressing privacy and security issues</a:t>
            </a:r>
          </a:p>
          <a:p>
            <a:r>
              <a:rPr lang="en-US" sz="2400" dirty="0" smtClean="0"/>
              <a:t>Tags can be used in shops to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xpedite checkout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revent theft by customers and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Image result for rfid 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16732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fid t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7562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 pass seat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217049"/>
            <a:ext cx="2790825" cy="130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6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Items growing everyday</a:t>
            </a:r>
          </a:p>
          <a:p>
            <a:r>
              <a:rPr lang="en-US" sz="2800" dirty="0"/>
              <a:t>All aspects of our lives – personal and work</a:t>
            </a:r>
          </a:p>
          <a:p>
            <a:pPr lvl="1"/>
            <a:r>
              <a:rPr lang="en-US" sz="2400" dirty="0"/>
              <a:t>No part of our lives will go untouched</a:t>
            </a:r>
          </a:p>
          <a:p>
            <a:r>
              <a:rPr lang="en-US" sz="2800" dirty="0"/>
              <a:t>Increases the threats to our networks</a:t>
            </a:r>
          </a:p>
          <a:p>
            <a:pPr lvl="1"/>
            <a:r>
              <a:rPr lang="en-US" sz="2400" dirty="0"/>
              <a:t>Data networks</a:t>
            </a:r>
          </a:p>
          <a:p>
            <a:pPr lvl="1"/>
            <a:r>
              <a:rPr lang="en-US" sz="2400" dirty="0"/>
              <a:t>The Internet</a:t>
            </a:r>
          </a:p>
          <a:p>
            <a:pPr lvl="1"/>
            <a:r>
              <a:rPr lang="en-US" sz="2400" dirty="0"/>
              <a:t>Will get better over time</a:t>
            </a:r>
          </a:p>
          <a:p>
            <a:pPr lvl="2"/>
            <a:r>
              <a:rPr lang="en-US" sz="2000" dirty="0"/>
              <a:t>Too often the initial race to market ignores security</a:t>
            </a:r>
          </a:p>
          <a:p>
            <a:pPr lvl="2"/>
            <a:r>
              <a:rPr lang="en-US" sz="2000" dirty="0"/>
              <a:t>Market driven before standards (and horror stories) evolve</a:t>
            </a:r>
          </a:p>
          <a:p>
            <a:r>
              <a:rPr lang="en-US" sz="2800" dirty="0"/>
              <a:t>Look at </a:t>
            </a:r>
            <a:r>
              <a:rPr lang="en-US" sz="2800" dirty="0">
                <a:hlinkClick r:id="rId2"/>
              </a:rPr>
              <a:t>Top 5 Internet of Things (</a:t>
            </a:r>
            <a:r>
              <a:rPr lang="en-US" sz="2800" dirty="0" err="1">
                <a:hlinkClick r:id="rId2"/>
              </a:rPr>
              <a:t>IoT</a:t>
            </a:r>
            <a:r>
              <a:rPr lang="en-US" sz="2800" dirty="0">
                <a:hlinkClick r:id="rId2"/>
              </a:rPr>
              <a:t>) Infographics 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25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without wires or fibers (glass)</a:t>
            </a:r>
          </a:p>
          <a:p>
            <a:r>
              <a:rPr lang="en-US" dirty="0"/>
              <a:t>Increasing mobility</a:t>
            </a:r>
          </a:p>
          <a:p>
            <a:r>
              <a:rPr lang="en-US" dirty="0"/>
              <a:t>Easy to install and setup – often little or nothing</a:t>
            </a:r>
          </a:p>
          <a:p>
            <a:r>
              <a:rPr lang="en-US" dirty="0"/>
              <a:t>Initially included many security vulnerabilities</a:t>
            </a:r>
          </a:p>
          <a:p>
            <a:pPr lvl="1"/>
            <a:r>
              <a:rPr lang="en-US" dirty="0"/>
              <a:t>Getting better</a:t>
            </a:r>
          </a:p>
          <a:p>
            <a:r>
              <a:rPr lang="en-US" dirty="0"/>
              <a:t>At the heart of the Internet of Things (</a:t>
            </a:r>
            <a:r>
              <a:rPr lang="en-US" dirty="0" err="1"/>
              <a:t>IoT</a:t>
            </a:r>
            <a:r>
              <a:rPr lang="en-US" dirty="0"/>
              <a:t>)</a:t>
            </a:r>
          </a:p>
          <a:p>
            <a:r>
              <a:rPr lang="en-US" dirty="0"/>
              <a:t>Wave technologies that allow us to piggyback data</a:t>
            </a:r>
          </a:p>
          <a:p>
            <a:r>
              <a:rPr lang="en-US" dirty="0"/>
              <a:t>If not the future, a huge part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Spectrum -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https://upload.wikimedia.org/wikipedia/commons/thumb/c/cf/EM_Spectrum_Properties_edit.svg/2000px-EM_Spectrum_Properties_edi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9593263" cy="568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8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en-US" dirty="0" smtClean="0"/>
              <a:t>Personal Area Networks </a:t>
            </a:r>
            <a:r>
              <a:rPr lang="en-US" dirty="0"/>
              <a:t>(WPANs) </a:t>
            </a:r>
            <a:endParaRPr lang="en-US" dirty="0" smtClean="0"/>
          </a:p>
          <a:p>
            <a:r>
              <a:rPr lang="en-US" dirty="0" smtClean="0"/>
              <a:t>Wireless LAN (WLAN)</a:t>
            </a:r>
          </a:p>
          <a:p>
            <a:r>
              <a:rPr lang="en-US" dirty="0"/>
              <a:t>Wireless </a:t>
            </a:r>
            <a:r>
              <a:rPr lang="en-US" dirty="0" smtClean="0"/>
              <a:t>Mesh or ad </a:t>
            </a:r>
            <a:r>
              <a:rPr lang="en-US" dirty="0"/>
              <a:t>hoc </a:t>
            </a:r>
            <a:r>
              <a:rPr lang="en-US" dirty="0" smtClean="0"/>
              <a:t>Network</a:t>
            </a:r>
          </a:p>
          <a:p>
            <a:r>
              <a:rPr lang="en-US" dirty="0"/>
              <a:t>Wireless Metropolitan Area Network (MAN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Wireless Wide Area Network </a:t>
            </a:r>
            <a:r>
              <a:rPr lang="en-US" dirty="0"/>
              <a:t>(WWAN</a:t>
            </a:r>
            <a:r>
              <a:rPr lang="en-US" dirty="0" smtClean="0"/>
              <a:t>)</a:t>
            </a:r>
          </a:p>
          <a:p>
            <a:r>
              <a:rPr lang="en-US" dirty="0"/>
              <a:t>Global Area Network and Space Network</a:t>
            </a:r>
          </a:p>
          <a:p>
            <a:r>
              <a:rPr lang="en-US" dirty="0" smtClean="0"/>
              <a:t>Cellular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TRX357 ZigBee module with size ref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1500" r="13333" b="12500"/>
          <a:stretch/>
        </p:blipFill>
        <p:spPr bwMode="auto">
          <a:xfrm>
            <a:off x="0" y="4267200"/>
            <a:ext cx="1992086" cy="13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214314"/>
            <a:ext cx="10657415" cy="852487"/>
          </a:xfrm>
        </p:spPr>
        <p:txBody>
          <a:bodyPr/>
          <a:lstStyle/>
          <a:p>
            <a:r>
              <a:rPr lang="en-US" dirty="0" smtClean="0"/>
              <a:t>Wireless Personal Area Networks (WPANs)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Connect devices within a relatively small area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Bluetooth</a:t>
            </a:r>
            <a:r>
              <a:rPr lang="en-US" sz="2400" dirty="0" smtClean="0"/>
              <a:t> radio – connect accessories to PCs, tablets, etc.</a:t>
            </a:r>
          </a:p>
          <a:p>
            <a:pPr lvl="1"/>
            <a:r>
              <a:rPr lang="en-US" sz="2000" dirty="0" smtClean="0"/>
              <a:t>Mouse, speakers, headsets, media players, gaming equipment</a:t>
            </a:r>
          </a:p>
          <a:p>
            <a:pPr lvl="1"/>
            <a:r>
              <a:rPr lang="en-US" sz="2000" dirty="0" smtClean="0"/>
              <a:t>Short-wavelength UHF radio waves – ISM band 2.4 to 2.485 GH</a:t>
            </a:r>
          </a:p>
          <a:p>
            <a:pPr lvl="1"/>
            <a:r>
              <a:rPr lang="en-US" sz="2000" dirty="0" smtClean="0"/>
              <a:t>Max distance 30 feet – master/slave architecture (1 / up to 7 slaves)</a:t>
            </a:r>
          </a:p>
          <a:p>
            <a:pPr lvl="1"/>
            <a:r>
              <a:rPr lang="en-US" sz="2000" dirty="0" smtClean="0"/>
              <a:t>Developed by Ericsson Mobile in Lund, Sweden</a:t>
            </a:r>
          </a:p>
          <a:p>
            <a:pPr lvl="2"/>
            <a:r>
              <a:rPr lang="en-US" sz="1800" dirty="0" smtClean="0"/>
              <a:t>Name for King Harald Bluetooth who united Danish tribes (10th century)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Infrared</a:t>
            </a:r>
            <a:r>
              <a:rPr lang="en-US" sz="2400" dirty="0" smtClean="0"/>
              <a:t> light – remote controls using narrow focus LED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ZigBee</a:t>
            </a:r>
            <a:r>
              <a:rPr lang="en-US" sz="2400" dirty="0" smtClean="0"/>
              <a:t> – (IEEE 802.15.4) designed </a:t>
            </a:r>
            <a:r>
              <a:rPr lang="en-US" sz="2400" dirty="0"/>
              <a:t>for small scale </a:t>
            </a:r>
            <a:r>
              <a:rPr lang="en-US" sz="2400" dirty="0" smtClean="0"/>
              <a:t>embedded projects </a:t>
            </a:r>
          </a:p>
          <a:p>
            <a:pPr lvl="1"/>
            <a:r>
              <a:rPr lang="en-US" sz="2000" dirty="0" smtClean="0"/>
              <a:t>Uses small, low-power digital radios, low-bandwidth, and low data rates</a:t>
            </a:r>
          </a:p>
          <a:p>
            <a:pPr lvl="1"/>
            <a:r>
              <a:rPr lang="en-US" sz="2000" dirty="0" smtClean="0"/>
              <a:t>Home/building automation, medical device data collection</a:t>
            </a:r>
            <a:r>
              <a:rPr lang="en-US" sz="2000" dirty="0"/>
              <a:t>, </a:t>
            </a:r>
            <a:r>
              <a:rPr lang="en-US" sz="2000" dirty="0" smtClean="0"/>
              <a:t>smoke </a:t>
            </a:r>
            <a:r>
              <a:rPr lang="en-US" sz="2000" dirty="0"/>
              <a:t>and intruder </a:t>
            </a:r>
            <a:r>
              <a:rPr lang="en-US" sz="2000" dirty="0" smtClean="0"/>
              <a:t>warning, industrial controls, and other data collection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Image result for bluetoot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6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214314"/>
            <a:ext cx="10581215" cy="852487"/>
          </a:xfrm>
        </p:spPr>
        <p:txBody>
          <a:bodyPr/>
          <a:lstStyle/>
          <a:p>
            <a:r>
              <a:rPr lang="en-US" dirty="0"/>
              <a:t>Wireless LAN (WLAN) </a:t>
            </a:r>
            <a:r>
              <a:rPr lang="en-US" dirty="0" smtClean="0"/>
              <a:t>– Wi-Fi </a:t>
            </a:r>
            <a:r>
              <a:rPr lang="en-US" dirty="0"/>
              <a:t>brand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6" y="1600200"/>
            <a:ext cx="10615083" cy="4800600"/>
          </a:xfrm>
        </p:spPr>
        <p:txBody>
          <a:bodyPr/>
          <a:lstStyle/>
          <a:p>
            <a:r>
              <a:rPr lang="en-US" sz="2800" dirty="0" smtClean="0"/>
              <a:t>IEEE 802.11 (a/b/g/n/ac) Standards</a:t>
            </a:r>
          </a:p>
          <a:p>
            <a:pPr lvl="1"/>
            <a:r>
              <a:rPr lang="en-US" sz="2400" dirty="0" smtClean="0"/>
              <a:t>Each standard is revoked as upgraded – industry still uses designation</a:t>
            </a:r>
          </a:p>
          <a:p>
            <a:r>
              <a:rPr lang="en-US" sz="2800" dirty="0" smtClean="0"/>
              <a:t>First wireless network: 1971 University </a:t>
            </a:r>
            <a:r>
              <a:rPr lang="en-US" sz="2800" dirty="0"/>
              <a:t>of Hawaii, </a:t>
            </a:r>
            <a:r>
              <a:rPr lang="en-US" sz="2800" dirty="0" err="1" smtClean="0"/>
              <a:t>ALOHAnet</a:t>
            </a:r>
            <a:endParaRPr lang="en-US" sz="2800" dirty="0" smtClean="0"/>
          </a:p>
          <a:p>
            <a:pPr lvl="1"/>
            <a:r>
              <a:rPr lang="en-US" sz="2400" dirty="0" smtClean="0"/>
              <a:t>Connected seven </a:t>
            </a:r>
            <a:r>
              <a:rPr lang="en-US" sz="2400" dirty="0"/>
              <a:t>computers </a:t>
            </a:r>
            <a:r>
              <a:rPr lang="en-US" sz="2400" dirty="0" smtClean="0"/>
              <a:t>on </a:t>
            </a:r>
            <a:r>
              <a:rPr lang="en-US" sz="2400" dirty="0"/>
              <a:t>four </a:t>
            </a:r>
            <a:r>
              <a:rPr lang="en-US" sz="2400" dirty="0" smtClean="0"/>
              <a:t>islands to Oahu computer</a:t>
            </a:r>
          </a:p>
          <a:p>
            <a:r>
              <a:rPr lang="en-US" sz="2800" dirty="0" smtClean="0"/>
              <a:t>Connections are </a:t>
            </a:r>
            <a:r>
              <a:rPr lang="en-US" sz="2800" dirty="0"/>
              <a:t>stations (STA</a:t>
            </a:r>
            <a:r>
              <a:rPr lang="en-US" sz="2800" dirty="0" smtClean="0"/>
              <a:t>): Access Point (A/P) and clients</a:t>
            </a:r>
          </a:p>
          <a:p>
            <a:r>
              <a:rPr lang="en-US" sz="2800" dirty="0"/>
              <a:t>Two basic modes of operation:</a:t>
            </a:r>
          </a:p>
          <a:p>
            <a:pPr lvl="1"/>
            <a:r>
              <a:rPr lang="en-US" sz="2400" dirty="0"/>
              <a:t>Infrastructure – clients connect to </a:t>
            </a:r>
            <a:r>
              <a:rPr lang="en-US" sz="2400" dirty="0" smtClean="0"/>
              <a:t>A/P to bridge </a:t>
            </a:r>
            <a:r>
              <a:rPr lang="en-US" sz="2400" dirty="0"/>
              <a:t>to other </a:t>
            </a:r>
            <a:r>
              <a:rPr lang="en-US" sz="2400" dirty="0" smtClean="0"/>
              <a:t>networks</a:t>
            </a:r>
          </a:p>
          <a:p>
            <a:pPr lvl="2"/>
            <a:r>
              <a:rPr lang="en-US" sz="2000" dirty="0" smtClean="0"/>
              <a:t>LAN or Internet</a:t>
            </a:r>
            <a:endParaRPr lang="en-US" sz="2000" dirty="0"/>
          </a:p>
          <a:p>
            <a:pPr lvl="1"/>
            <a:r>
              <a:rPr lang="en-US" sz="2400" dirty="0"/>
              <a:t>ad </a:t>
            </a:r>
            <a:r>
              <a:rPr lang="en-US" sz="2400" dirty="0" smtClean="0"/>
              <a:t>hoc – </a:t>
            </a:r>
            <a:r>
              <a:rPr lang="en-US" sz="2400" dirty="0"/>
              <a:t>mobile units transmit directly </a:t>
            </a:r>
            <a:r>
              <a:rPr lang="en-US" sz="2400" dirty="0" smtClean="0"/>
              <a:t>to each other (peer-to-peer)</a:t>
            </a:r>
            <a:endParaRPr lang="en-US" sz="2400" dirty="0"/>
          </a:p>
          <a:p>
            <a:r>
              <a:rPr lang="en-US" sz="2800" dirty="0" smtClean="0"/>
              <a:t>Operates </a:t>
            </a:r>
            <a:r>
              <a:rPr lang="en-US" sz="2800" dirty="0"/>
              <a:t>in both the 2.4 GHz and 5 </a:t>
            </a:r>
            <a:r>
              <a:rPr lang="en-US" sz="2800" dirty="0" smtClean="0"/>
              <a:t>GHz bands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0" name="Picture 2" descr="Image result for wi-f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034" y="1066800"/>
            <a:ext cx="153185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6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802.11 Wi-Fi </a:t>
            </a:r>
            <a:r>
              <a:rPr lang="en-US" dirty="0" smtClean="0"/>
              <a:t>Protocol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6200745"/>
            <a:ext cx="998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Multiple-Input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Multiple-Output (MIMO)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8200" y="1464198"/>
            <a:ext cx="10896600" cy="4631802"/>
            <a:chOff x="914400" y="1600200"/>
            <a:chExt cx="9942017" cy="4038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600200"/>
              <a:ext cx="9942017" cy="4038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74428" y="183968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93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802.11ac </a:t>
            </a:r>
            <a:r>
              <a:rPr lang="en-US" dirty="0" smtClean="0"/>
              <a:t>wave2 vs wave1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47800" y="1671638"/>
            <a:ext cx="9721244" cy="5029200"/>
            <a:chOff x="1295400" y="1847687"/>
            <a:chExt cx="8094133" cy="37722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847687"/>
              <a:ext cx="4046571" cy="37722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2065" y="1847687"/>
              <a:ext cx="3787468" cy="270533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620206" y="1230868"/>
            <a:ext cx="45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802.11ac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wave1 (January 2014)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6356" y="1230868"/>
            <a:ext cx="469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802.11ac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wave2 (June 2016)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1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X 504 All Things Wireless Overview&amp;quot;&quot;/&gt;&lt;property id=&quot;20307&quot; value=&quot;256&quot;/&gt;&lt;/object&gt;&lt;object type=&quot;3&quot; unique_id=&quot;10017&quot;&gt;&lt;property id=&quot;20148&quot; value=&quot;5&quot;/&gt;&lt;property id=&quot;20300&quot; value=&quot;Slide 8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18693&quot;&gt;&lt;property id=&quot;20148&quot; value=&quot;5&quot;/&gt;&lt;property id=&quot;20300&quot; value=&quot;Slide 3 - &amp;quot;Wireless Everywhere&amp;quot;&quot;/&gt;&lt;property id=&quot;20307&quot; value=&quot;267&quot;/&gt;&lt;/object&gt;&lt;object type=&quot;3&quot; unique_id=&quot;18694&quot;&gt;&lt;property id=&quot;20148&quot; value=&quot;5&quot;/&gt;&lt;property id=&quot;20300&quot; value=&quot;Slide 4 - &amp;quot;Electromagnetic Spectrum - Wikipedia&amp;quot;&quot;/&gt;&lt;property id=&quot;20307&quot; value=&quot;268&quot;/&gt;&lt;/object&gt;&lt;object type=&quot;3&quot; unique_id=&quot;18695&quot;&gt;&lt;property id=&quot;20148&quot; value=&quot;5&quot;/&gt;&lt;property id=&quot;20300&quot; value=&quot;Slide 5 - &amp;quot;Technologies We Will Introduce&amp;quot;&quot;/&gt;&lt;property id=&quot;20307&quot; value=&quot;269&quot;/&gt;&lt;/object&gt;&lt;object type=&quot;3&quot; unique_id=&quot;18696&quot;&gt;&lt;property id=&quot;20148&quot; value=&quot;5&quot;/&gt;&lt;property id=&quot;20300&quot; value=&quot;Slide 6 - &amp;quot;Bring Your Own Device (Destruction)&amp;quot;&quot;/&gt;&lt;property id=&quot;20307&quot; value=&quot;270&quot;/&gt;&lt;/object&gt;&lt;object type=&quot;3&quot; unique_id=&quot;18697&quot;&gt;&lt;property id=&quot;20148&quot; value=&quot;5&quot;/&gt;&lt;property id=&quot;20300&quot; value=&quot;Slide 7 - &amp;quot;Internet of Thing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1307</TotalTime>
  <Words>1675</Words>
  <Application>Microsoft Office PowerPoint</Application>
  <PresentationFormat>Widescreen</PresentationFormat>
  <Paragraphs>243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Tahoma</vt:lpstr>
      <vt:lpstr>Wingdings</vt:lpstr>
      <vt:lpstr>_Bob's iSchool Slides</vt:lpstr>
      <vt:lpstr>INFO 341 All Things Wireless Overview</vt:lpstr>
      <vt:lpstr>Technologies We Will Introduce</vt:lpstr>
      <vt:lpstr>Wireless Everywhere</vt:lpstr>
      <vt:lpstr>Electromagnetic Spectrum - Wikipedia</vt:lpstr>
      <vt:lpstr>Types of Wireless Networks</vt:lpstr>
      <vt:lpstr>Wireless Personal Area Networks (WPANs) </vt:lpstr>
      <vt:lpstr>Wireless LAN (WLAN) – Wi-Fi brand name</vt:lpstr>
      <vt:lpstr>IEEE 802.11 Wi-Fi Protocol Summary</vt:lpstr>
      <vt:lpstr>802.11ac wave2 vs wave1</vt:lpstr>
      <vt:lpstr>Channels and Multi-A/P Installation</vt:lpstr>
      <vt:lpstr>Distance Comparison &amp; the Future</vt:lpstr>
      <vt:lpstr>Wireless Mesh or ad hoc Network</vt:lpstr>
      <vt:lpstr>Wireless Metropolitan Area Network (MAN)</vt:lpstr>
      <vt:lpstr>Wireless Wide Area Network (WWAN)</vt:lpstr>
      <vt:lpstr>Global Area Network and Space Network</vt:lpstr>
      <vt:lpstr>Cellular Network</vt:lpstr>
      <vt:lpstr>Cellular Network Systems</vt:lpstr>
      <vt:lpstr>Cellular Networks</vt:lpstr>
      <vt:lpstr>1G, 2G, 3G, 4G &amp; 5G Wireless</vt:lpstr>
      <vt:lpstr>Light Fidelity (Li-Fi)</vt:lpstr>
      <vt:lpstr>Li-Fi Components</vt:lpstr>
      <vt:lpstr>Global Positioning System (GPS)</vt:lpstr>
      <vt:lpstr>Radio-Frequency Identification (RFID)</vt:lpstr>
      <vt:lpstr>Internet of Things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3413</cp:revision>
  <dcterms:created xsi:type="dcterms:W3CDTF">2016-09-09T06:50:36Z</dcterms:created>
  <dcterms:modified xsi:type="dcterms:W3CDTF">2018-03-01T01:19:38Z</dcterms:modified>
</cp:coreProperties>
</file>