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6" r:id="rId4"/>
    <p:sldId id="265" r:id="rId5"/>
  </p:sldIdLst>
  <p:sldSz cx="12192000" cy="6858000"/>
  <p:notesSz cx="6858000" cy="91440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5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F261381D-09FD-4A34-94DC-56F88261E6E1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:\Pictures\Logos\UW - iSchool Logos\ischool-UW-rgb-purple 625x10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537454"/>
            <a:ext cx="4686300" cy="8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  <p:sldLayoutId id="214748384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Network Questions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this Session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0804FA6C-18B5-478C-A1DC-6700F8F356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Refresher</a:t>
            </a:r>
            <a:endParaRPr lang="en-US" dirty="0"/>
          </a:p>
        </p:txBody>
      </p:sp>
      <p:sp>
        <p:nvSpPr>
          <p:cNvPr id="152" name="Content Placeholder 151"/>
          <p:cNvSpPr>
            <a:spLocks noGrp="1"/>
          </p:cNvSpPr>
          <p:nvPr>
            <p:ph idx="1"/>
          </p:nvPr>
        </p:nvSpPr>
        <p:spPr>
          <a:xfrm>
            <a:off x="1576917" y="4408300"/>
            <a:ext cx="10363200" cy="1992499"/>
          </a:xfrm>
        </p:spPr>
        <p:txBody>
          <a:bodyPr/>
          <a:lstStyle/>
          <a:p>
            <a:r>
              <a:rPr lang="en-US" sz="2800" dirty="0" smtClean="0"/>
              <a:t>You can have the same VLAN names in different networks</a:t>
            </a:r>
          </a:p>
          <a:p>
            <a:pPr lvl="1"/>
            <a:r>
              <a:rPr lang="en-US" sz="2400" dirty="0" smtClean="0"/>
              <a:t>But they are different VLANs and IP address pools (Why?)</a:t>
            </a:r>
          </a:p>
          <a:p>
            <a:r>
              <a:rPr lang="en-US" sz="2800" dirty="0" smtClean="0"/>
              <a:t>VLANs and IP address pools end at the default gateway</a:t>
            </a:r>
          </a:p>
          <a:p>
            <a:r>
              <a:rPr lang="en-US" sz="2800" dirty="0" smtClean="0"/>
              <a:t>VLANs run between LAN switches (L2 or L3) not routers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229935" y="1300162"/>
            <a:ext cx="10689270" cy="2946167"/>
            <a:chOff x="685800" y="1219200"/>
            <a:chExt cx="10689270" cy="3327167"/>
          </a:xfrm>
        </p:grpSpPr>
        <p:cxnSp>
          <p:nvCxnSpPr>
            <p:cNvPr id="146" name="Straight Connector 145"/>
            <p:cNvCxnSpPr>
              <a:endCxn id="139" idx="2"/>
            </p:cNvCxnSpPr>
            <p:nvPr/>
          </p:nvCxnSpPr>
          <p:spPr>
            <a:xfrm flipV="1">
              <a:off x="10620610" y="2186281"/>
              <a:ext cx="503980" cy="37201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8" idx="2"/>
            </p:cNvCxnSpPr>
            <p:nvPr/>
          </p:nvCxnSpPr>
          <p:spPr>
            <a:xfrm flipH="1" flipV="1">
              <a:off x="1025979" y="2186281"/>
              <a:ext cx="425568" cy="35973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5277318" y="2775063"/>
              <a:ext cx="18280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3585871" y="2775063"/>
              <a:ext cx="66648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098935" y="2775063"/>
              <a:ext cx="168069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1777710" y="2775063"/>
              <a:ext cx="66648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318259" y="2801723"/>
              <a:ext cx="168069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>
              <a:off x="2206696" y="2713579"/>
              <a:ext cx="2609868" cy="133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644990" y="2714407"/>
              <a:ext cx="2495599" cy="3091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1834125" y="1219200"/>
              <a:ext cx="213231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VLAN 10 Contractor</a:t>
              </a:r>
            </a:p>
            <a:p>
              <a:r>
                <a:rPr lang="en-US" sz="1600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VLAN </a:t>
              </a:r>
              <a:r>
                <a:rPr lang="en-US" sz="1600" b="1" dirty="0" smtClean="0">
                  <a:solidFill>
                    <a:srgbClr val="00B0F0"/>
                  </a:solidFill>
                  <a:latin typeface="Arial" panose="020B0604020202020204" pitchFamily="34" charset="0"/>
                </a:rPr>
                <a:t>20 Employee</a:t>
              </a:r>
              <a:endParaRPr lang="en-US" sz="1600" b="1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VLAN </a:t>
              </a:r>
              <a:r>
                <a:rPr lang="en-US" sz="16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99 Net Admin</a:t>
              </a:r>
              <a:endParaRPr lang="en-US" sz="1600" b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b="1" dirty="0" smtClean="0">
                  <a:solidFill>
                    <a:srgbClr val="00B050"/>
                  </a:solidFill>
                  <a:latin typeface="Arial" panose="020B0604020202020204" pitchFamily="34" charset="0"/>
                </a:rPr>
                <a:t>Trunk</a:t>
              </a:r>
              <a:endParaRPr lang="en-US" b="1" dirty="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/>
            <p:cNvCxnSpPr>
              <a:stCxn id="28" idx="0"/>
            </p:cNvCxnSpPr>
            <p:nvPr/>
          </p:nvCxnSpPr>
          <p:spPr>
            <a:xfrm flipH="1" flipV="1">
              <a:off x="7477025" y="2765777"/>
              <a:ext cx="220009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7114446" y="1909098"/>
              <a:ext cx="10843" cy="67156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585332" y="1408657"/>
              <a:ext cx="1004815" cy="596635"/>
              <a:chOff x="5932410" y="2989381"/>
              <a:chExt cx="1074314" cy="637901"/>
            </a:xfrm>
          </p:grpSpPr>
          <p:pic>
            <p:nvPicPr>
              <p:cNvPr id="3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32410" y="2989381"/>
                <a:ext cx="1074314" cy="632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/>
              <p:cNvSpPr txBox="1"/>
              <p:nvPr/>
            </p:nvSpPr>
            <p:spPr>
              <a:xfrm flipH="1">
                <a:off x="6092785" y="3331125"/>
                <a:ext cx="891559" cy="296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 B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92182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96065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Straight Connector 24"/>
            <p:cNvCxnSpPr>
              <a:stCxn id="23" idx="0"/>
            </p:cNvCxnSpPr>
            <p:nvPr/>
          </p:nvCxnSpPr>
          <p:spPr>
            <a:xfrm flipH="1" flipV="1">
              <a:off x="7193912" y="2765777"/>
              <a:ext cx="18280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0"/>
            </p:cNvCxnSpPr>
            <p:nvPr/>
          </p:nvCxnSpPr>
          <p:spPr>
            <a:xfrm flipV="1">
              <a:off x="6716075" y="2765777"/>
              <a:ext cx="180072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583905" y="2502529"/>
              <a:ext cx="1118114" cy="474229"/>
              <a:chOff x="5957325" y="4459259"/>
              <a:chExt cx="1195449" cy="507029"/>
            </a:xfrm>
          </p:grpSpPr>
          <p:pic>
            <p:nvPicPr>
              <p:cNvPr id="32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7325" y="4459259"/>
                <a:ext cx="1134478" cy="48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 flipH="1">
                <a:off x="6168665" y="4670130"/>
                <a:ext cx="984109" cy="2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B1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77024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2"/>
            <p:cNvCxnSpPr>
              <a:stCxn id="14" idx="0"/>
            </p:cNvCxnSpPr>
            <p:nvPr/>
          </p:nvCxnSpPr>
          <p:spPr>
            <a:xfrm flipH="1" flipV="1">
              <a:off x="9257472" y="2765777"/>
              <a:ext cx="220009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257471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Connector 15"/>
            <p:cNvCxnSpPr>
              <a:stCxn id="19" idx="0"/>
            </p:cNvCxnSpPr>
            <p:nvPr/>
          </p:nvCxnSpPr>
          <p:spPr>
            <a:xfrm flipH="1" flipV="1">
              <a:off x="8880261" y="2765777"/>
              <a:ext cx="66648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0"/>
            </p:cNvCxnSpPr>
            <p:nvPr/>
          </p:nvCxnSpPr>
          <p:spPr>
            <a:xfrm flipV="1">
              <a:off x="8393325" y="2765777"/>
              <a:ext cx="168069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8315824" y="2489056"/>
              <a:ext cx="1103532" cy="487701"/>
              <a:chOff x="7598360" y="4546734"/>
              <a:chExt cx="1179858" cy="521433"/>
            </a:xfrm>
          </p:grpSpPr>
          <p:pic>
            <p:nvPicPr>
              <p:cNvPr id="36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98360" y="4546734"/>
                <a:ext cx="1134478" cy="485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 flipH="1">
                <a:off x="7794110" y="4772009"/>
                <a:ext cx="984108" cy="2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B2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26900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73315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Straight Connector 39"/>
            <p:cNvCxnSpPr>
              <a:stCxn id="41" idx="0"/>
            </p:cNvCxnSpPr>
            <p:nvPr/>
          </p:nvCxnSpPr>
          <p:spPr>
            <a:xfrm flipH="1" flipV="1">
              <a:off x="10899151" y="2765777"/>
              <a:ext cx="220009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899150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>
              <a:stCxn id="45" idx="0"/>
            </p:cNvCxnSpPr>
            <p:nvPr/>
          </p:nvCxnSpPr>
          <p:spPr>
            <a:xfrm flipH="1" flipV="1">
              <a:off x="10521940" y="2765777"/>
              <a:ext cx="66648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6" idx="0"/>
            </p:cNvCxnSpPr>
            <p:nvPr/>
          </p:nvCxnSpPr>
          <p:spPr>
            <a:xfrm flipV="1">
              <a:off x="10035004" y="2765777"/>
              <a:ext cx="168069" cy="5119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9957502" y="2489056"/>
              <a:ext cx="1103531" cy="487701"/>
              <a:chOff x="7598360" y="4546734"/>
              <a:chExt cx="1179857" cy="521433"/>
            </a:xfrm>
          </p:grpSpPr>
          <p:pic>
            <p:nvPicPr>
              <p:cNvPr id="50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98360" y="4546734"/>
                <a:ext cx="1134478" cy="485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 flipH="1">
                <a:off x="7794110" y="4772009"/>
                <a:ext cx="984107" cy="2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B3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68579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14994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>
              <a:stCxn id="62" idx="0"/>
            </p:cNvCxnSpPr>
            <p:nvPr/>
          </p:nvCxnSpPr>
          <p:spPr>
            <a:xfrm flipH="1" flipV="1">
              <a:off x="5572530" y="2765777"/>
              <a:ext cx="220009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5209951" y="1909098"/>
              <a:ext cx="10843" cy="67156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4680837" y="1408657"/>
              <a:ext cx="1004815" cy="596635"/>
              <a:chOff x="5932410" y="2989381"/>
              <a:chExt cx="1074314" cy="637901"/>
            </a:xfrm>
          </p:grpSpPr>
          <p:pic>
            <p:nvPicPr>
              <p:cNvPr id="6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32410" y="2989381"/>
                <a:ext cx="1074314" cy="632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 flipH="1">
                <a:off x="6095836" y="3331125"/>
                <a:ext cx="885457" cy="296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Router A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7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87687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91570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Connector 59"/>
            <p:cNvCxnSpPr>
              <a:stCxn id="58" idx="0"/>
            </p:cNvCxnSpPr>
            <p:nvPr/>
          </p:nvCxnSpPr>
          <p:spPr>
            <a:xfrm flipV="1">
              <a:off x="4811580" y="2765777"/>
              <a:ext cx="180072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4679408" y="2502525"/>
              <a:ext cx="1115260" cy="474228"/>
              <a:chOff x="4253947" y="3974694"/>
              <a:chExt cx="1115260" cy="474228"/>
            </a:xfrm>
          </p:grpSpPr>
          <p:pic>
            <p:nvPicPr>
              <p:cNvPr id="67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53947" y="3974694"/>
                <a:ext cx="1061087" cy="453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 flipH="1">
                <a:off x="4454468" y="4171923"/>
                <a:ext cx="9147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2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2529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5628126" y="1445934"/>
              <a:ext cx="1032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</a:rPr>
                <a:t>Not a Trunk</a:t>
              </a:r>
              <a:endParaRPr lang="en-US" sz="12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" name="Straight Connector 71"/>
            <p:cNvCxnSpPr>
              <a:stCxn id="73" idx="0"/>
            </p:cNvCxnSpPr>
            <p:nvPr/>
          </p:nvCxnSpPr>
          <p:spPr>
            <a:xfrm flipH="1" flipV="1">
              <a:off x="3975181" y="2765777"/>
              <a:ext cx="220009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75180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" name="Group 105"/>
            <p:cNvGrpSpPr/>
            <p:nvPr/>
          </p:nvGrpSpPr>
          <p:grpSpPr>
            <a:xfrm>
              <a:off x="3033531" y="2489052"/>
              <a:ext cx="1100679" cy="487701"/>
              <a:chOff x="2608070" y="4049361"/>
              <a:chExt cx="1100679" cy="487701"/>
            </a:xfrm>
          </p:grpSpPr>
          <p:pic>
            <p:nvPicPr>
              <p:cNvPr id="82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08070" y="4049361"/>
                <a:ext cx="1061087" cy="453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 flipH="1">
                <a:off x="2794011" y="4260063"/>
                <a:ext cx="9147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7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44609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91024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5" name="Straight Connector 84"/>
            <p:cNvCxnSpPr>
              <a:stCxn id="86" idx="0"/>
            </p:cNvCxnSpPr>
            <p:nvPr/>
          </p:nvCxnSpPr>
          <p:spPr>
            <a:xfrm flipH="1" flipV="1">
              <a:off x="2167020" y="2765777"/>
              <a:ext cx="220009" cy="5119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7019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" name="Group 88"/>
            <p:cNvGrpSpPr/>
            <p:nvPr/>
          </p:nvGrpSpPr>
          <p:grpSpPr>
            <a:xfrm>
              <a:off x="1225371" y="2489056"/>
              <a:ext cx="1100680" cy="487701"/>
              <a:chOff x="7598360" y="4546734"/>
              <a:chExt cx="1176809" cy="521433"/>
            </a:xfrm>
          </p:grpSpPr>
          <p:pic>
            <p:nvPicPr>
              <p:cNvPr id="95" name="Picture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98360" y="4546734"/>
                <a:ext cx="1134478" cy="485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TextBox 95"/>
              <p:cNvSpPr txBox="1"/>
              <p:nvPr/>
            </p:nvSpPr>
            <p:spPr>
              <a:xfrm flipH="1">
                <a:off x="7797161" y="4772009"/>
                <a:ext cx="978008" cy="2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</a:t>
                </a:r>
                <a:r>
                  <a:rPr 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36448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9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82863" y="3277765"/>
              <a:ext cx="440020" cy="52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" name="Straight Connector 101"/>
            <p:cNvCxnSpPr>
              <a:stCxn id="69" idx="1"/>
              <a:endCxn id="34" idx="3"/>
            </p:cNvCxnSpPr>
            <p:nvPr/>
          </p:nvCxnSpPr>
          <p:spPr bwMode="auto">
            <a:xfrm>
              <a:off x="5685652" y="1704293"/>
              <a:ext cx="89968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685800" y="3961591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F0"/>
                  </a:solidFill>
                  <a:latin typeface="Arial" panose="020B0604020202020204" pitchFamily="34" charset="0"/>
                </a:rPr>
                <a:t>10.10.20.45</a:t>
              </a:r>
              <a:endParaRPr lang="en-US" sz="1400" b="1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83562" y="4238590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F0"/>
                  </a:solidFill>
                  <a:latin typeface="Arial" panose="020B0604020202020204" pitchFamily="34" charset="0"/>
                </a:rPr>
                <a:t>10.10.20.52</a:t>
              </a:r>
              <a:endParaRPr lang="en-US" sz="1400" b="1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331257" y="3961591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F0"/>
                  </a:solidFill>
                  <a:latin typeface="Arial" panose="020B0604020202020204" pitchFamily="34" charset="0"/>
                </a:rPr>
                <a:t>10.20.20.15</a:t>
              </a:r>
              <a:endParaRPr lang="en-US" sz="1400" b="1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929019" y="4238590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F0"/>
                  </a:solidFill>
                  <a:latin typeface="Arial" panose="020B0604020202020204" pitchFamily="34" charset="0"/>
                </a:rPr>
                <a:t>10.20.20.92</a:t>
              </a:r>
              <a:endParaRPr lang="en-US" sz="1400" b="1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0" name="Straight Connector 119"/>
            <p:cNvCxnSpPr>
              <a:endCxn id="91" idx="2"/>
            </p:cNvCxnSpPr>
            <p:nvPr/>
          </p:nvCxnSpPr>
          <p:spPr bwMode="auto">
            <a:xfrm flipH="1" flipV="1">
              <a:off x="1302873" y="3799083"/>
              <a:ext cx="412" cy="21844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H="1" flipV="1">
              <a:off x="1868681" y="3812595"/>
              <a:ext cx="1532" cy="4243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 flipV="1">
              <a:off x="10091504" y="3775594"/>
              <a:ext cx="412" cy="21844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 flipV="1">
              <a:off x="10657312" y="3812595"/>
              <a:ext cx="9429" cy="4518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>
              <a:off x="3623043" y="3799083"/>
              <a:ext cx="1128835" cy="470285"/>
              <a:chOff x="3197582" y="5359392"/>
              <a:chExt cx="1128835" cy="470285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197582" y="5521900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10.10.10.15</a:t>
                </a:r>
                <a:endParaRPr lang="en-US" sz="14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 bwMode="auto">
              <a:xfrm flipH="1" flipV="1">
                <a:off x="3814655" y="5359392"/>
                <a:ext cx="412" cy="21844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133" name="Group 132"/>
            <p:cNvGrpSpPr/>
            <p:nvPr/>
          </p:nvGrpSpPr>
          <p:grpSpPr>
            <a:xfrm>
              <a:off x="6146116" y="3805037"/>
              <a:ext cx="1128835" cy="470285"/>
              <a:chOff x="3197582" y="5359392"/>
              <a:chExt cx="1128835" cy="470285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3197582" y="5521900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10.20.10.95</a:t>
                </a:r>
                <a:endParaRPr lang="en-US" sz="14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 bwMode="auto">
              <a:xfrm flipH="1" flipV="1">
                <a:off x="3814655" y="5359392"/>
                <a:ext cx="412" cy="21844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6" name="TextBox 135"/>
            <p:cNvSpPr txBox="1"/>
            <p:nvPr/>
          </p:nvSpPr>
          <p:spPr>
            <a:xfrm>
              <a:off x="8180218" y="1219200"/>
              <a:ext cx="213231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VLAN 10 Contractor</a:t>
              </a:r>
            </a:p>
            <a:p>
              <a:r>
                <a:rPr lang="en-US" sz="1600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VLAN </a:t>
              </a:r>
              <a:r>
                <a:rPr lang="en-US" sz="1600" b="1" dirty="0" smtClean="0">
                  <a:solidFill>
                    <a:srgbClr val="00B0F0"/>
                  </a:solidFill>
                  <a:latin typeface="Arial" panose="020B0604020202020204" pitchFamily="34" charset="0"/>
                </a:rPr>
                <a:t>20 Employee</a:t>
              </a:r>
              <a:endParaRPr lang="en-US" sz="1600" b="1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VLAN </a:t>
              </a:r>
              <a:r>
                <a:rPr lang="en-US" sz="16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99 Net Admin</a:t>
              </a:r>
              <a:endParaRPr lang="en-US" sz="1600" b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b="1" dirty="0" smtClean="0">
                  <a:solidFill>
                    <a:srgbClr val="00B050"/>
                  </a:solidFill>
                  <a:latin typeface="Arial" panose="020B0604020202020204" pitchFamily="34" charset="0"/>
                </a:rPr>
                <a:t>Trunk</a:t>
              </a:r>
              <a:endParaRPr lang="en-US" b="1" dirty="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8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99" y="1646297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4110" y="1646297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46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4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X 504 Decision Statements&amp;quot;&quot;/&gt;&lt;property id=&quot;20307&quot; value=&quot;256&quot;/&gt;&lt;/object&gt;&lt;object type=&quot;3&quot; unique_id=&quot;10006&quot;&gt;&lt;property id=&quot;20148&quot; value=&quot;5&quot;/&gt;&lt;property id=&quot;20300&quot; value=&quot;Slide 2 - &amp;quot;Plan for this Session&amp;quot;&quot;/&gt;&lt;property id=&quot;20307&quot; value=&quot;257&quot;/&gt;&lt;/object&gt;&lt;object type=&quot;3&quot; unique_id=&quot;10017&quot;&gt;&lt;property id=&quot;20148&quot; value=&quot;5&quot;/&gt;&lt;property id=&quot;20300&quot; value=&quot;Slide 3 - &amp;quot;Fin…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9D812C8-5359-408B-A824-EF4803404E9A}" vid="{2E0C8858-0AD1-439E-B3D0-5BE0349AF48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341 Net Slides 16x9</Template>
  <TotalTime>71</TotalTime>
  <Words>111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</vt:lpstr>
      <vt:lpstr>_Bob's iSchool Slides</vt:lpstr>
      <vt:lpstr>INFO 341 Network Questions</vt:lpstr>
      <vt:lpstr>Plan for this Session</vt:lpstr>
      <vt:lpstr>Network Refresher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341 Network Questions</dc:title>
  <dc:creator>Bob Larson</dc:creator>
  <cp:lastModifiedBy>Bob Larson</cp:lastModifiedBy>
  <cp:revision>8</cp:revision>
  <dcterms:created xsi:type="dcterms:W3CDTF">2018-02-28T04:24:22Z</dcterms:created>
  <dcterms:modified xsi:type="dcterms:W3CDTF">2018-02-28T05:35:33Z</dcterms:modified>
</cp:coreProperties>
</file>