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4" r:id="rId5"/>
    <p:sldId id="259" r:id="rId6"/>
    <p:sldId id="257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0" r:id="rId15"/>
    <p:sldId id="272" r:id="rId16"/>
    <p:sldId id="273" r:id="rId17"/>
    <p:sldId id="274" r:id="rId18"/>
    <p:sldId id="261" r:id="rId19"/>
    <p:sldId id="275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Final Grade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Participation and Discussion Leadership</c:v>
                </c:pt>
                <c:pt idx="1">
                  <c:v>Weekly Assignments</c:v>
                </c:pt>
                <c:pt idx="2">
                  <c:v>Final Exam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0.15</c:v>
                </c:pt>
                <c:pt idx="1">
                  <c:v>0.55000000000000004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96-4AD5-AF39-73D69B0CC7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7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9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2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4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7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5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1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9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993C0-9AB3-4209-9AF9-896CEF8BC588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54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4696-F230-33FD-C314-E033E19DB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BUS-Z 798</a:t>
            </a:r>
            <a:br>
              <a:rPr lang="en-US" dirty="0"/>
            </a:br>
            <a:r>
              <a:rPr lang="en-US" dirty="0"/>
              <a:t>Research Methods (II)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254EE-E49D-D9BA-13D2-2AC2E0113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Aaron McKenny</a:t>
            </a:r>
          </a:p>
          <a:p>
            <a:r>
              <a:rPr lang="en-US" dirty="0"/>
              <a:t>1/10/2024</a:t>
            </a:r>
          </a:p>
        </p:txBody>
      </p:sp>
    </p:spTree>
    <p:extLst>
      <p:ext uri="{BB962C8B-B14F-4D97-AF65-F5344CB8AC3E}">
        <p14:creationId xmlns:p14="http://schemas.microsoft.com/office/powerpoint/2010/main" val="105049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0376-E239-A25C-2435-84FE0F13F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Components: </a:t>
            </a:r>
            <a:r>
              <a:rPr lang="en-US" sz="4000" dirty="0"/>
              <a:t>Participation and Disc. Leadership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E02BB-FBB6-766B-3B45-75D3A82D3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15% contribution</a:t>
            </a:r>
          </a:p>
          <a:p>
            <a:r>
              <a:rPr lang="en-US" dirty="0"/>
              <a:t>How to make this course </a:t>
            </a:r>
            <a:r>
              <a:rPr lang="en-US" dirty="0">
                <a:solidFill>
                  <a:srgbClr val="C00000"/>
                </a:solidFill>
              </a:rPr>
              <a:t>really boring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100% Instructor Lecture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Uneven involvement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Keep everything at a conceptual level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Several people unprepared for class</a:t>
            </a:r>
          </a:p>
          <a:p>
            <a:r>
              <a:rPr lang="en-US" dirty="0"/>
              <a:t>Participation</a:t>
            </a:r>
          </a:p>
          <a:p>
            <a:pPr lvl="1"/>
            <a:r>
              <a:rPr lang="en-US" dirty="0"/>
              <a:t>Assessed:</a:t>
            </a:r>
          </a:p>
          <a:p>
            <a:pPr lvl="2"/>
            <a:r>
              <a:rPr lang="en-US" dirty="0"/>
              <a:t>Routine, active, verbal participation in class discussion</a:t>
            </a:r>
          </a:p>
          <a:p>
            <a:pPr lvl="2"/>
            <a:r>
              <a:rPr lang="en-US" dirty="0"/>
              <a:t>Content of participation indicates adequate preparation and reflection</a:t>
            </a:r>
          </a:p>
          <a:p>
            <a:pPr lvl="1"/>
            <a:r>
              <a:rPr lang="en-US" dirty="0"/>
              <a:t>Having an “off-day” is </a:t>
            </a:r>
            <a:r>
              <a:rPr lang="en-US" dirty="0">
                <a:solidFill>
                  <a:schemeClr val="accent2"/>
                </a:solidFill>
              </a:rPr>
              <a:t>okay on occasion</a:t>
            </a:r>
          </a:p>
        </p:txBody>
      </p:sp>
    </p:spTree>
    <p:extLst>
      <p:ext uri="{BB962C8B-B14F-4D97-AF65-F5344CB8AC3E}">
        <p14:creationId xmlns:p14="http://schemas.microsoft.com/office/powerpoint/2010/main" val="372235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5341-CEDA-B348-6571-DB7B50D9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Components: </a:t>
            </a:r>
            <a:r>
              <a:rPr lang="en-US" sz="4000" dirty="0"/>
              <a:t>Participation and Disc. Leadership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95115-8C7D-4BFF-B66A-F0EC7E22B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classes will have a student “discussion leader”</a:t>
            </a:r>
          </a:p>
          <a:p>
            <a:pPr lvl="1"/>
            <a:r>
              <a:rPr lang="en-US" dirty="0"/>
              <a:t>2 times per semester</a:t>
            </a:r>
          </a:p>
          <a:p>
            <a:pPr lvl="1"/>
            <a:r>
              <a:rPr lang="en-US" dirty="0"/>
              <a:t>Co-leads the class </a:t>
            </a:r>
            <a:r>
              <a:rPr lang="en-US" dirty="0">
                <a:solidFill>
                  <a:schemeClr val="accent2"/>
                </a:solidFill>
              </a:rPr>
              <a:t>with me</a:t>
            </a:r>
          </a:p>
          <a:p>
            <a:r>
              <a:rPr lang="en-US" dirty="0"/>
              <a:t>Two additional tasks as discussion leader</a:t>
            </a:r>
          </a:p>
          <a:p>
            <a:pPr lvl="1"/>
            <a:r>
              <a:rPr lang="en-US" dirty="0"/>
              <a:t>Co-lead discussion of method/readings</a:t>
            </a:r>
          </a:p>
          <a:p>
            <a:pPr lvl="2"/>
            <a:r>
              <a:rPr lang="en-US" dirty="0"/>
              <a:t>Prepare </a:t>
            </a:r>
            <a:r>
              <a:rPr lang="en-US" dirty="0">
                <a:solidFill>
                  <a:schemeClr val="accent2"/>
                </a:solidFill>
              </a:rPr>
              <a:t>discussion questions</a:t>
            </a:r>
          </a:p>
          <a:p>
            <a:pPr lvl="2"/>
            <a:r>
              <a:rPr lang="en-US" dirty="0"/>
              <a:t>Stepped-up preparedness/participation</a:t>
            </a:r>
          </a:p>
          <a:p>
            <a:pPr lvl="1"/>
            <a:r>
              <a:rPr lang="en-US" dirty="0"/>
              <a:t>Mini-presentation during class</a:t>
            </a:r>
          </a:p>
          <a:p>
            <a:pPr lvl="2"/>
            <a:r>
              <a:rPr lang="en-US" dirty="0"/>
              <a:t>Read an additional article that </a:t>
            </a:r>
            <a:r>
              <a:rPr lang="en-US" dirty="0">
                <a:solidFill>
                  <a:schemeClr val="accent2"/>
                </a:solidFill>
              </a:rPr>
              <a:t>applies</a:t>
            </a:r>
            <a:r>
              <a:rPr lang="en-US" dirty="0"/>
              <a:t> the method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Present that article </a:t>
            </a:r>
            <a:r>
              <a:rPr lang="en-US" dirty="0"/>
              <a:t>to the class (emphasis on method concerns)</a:t>
            </a:r>
          </a:p>
        </p:txBody>
      </p:sp>
    </p:spTree>
    <p:extLst>
      <p:ext uri="{BB962C8B-B14F-4D97-AF65-F5344CB8AC3E}">
        <p14:creationId xmlns:p14="http://schemas.microsoft.com/office/powerpoint/2010/main" val="11734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55E7-9354-E3A9-F455-FE43DF80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Components: Final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58101-EFC4-DFDB-0D87-11582F2CF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30% contribution</a:t>
            </a:r>
          </a:p>
          <a:p>
            <a:r>
              <a:rPr lang="en-US" dirty="0"/>
              <a:t>Final exam week</a:t>
            </a:r>
          </a:p>
          <a:p>
            <a:r>
              <a:rPr lang="en-US" dirty="0">
                <a:solidFill>
                  <a:schemeClr val="accent2"/>
                </a:solidFill>
              </a:rPr>
              <a:t>Comps Style</a:t>
            </a:r>
          </a:p>
          <a:p>
            <a:pPr lvl="1"/>
            <a:r>
              <a:rPr lang="en-US" dirty="0"/>
              <a:t>Free response</a:t>
            </a:r>
          </a:p>
          <a:p>
            <a:pPr lvl="1"/>
            <a:r>
              <a:rPr lang="en-US" dirty="0"/>
              <a:t>Depth and application expected</a:t>
            </a:r>
          </a:p>
          <a:p>
            <a:pPr lvl="1"/>
            <a:r>
              <a:rPr lang="en-US" dirty="0"/>
              <a:t>Anything we’ve covered is fair game</a:t>
            </a:r>
          </a:p>
          <a:p>
            <a:pPr lvl="1"/>
            <a:r>
              <a:rPr lang="en-US" dirty="0"/>
              <a:t>Closed book/note</a:t>
            </a:r>
          </a:p>
          <a:p>
            <a:endParaRPr lang="en-US" dirty="0"/>
          </a:p>
          <a:p>
            <a:r>
              <a:rPr lang="en-US" dirty="0"/>
              <a:t>…but I’m </a:t>
            </a:r>
            <a:r>
              <a:rPr lang="en-US" dirty="0">
                <a:solidFill>
                  <a:schemeClr val="accent2"/>
                </a:solidFill>
              </a:rPr>
              <a:t>not expecting citation memorization </a:t>
            </a:r>
            <a:r>
              <a:rPr lang="en-US" dirty="0"/>
              <a:t>at this point</a:t>
            </a:r>
          </a:p>
        </p:txBody>
      </p:sp>
    </p:spTree>
    <p:extLst>
      <p:ext uri="{BB962C8B-B14F-4D97-AF65-F5344CB8AC3E}">
        <p14:creationId xmlns:p14="http://schemas.microsoft.com/office/powerpoint/2010/main" val="358016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48EDC-6FC7-F27C-D315-3AD49F2D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BYOSP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B5F8339-5D54-46D5-0CE6-CF482213F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800" dirty="0"/>
              <a:t> Bring Your Own Statistical Package</a:t>
            </a:r>
          </a:p>
          <a:p>
            <a:r>
              <a:rPr lang="en-US" sz="1800" dirty="0"/>
              <a:t> I use (and thus can help you most with):</a:t>
            </a:r>
          </a:p>
          <a:p>
            <a:pPr lvl="1"/>
            <a:r>
              <a:rPr lang="en-US" sz="1800" dirty="0"/>
              <a:t>Stata</a:t>
            </a:r>
          </a:p>
          <a:p>
            <a:pPr lvl="1"/>
            <a:r>
              <a:rPr lang="en-US" sz="1800" dirty="0"/>
              <a:t>Python</a:t>
            </a:r>
          </a:p>
          <a:p>
            <a:r>
              <a:rPr lang="en-US" sz="1800" dirty="0"/>
              <a:t>You may use anything you like</a:t>
            </a:r>
          </a:p>
          <a:p>
            <a:pPr lvl="1"/>
            <a:r>
              <a:rPr lang="en-US" sz="1800" dirty="0"/>
              <a:t>What you and your advisor use</a:t>
            </a:r>
          </a:p>
          <a:p>
            <a:pPr lvl="1"/>
            <a:r>
              <a:rPr lang="en-US" sz="1800" dirty="0"/>
              <a:t>Some “translation” may be necessary</a:t>
            </a:r>
          </a:p>
          <a:p>
            <a:r>
              <a:rPr lang="en-US" sz="1800" dirty="0"/>
              <a:t>GitHub Copilot/</a:t>
            </a:r>
            <a:r>
              <a:rPr lang="en-US" sz="1800" dirty="0" err="1"/>
              <a:t>ChatGPT</a:t>
            </a:r>
            <a:endParaRPr lang="en-US" sz="1800" dirty="0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6112955B-7614-1E8D-2286-4072EF2E9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63" r="338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2014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9450-8F82-805F-163B-B11AB1E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7447-11E9-4BDE-57F1-77D4B7D5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- Introductions</a:t>
            </a:r>
          </a:p>
          <a:p>
            <a:r>
              <a:rPr lang="en-US" dirty="0"/>
              <a:t>About this course</a:t>
            </a:r>
          </a:p>
          <a:p>
            <a:r>
              <a:rPr lang="en-US" dirty="0">
                <a:solidFill>
                  <a:schemeClr val="accent2"/>
                </a:solidFill>
              </a:rPr>
              <a:t>This week’s readings</a:t>
            </a:r>
          </a:p>
          <a:p>
            <a:r>
              <a:rPr lang="en-US" dirty="0"/>
              <a:t>Research resources @ IU</a:t>
            </a:r>
          </a:p>
          <a:p>
            <a:r>
              <a:rPr lang="en-US" dirty="0"/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1948657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88A9-E3C1-5BFD-2D83-8E05187F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 Recommended Rejecting Your Paper…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7ED-B707-2A34-4C3A-D0E6E2869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did I assign this paper?</a:t>
            </a:r>
          </a:p>
          <a:p>
            <a:pPr lvl="1"/>
            <a:r>
              <a:rPr lang="en-US" dirty="0"/>
              <a:t>Seems to emphasize theory…</a:t>
            </a:r>
          </a:p>
          <a:p>
            <a:pPr lvl="1"/>
            <a:r>
              <a:rPr lang="en-US" dirty="0"/>
              <a:t>What is the obsession with “operational base”?</a:t>
            </a:r>
          </a:p>
          <a:p>
            <a:endParaRPr lang="en-US" dirty="0"/>
          </a:p>
          <a:p>
            <a:r>
              <a:rPr lang="en-US" dirty="0"/>
              <a:t>This class is about “advanced” methods</a:t>
            </a:r>
          </a:p>
          <a:p>
            <a:pPr lvl="1"/>
            <a:r>
              <a:rPr lang="en-US" dirty="0"/>
              <a:t>What do we take away about our use of these methods?</a:t>
            </a:r>
          </a:p>
          <a:p>
            <a:pPr lvl="1"/>
            <a:r>
              <a:rPr lang="en-US" dirty="0"/>
              <a:t>What do we have to look out for?</a:t>
            </a:r>
          </a:p>
          <a:p>
            <a:endParaRPr lang="en-US" dirty="0"/>
          </a:p>
          <a:p>
            <a:r>
              <a:rPr lang="en-US" dirty="0"/>
              <a:t>Beyond methods – what else can we learn from the author?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2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5423-EEEC-BA83-6794-1C7DE8C6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Methodological Fit in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0730-3576-8DEF-9ED9-5046DBD18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does this article fit with the previous?</a:t>
            </a:r>
          </a:p>
          <a:p>
            <a:endParaRPr lang="en-US" dirty="0"/>
          </a:p>
          <a:p>
            <a:r>
              <a:rPr lang="en-US" dirty="0"/>
              <a:t>What are E&amp;M’s key messages for method selection?</a:t>
            </a:r>
          </a:p>
          <a:p>
            <a:endParaRPr lang="en-US" dirty="0"/>
          </a:p>
          <a:p>
            <a:r>
              <a:rPr lang="en-US" dirty="0"/>
              <a:t>Are there “legitimate” opportunities off-the-diagonal?</a:t>
            </a:r>
          </a:p>
          <a:p>
            <a:pPr lvl="1"/>
            <a:r>
              <a:rPr lang="en-US" dirty="0"/>
              <a:t>If so, what do we have to look out for?</a:t>
            </a:r>
          </a:p>
          <a:p>
            <a:endParaRPr lang="en-US" dirty="0"/>
          </a:p>
          <a:p>
            <a:r>
              <a:rPr lang="en-US" dirty="0"/>
              <a:t>Is there room for variance within the diagonal?</a:t>
            </a:r>
          </a:p>
          <a:p>
            <a:endParaRPr lang="en-US" dirty="0"/>
          </a:p>
          <a:p>
            <a:r>
              <a:rPr lang="en-US" dirty="0"/>
              <a:t>How does this influence how we communicate our research?</a:t>
            </a:r>
          </a:p>
        </p:txBody>
      </p:sp>
    </p:spTree>
    <p:extLst>
      <p:ext uri="{BB962C8B-B14F-4D97-AF65-F5344CB8AC3E}">
        <p14:creationId xmlns:p14="http://schemas.microsoft.com/office/powerpoint/2010/main" val="335027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9916-135B-E721-AED7-8DCDFBE3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Curating Research Assets: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43B71-590C-73F5-8A87-DA7BAF11C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Why should we care about version control?</a:t>
            </a:r>
          </a:p>
          <a:p>
            <a:pPr lvl="1"/>
            <a:r>
              <a:rPr lang="en-US" dirty="0"/>
              <a:t>Is it just for our own sanity/organization?</a:t>
            </a:r>
          </a:p>
          <a:p>
            <a:pPr lvl="1"/>
            <a:r>
              <a:rPr lang="en-US" dirty="0"/>
              <a:t>How might this help with collaboration with coauthors?</a:t>
            </a:r>
          </a:p>
          <a:p>
            <a:endParaRPr lang="en-US" dirty="0"/>
          </a:p>
          <a:p>
            <a:r>
              <a:rPr lang="en-US" dirty="0"/>
              <a:t>How does this fit with:</a:t>
            </a:r>
          </a:p>
          <a:p>
            <a:pPr lvl="1"/>
            <a:r>
              <a:rPr lang="en-US" dirty="0"/>
              <a:t>The open science movement?</a:t>
            </a:r>
          </a:p>
          <a:p>
            <a:pPr lvl="1"/>
            <a:r>
              <a:rPr lang="en-US" dirty="0"/>
              <a:t>The replication crisis?</a:t>
            </a:r>
          </a:p>
          <a:p>
            <a:endParaRPr lang="en-US" dirty="0"/>
          </a:p>
          <a:p>
            <a:r>
              <a:rPr lang="en-US" dirty="0"/>
              <a:t>What are some strengths limitations of Git/version control tools?</a:t>
            </a:r>
          </a:p>
          <a:p>
            <a:endParaRPr lang="en-US" dirty="0"/>
          </a:p>
          <a:p>
            <a:r>
              <a:rPr lang="en-US" dirty="0"/>
              <a:t>Let’s explore Git/GitHub!</a:t>
            </a:r>
          </a:p>
        </p:txBody>
      </p:sp>
    </p:spTree>
    <p:extLst>
      <p:ext uri="{BB962C8B-B14F-4D97-AF65-F5344CB8AC3E}">
        <p14:creationId xmlns:p14="http://schemas.microsoft.com/office/powerpoint/2010/main" val="399125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9450-8F82-805F-163B-B11AB1E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7447-11E9-4BDE-57F1-77D4B7D5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- Introductions</a:t>
            </a:r>
          </a:p>
          <a:p>
            <a:r>
              <a:rPr lang="en-US" dirty="0"/>
              <a:t>About this course</a:t>
            </a:r>
          </a:p>
          <a:p>
            <a:r>
              <a:rPr lang="en-US" dirty="0"/>
              <a:t>This week’s readings</a:t>
            </a:r>
          </a:p>
          <a:p>
            <a:r>
              <a:rPr lang="en-US" dirty="0">
                <a:solidFill>
                  <a:schemeClr val="accent2"/>
                </a:solidFill>
              </a:rPr>
              <a:t>Research resources @ IU</a:t>
            </a:r>
          </a:p>
          <a:p>
            <a:r>
              <a:rPr lang="en-US" dirty="0"/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2067709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4238-9471-15A1-3DDE-83D25B15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Performance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9E4D8-183A-A862-64C3-F58BDD86C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not just for STEM</a:t>
            </a:r>
          </a:p>
          <a:p>
            <a:endParaRPr lang="en-US" dirty="0"/>
          </a:p>
          <a:p>
            <a:r>
              <a:rPr lang="en-US" dirty="0"/>
              <a:t>Most R1 and many R2 universities have HPC resources</a:t>
            </a:r>
          </a:p>
          <a:p>
            <a:endParaRPr lang="en-US" dirty="0"/>
          </a:p>
          <a:p>
            <a:r>
              <a:rPr lang="en-US"/>
              <a:t>Getting access at IU</a:t>
            </a:r>
            <a:endParaRPr lang="en-US" dirty="0"/>
          </a:p>
          <a:p>
            <a:endParaRPr lang="en-US" dirty="0"/>
          </a:p>
          <a:p>
            <a:r>
              <a:rPr lang="en-US" dirty="0"/>
              <a:t>Let’s take a look!</a:t>
            </a:r>
          </a:p>
        </p:txBody>
      </p:sp>
    </p:spTree>
    <p:extLst>
      <p:ext uri="{BB962C8B-B14F-4D97-AF65-F5344CB8AC3E}">
        <p14:creationId xmlns:p14="http://schemas.microsoft.com/office/powerpoint/2010/main" val="422003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9450-8F82-805F-163B-B11AB1E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7447-11E9-4BDE-57F1-77D4B7D5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Welcome - Introductions</a:t>
            </a:r>
          </a:p>
          <a:p>
            <a:r>
              <a:rPr lang="en-US" dirty="0"/>
              <a:t>About this course</a:t>
            </a:r>
          </a:p>
          <a:p>
            <a:r>
              <a:rPr lang="en-US" dirty="0"/>
              <a:t>This week’s readings</a:t>
            </a:r>
          </a:p>
          <a:p>
            <a:r>
              <a:rPr lang="en-US" dirty="0"/>
              <a:t>Research resources @ IU</a:t>
            </a:r>
          </a:p>
          <a:p>
            <a:r>
              <a:rPr lang="en-US" dirty="0"/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2048242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9450-8F82-805F-163B-B11AB1E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7447-11E9-4BDE-57F1-77D4B7D5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- Introductions</a:t>
            </a:r>
          </a:p>
          <a:p>
            <a:r>
              <a:rPr lang="en-US" dirty="0"/>
              <a:t>About this course</a:t>
            </a:r>
          </a:p>
          <a:p>
            <a:r>
              <a:rPr lang="en-US" dirty="0"/>
              <a:t>This week’s readings</a:t>
            </a:r>
          </a:p>
          <a:p>
            <a:r>
              <a:rPr lang="en-US" dirty="0"/>
              <a:t>Research resources @ IU</a:t>
            </a:r>
          </a:p>
          <a:p>
            <a:r>
              <a:rPr lang="en-US" dirty="0">
                <a:solidFill>
                  <a:schemeClr val="accent2"/>
                </a:solidFill>
              </a:rPr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206577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6D61F5-D473-279E-4975-E5A5AA357A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30472" b="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  <a:solidFill>
            <a:srgbClr val="000000"/>
          </a:solidFill>
        </p:spPr>
      </p:pic>
      <p:sp>
        <p:nvSpPr>
          <p:cNvPr id="9" name="Rectangle 1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CAAC6-762A-624D-FEC7-24EDD185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About me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BEC68-EF25-BBAC-E03F-8FD45A8DD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Assistant Professor of Management and Entrepreneurship</a:t>
            </a:r>
          </a:p>
          <a:p>
            <a:r>
              <a:rPr lang="en-US" sz="1700" dirty="0">
                <a:solidFill>
                  <a:schemeClr val="bg1"/>
                </a:solidFill>
              </a:rPr>
              <a:t>Research Focus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Language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Non-economic influences</a:t>
            </a:r>
          </a:p>
          <a:p>
            <a:r>
              <a:rPr lang="en-US" sz="1700" dirty="0">
                <a:solidFill>
                  <a:schemeClr val="bg1"/>
                </a:solidFill>
              </a:rPr>
              <a:t>Teaching Focus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Entrepreneurship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76645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E35E0-0CF5-072A-6408-95040BE88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latin typeface="+mj-lt"/>
                <a:ea typeface="+mj-ea"/>
                <a:cs typeface="+mj-cs"/>
              </a:rPr>
              <a:t>About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you?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92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9450-8F82-805F-163B-B11AB1E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7447-11E9-4BDE-57F1-77D4B7D5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- Introductions</a:t>
            </a:r>
          </a:p>
          <a:p>
            <a:r>
              <a:rPr lang="en-US" dirty="0">
                <a:solidFill>
                  <a:schemeClr val="accent2"/>
                </a:solidFill>
              </a:rPr>
              <a:t>About this course</a:t>
            </a:r>
          </a:p>
          <a:p>
            <a:r>
              <a:rPr lang="en-US" dirty="0"/>
              <a:t>This week’s readings</a:t>
            </a:r>
          </a:p>
          <a:p>
            <a:r>
              <a:rPr lang="en-US" dirty="0"/>
              <a:t>Research resources @ IU</a:t>
            </a:r>
          </a:p>
          <a:p>
            <a:r>
              <a:rPr lang="en-US" dirty="0"/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217525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BAAC-E538-176C-843B-68FAE5A8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88E55-6C5D-B903-B5D9-638859633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“Advanced” methods</a:t>
            </a:r>
          </a:p>
          <a:p>
            <a:pPr lvl="1"/>
            <a:r>
              <a:rPr lang="en-US" dirty="0"/>
              <a:t> Meta-analysis, multilevel methods, text analysis, etc.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Expectation:</a:t>
            </a:r>
            <a:r>
              <a:rPr lang="en-US" dirty="0"/>
              <a:t> Familiarity with basic methods</a:t>
            </a:r>
          </a:p>
          <a:p>
            <a:r>
              <a:rPr lang="en-US" dirty="0"/>
              <a:t>Methodological rolodex</a:t>
            </a:r>
          </a:p>
          <a:p>
            <a:pPr lvl="1"/>
            <a:r>
              <a:rPr lang="en-US" dirty="0"/>
              <a:t> What they are</a:t>
            </a:r>
          </a:p>
          <a:p>
            <a:pPr lvl="1"/>
            <a:r>
              <a:rPr lang="en-US" dirty="0"/>
              <a:t> How they’re used</a:t>
            </a:r>
          </a:p>
          <a:p>
            <a:pPr lvl="1"/>
            <a:r>
              <a:rPr lang="en-US" dirty="0"/>
              <a:t> Key considerations</a:t>
            </a:r>
          </a:p>
          <a:p>
            <a:pPr lvl="1"/>
            <a:r>
              <a:rPr lang="en-US" dirty="0"/>
              <a:t> Get your feet wet</a:t>
            </a:r>
          </a:p>
          <a:p>
            <a:r>
              <a:rPr lang="en-US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202431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A9B2-38CF-3C43-B5BA-2EA4D391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Grading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22E2378-6696-49F3-A808-7D69838EDE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9781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760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AF3D-83DF-3F53-2721-D636E003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Components: </a:t>
            </a:r>
            <a:r>
              <a:rPr lang="en-US" sz="4000" dirty="0"/>
              <a:t>Assignments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12263-6E8D-9FDF-8171-385E6D0F9D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55% contribution</a:t>
            </a:r>
          </a:p>
          <a:p>
            <a:r>
              <a:rPr lang="en-US" dirty="0"/>
              <a:t>Individual work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On </a:t>
            </a:r>
            <a:r>
              <a:rPr lang="en-US" dirty="0">
                <a:solidFill>
                  <a:schemeClr val="accent2"/>
                </a:solidFill>
              </a:rPr>
              <a:t>GitHub</a:t>
            </a:r>
            <a:endParaRPr lang="en-US" baseline="30000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Tuesday night </a:t>
            </a:r>
            <a:r>
              <a:rPr lang="en-US" dirty="0">
                <a:solidFill>
                  <a:schemeClr val="accent2"/>
                </a:solidFill>
              </a:rPr>
              <a:t>before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Not accepted late</a:t>
            </a:r>
            <a:endParaRPr lang="en-US" baseline="30000" dirty="0"/>
          </a:p>
          <a:p>
            <a:r>
              <a:rPr lang="en-US" dirty="0"/>
              <a:t>Grades:</a:t>
            </a:r>
          </a:p>
          <a:p>
            <a:pPr lvl="1"/>
            <a:r>
              <a:rPr lang="en-US" dirty="0"/>
              <a:t>Posted to Canvas</a:t>
            </a:r>
          </a:p>
          <a:p>
            <a:pPr lvl="1"/>
            <a:r>
              <a:rPr lang="en-US" dirty="0"/>
              <a:t>R&amp;Rs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71CC537-0BFF-C37B-9524-EF2C3B75AB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75448"/>
            <a:ext cx="5181600" cy="4051691"/>
          </a:xfrm>
        </p:spPr>
      </p:pic>
    </p:spTree>
    <p:extLst>
      <p:ext uri="{BB962C8B-B14F-4D97-AF65-F5344CB8AC3E}">
        <p14:creationId xmlns:p14="http://schemas.microsoft.com/office/powerpoint/2010/main" val="317188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6012-187E-FB6F-F49A-818CCEEC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Components: </a:t>
            </a:r>
            <a:r>
              <a:rPr lang="en-US" sz="4000" dirty="0"/>
              <a:t>Assignments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C1499D-50E6-8F08-D0D8-CB6ABDE80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 Hands on experience (to the extent practical)</a:t>
            </a:r>
          </a:p>
          <a:p>
            <a:pPr lvl="1"/>
            <a:r>
              <a:rPr lang="en-US" dirty="0"/>
              <a:t> Preparation for in-class discussion</a:t>
            </a:r>
          </a:p>
          <a:p>
            <a:pPr lvl="1"/>
            <a:r>
              <a:rPr lang="en-US" dirty="0"/>
              <a:t> Monitor learning</a:t>
            </a:r>
          </a:p>
          <a:p>
            <a:r>
              <a:rPr lang="en-US" dirty="0"/>
              <a:t>Expectations</a:t>
            </a:r>
          </a:p>
          <a:p>
            <a:pPr lvl="1"/>
            <a:r>
              <a:rPr lang="en-US" dirty="0"/>
              <a:t> </a:t>
            </a:r>
            <a:r>
              <a:rPr lang="en-US" strike="sngStrike" dirty="0">
                <a:solidFill>
                  <a:schemeClr val="bg2"/>
                </a:solidFill>
              </a:rPr>
              <a:t>Regurgitation and data/analysis dump</a:t>
            </a:r>
          </a:p>
          <a:p>
            <a:pPr lvl="1"/>
            <a:r>
              <a:rPr lang="en-US" dirty="0"/>
              <a:t> Analysis and reflection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Summary tables</a:t>
            </a:r>
            <a:r>
              <a:rPr lang="en-US" dirty="0"/>
              <a:t> of analyses (not raw computer output)</a:t>
            </a:r>
          </a:p>
          <a:p>
            <a:pPr lvl="2"/>
            <a:r>
              <a:rPr lang="en-US" dirty="0"/>
              <a:t> Consideration of </a:t>
            </a:r>
            <a:r>
              <a:rPr lang="en-US" dirty="0">
                <a:solidFill>
                  <a:schemeClr val="accent2"/>
                </a:solidFill>
              </a:rPr>
              <a:t>what this means</a:t>
            </a:r>
            <a:r>
              <a:rPr lang="en-US" dirty="0"/>
              <a:t> beyond the numbers</a:t>
            </a:r>
          </a:p>
          <a:p>
            <a:pPr lvl="1"/>
            <a:r>
              <a:rPr lang="en-US" dirty="0"/>
              <a:t>Getting help</a:t>
            </a:r>
          </a:p>
          <a:p>
            <a:pPr lvl="2"/>
            <a:r>
              <a:rPr lang="en-US" dirty="0"/>
              <a:t>Conceptual-level/software package assistance: OK</a:t>
            </a:r>
          </a:p>
          <a:p>
            <a:pPr lvl="2"/>
            <a:r>
              <a:rPr lang="en-US" dirty="0"/>
              <a:t>Meat and potatoes of assignment must be done solo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82</TotalTime>
  <Words>692</Words>
  <Application>Microsoft Office PowerPoint</Application>
  <PresentationFormat>Widescreen</PresentationFormat>
  <Paragraphs>161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BUS-Z 798 Research Methods (II)</vt:lpstr>
      <vt:lpstr>Agenda</vt:lpstr>
      <vt:lpstr>About me</vt:lpstr>
      <vt:lpstr>About you?</vt:lpstr>
      <vt:lpstr>Agenda</vt:lpstr>
      <vt:lpstr>About this course</vt:lpstr>
      <vt:lpstr>Course Grading</vt:lpstr>
      <vt:lpstr>Components: Assignments</vt:lpstr>
      <vt:lpstr>Components: Assignments</vt:lpstr>
      <vt:lpstr>Components: Participation and Disc. Leadership</vt:lpstr>
      <vt:lpstr>Components: Participation and Disc. Leadership</vt:lpstr>
      <vt:lpstr>Components: Final Exam</vt:lpstr>
      <vt:lpstr>BYOSP</vt:lpstr>
      <vt:lpstr>Agenda</vt:lpstr>
      <vt:lpstr>Why I Recommended Rejecting Your Paper…</vt:lpstr>
      <vt:lpstr>Methodological Fit in Management</vt:lpstr>
      <vt:lpstr>Curating Research Assets: Git</vt:lpstr>
      <vt:lpstr>Agenda</vt:lpstr>
      <vt:lpstr>High Performance Computing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BUS-Z 798 Research Methods (II)</dc:title>
  <dc:creator>McKenny, Aaron</dc:creator>
  <cp:lastModifiedBy>McKenny, Aaron</cp:lastModifiedBy>
  <cp:revision>1</cp:revision>
  <dcterms:created xsi:type="dcterms:W3CDTF">2024-01-10T12:23:18Z</dcterms:created>
  <dcterms:modified xsi:type="dcterms:W3CDTF">2024-01-10T13:45:58Z</dcterms:modified>
</cp:coreProperties>
</file>