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7" r:id="rId3"/>
    <p:sldId id="411" r:id="rId4"/>
    <p:sldId id="416" r:id="rId5"/>
    <p:sldId id="417" r:id="rId6"/>
    <p:sldId id="418" r:id="rId7"/>
    <p:sldId id="419" r:id="rId8"/>
    <p:sldId id="414" r:id="rId9"/>
    <p:sldId id="415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13" r:id="rId23"/>
    <p:sldId id="41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4/10/2024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D5A8-75C1-7874-F5F0-53ACB6E9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(from </a:t>
            </a:r>
            <a:r>
              <a:rPr lang="en-US" sz="3600" dirty="0" err="1">
                <a:solidFill>
                  <a:schemeClr val="tx1">
                    <a:lumMod val="50000"/>
                  </a:schemeClr>
                </a:solidFill>
              </a:rPr>
              <a:t>Kruschke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E424-FFDA-40D7-7E4E-31B4F33E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  <a:p>
            <a:r>
              <a:rPr lang="en-US" dirty="0"/>
              <a:t>Identify a model containing parameters to be tested (based on theory)</a:t>
            </a:r>
          </a:p>
          <a:p>
            <a:r>
              <a:rPr lang="en-US" dirty="0"/>
              <a:t>Specify prior distributions for parameters</a:t>
            </a:r>
          </a:p>
          <a:p>
            <a:r>
              <a:rPr lang="en-US" dirty="0"/>
              <a:t>Use Bayesian estimation (MCMC/Gibbs Sampling) to estimate posterior distributions</a:t>
            </a:r>
          </a:p>
          <a:p>
            <a:r>
              <a:rPr lang="en-US" dirty="0"/>
              <a:t>Evaluate posteriors</a:t>
            </a:r>
          </a:p>
        </p:txBody>
      </p:sp>
    </p:spTree>
    <p:extLst>
      <p:ext uri="{BB962C8B-B14F-4D97-AF65-F5344CB8AC3E}">
        <p14:creationId xmlns:p14="http://schemas.microsoft.com/office/powerpoint/2010/main" val="331183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8F84-FC58-ED21-0C77-DA59DB33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1E1B-FEF2-D699-3FE2-8E8700A5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Expressions of </a:t>
            </a:r>
            <a:r>
              <a:rPr lang="en-US" i="1" dirty="0"/>
              <a:t>a priori</a:t>
            </a:r>
            <a:r>
              <a:rPr lang="en-US" dirty="0"/>
              <a:t> beliefs about parameters</a:t>
            </a:r>
          </a:p>
          <a:p>
            <a:pPr lvl="1"/>
            <a:r>
              <a:rPr lang="en-US" dirty="0"/>
              <a:t>Where do these beliefs come from?</a:t>
            </a:r>
          </a:p>
          <a:p>
            <a:pPr lvl="2"/>
            <a:r>
              <a:rPr lang="en-US" dirty="0"/>
              <a:t>Theory</a:t>
            </a:r>
          </a:p>
          <a:p>
            <a:pPr lvl="2"/>
            <a:r>
              <a:rPr lang="en-US" dirty="0"/>
              <a:t>Existing research (e.g., meta-analysis)</a:t>
            </a:r>
          </a:p>
          <a:p>
            <a:pPr lvl="2"/>
            <a:r>
              <a:rPr lang="en-US" dirty="0"/>
              <a:t>Empirical data</a:t>
            </a:r>
          </a:p>
          <a:p>
            <a:pPr lvl="2"/>
            <a:r>
              <a:rPr lang="en-US" dirty="0"/>
              <a:t>Assumptions/Expert knowledge</a:t>
            </a:r>
          </a:p>
          <a:p>
            <a:endParaRPr lang="en-US" dirty="0"/>
          </a:p>
          <a:p>
            <a:r>
              <a:rPr lang="en-US" dirty="0"/>
              <a:t>They can materially influence the posterior distribution!</a:t>
            </a:r>
          </a:p>
          <a:p>
            <a:pPr lvl="1"/>
            <a:r>
              <a:rPr lang="en-US" dirty="0"/>
              <a:t>So… is that good or bad?</a:t>
            </a:r>
          </a:p>
        </p:txBody>
      </p:sp>
    </p:spTree>
    <p:extLst>
      <p:ext uri="{BB962C8B-B14F-4D97-AF65-F5344CB8AC3E}">
        <p14:creationId xmlns:p14="http://schemas.microsoft.com/office/powerpoint/2010/main" val="266396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C1C-A220-8C53-96A3-529D87CE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Distributions</a:t>
            </a:r>
          </a:p>
        </p:txBody>
      </p:sp>
      <p:pic>
        <p:nvPicPr>
          <p:cNvPr id="2050" name="Picture 2" descr="| Examples of prior. distributions that are: (A) informative, (B) weakly informative, and (C) diffuse.">
            <a:extLst>
              <a:ext uri="{FF2B5EF4-FFF2-40B4-BE49-F238E27FC236}">
                <a16:creationId xmlns:a16="http://schemas.microsoft.com/office/drawing/2014/main" id="{87AF57A2-4A6E-E64A-52DB-DD76438B28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0" y="2067536"/>
            <a:ext cx="11406259" cy="385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8B0E9-0519-79B1-F707-AB1D9E65B433}"/>
              </a:ext>
            </a:extLst>
          </p:cNvPr>
          <p:cNvSpPr txBox="1"/>
          <p:nvPr/>
        </p:nvSpPr>
        <p:spPr>
          <a:xfrm>
            <a:off x="918904" y="5926342"/>
            <a:ext cx="31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Informative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873F6-8F68-FD72-8D7E-45E8634463AA}"/>
              </a:ext>
            </a:extLst>
          </p:cNvPr>
          <p:cNvSpPr txBox="1"/>
          <p:nvPr/>
        </p:nvSpPr>
        <p:spPr>
          <a:xfrm>
            <a:off x="4515687" y="5926342"/>
            <a:ext cx="31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Weakly Informative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934C5-2B2D-E469-7612-68B01ECE6366}"/>
              </a:ext>
            </a:extLst>
          </p:cNvPr>
          <p:cNvSpPr txBox="1"/>
          <p:nvPr/>
        </p:nvSpPr>
        <p:spPr>
          <a:xfrm>
            <a:off x="8294225" y="5926342"/>
            <a:ext cx="31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Uninformative/ Diffuse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CD074-22C4-D6F8-07F3-BA4B71CDC751}"/>
              </a:ext>
            </a:extLst>
          </p:cNvPr>
          <p:cNvSpPr txBox="1"/>
          <p:nvPr/>
        </p:nvSpPr>
        <p:spPr>
          <a:xfrm>
            <a:off x="9405767" y="6452052"/>
            <a:ext cx="31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Depaoli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&amp; Winter, 2020)</a:t>
            </a:r>
          </a:p>
        </p:txBody>
      </p:sp>
    </p:spTree>
    <p:extLst>
      <p:ext uri="{BB962C8B-B14F-4D97-AF65-F5344CB8AC3E}">
        <p14:creationId xmlns:p14="http://schemas.microsoft.com/office/powerpoint/2010/main" val="365065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6F52-C816-9790-82DB-0AB28037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Uninformative priors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C20F-731D-AE84-3830-3B5E4EB6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 these suggest about state of theory/knowledge?</a:t>
            </a:r>
          </a:p>
          <a:p>
            <a:pPr lvl="1"/>
            <a:r>
              <a:rPr lang="en-US" dirty="0"/>
              <a:t>Is this realistic?</a:t>
            </a:r>
          </a:p>
          <a:p>
            <a:pPr lvl="1"/>
            <a:r>
              <a:rPr lang="en-US" dirty="0"/>
              <a:t>Is there a reason we cannot trust past research?</a:t>
            </a:r>
          </a:p>
          <a:p>
            <a:endParaRPr lang="en-US" dirty="0"/>
          </a:p>
          <a:p>
            <a:r>
              <a:rPr lang="en-US" dirty="0"/>
              <a:t>What do these suggest about uncertainty about parameters?</a:t>
            </a:r>
          </a:p>
          <a:p>
            <a:endParaRPr lang="en-US" dirty="0"/>
          </a:p>
          <a:p>
            <a:r>
              <a:rPr lang="en-US" dirty="0"/>
              <a:t>Brings Bayesian analysis closer to frequentist analysis</a:t>
            </a:r>
          </a:p>
          <a:p>
            <a:pPr lvl="1"/>
            <a:r>
              <a:rPr lang="en-US" dirty="0"/>
              <a:t>(maybe a good idea to include as a robustness test)</a:t>
            </a:r>
          </a:p>
          <a:p>
            <a:pPr lvl="1"/>
            <a:endParaRPr lang="en-US" dirty="0"/>
          </a:p>
          <a:p>
            <a:r>
              <a:rPr lang="en-US" dirty="0"/>
              <a:t>Frequently used/implemented</a:t>
            </a:r>
          </a:p>
        </p:txBody>
      </p:sp>
    </p:spTree>
    <p:extLst>
      <p:ext uri="{BB962C8B-B14F-4D97-AF65-F5344CB8AC3E}">
        <p14:creationId xmlns:p14="http://schemas.microsoft.com/office/powerpoint/2010/main" val="427774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0563-677E-9AFB-2AF9-414E6299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 from existing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DFD8-A357-AD43-5DE9-97031859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empirical research to establish priors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Lack of replications</a:t>
            </a:r>
          </a:p>
          <a:p>
            <a:pPr lvl="1"/>
            <a:r>
              <a:rPr lang="en-US" dirty="0"/>
              <a:t>Variability in study design and context</a:t>
            </a:r>
          </a:p>
          <a:p>
            <a:pPr lvl="1"/>
            <a:r>
              <a:rPr lang="en-US" dirty="0"/>
              <a:t>Replication crisis</a:t>
            </a:r>
          </a:p>
          <a:p>
            <a:pPr lvl="1"/>
            <a:endParaRPr lang="en-US" dirty="0"/>
          </a:p>
          <a:p>
            <a:r>
              <a:rPr lang="en-US" dirty="0"/>
              <a:t>Schwab’s (2024) recommendations</a:t>
            </a:r>
          </a:p>
          <a:p>
            <a:pPr lvl="1"/>
            <a:r>
              <a:rPr lang="en-US" dirty="0"/>
              <a:t>Aggregate from a few selected studies</a:t>
            </a:r>
          </a:p>
          <a:p>
            <a:pPr lvl="1"/>
            <a:r>
              <a:rPr lang="en-US" dirty="0"/>
              <a:t>Meta analyses</a:t>
            </a:r>
          </a:p>
        </p:txBody>
      </p:sp>
    </p:spTree>
    <p:extLst>
      <p:ext uri="{BB962C8B-B14F-4D97-AF65-F5344CB8AC3E}">
        <p14:creationId xmlns:p14="http://schemas.microsoft.com/office/powerpoint/2010/main" val="364612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3E5-D8E1-2359-0DFD-5C0024B9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priors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(h/t Schwab, 2024)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3510-B95A-EF80-A90D-DE24FD7E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empirical analysis to reflect</a:t>
            </a:r>
          </a:p>
          <a:p>
            <a:pPr lvl="1"/>
            <a:r>
              <a:rPr lang="en-US" dirty="0"/>
              <a:t>Uncertainty regarding parameters</a:t>
            </a:r>
          </a:p>
          <a:p>
            <a:pPr lvl="1"/>
            <a:r>
              <a:rPr lang="en-US" dirty="0"/>
              <a:t>Current state of knowledge about phenomena</a:t>
            </a:r>
          </a:p>
          <a:p>
            <a:r>
              <a:rPr lang="en-US" dirty="0"/>
              <a:t>When selecting priors</a:t>
            </a:r>
          </a:p>
          <a:p>
            <a:pPr lvl="1"/>
            <a:r>
              <a:rPr lang="en-US" dirty="0"/>
              <a:t>Be transparent and provide rationale</a:t>
            </a:r>
          </a:p>
          <a:p>
            <a:pPr lvl="1"/>
            <a:r>
              <a:rPr lang="en-US" dirty="0"/>
              <a:t>Provide sensitivity analysis (different values, different priors)</a:t>
            </a:r>
          </a:p>
          <a:p>
            <a:r>
              <a:rPr lang="en-US" dirty="0"/>
              <a:t>Can enable analysis with smaller sample sizes</a:t>
            </a:r>
          </a:p>
        </p:txBody>
      </p:sp>
    </p:spTree>
    <p:extLst>
      <p:ext uri="{BB962C8B-B14F-4D97-AF65-F5344CB8AC3E}">
        <p14:creationId xmlns:p14="http://schemas.microsoft.com/office/powerpoint/2010/main" val="151046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0F0D-8554-E96B-5D6E-EB7A555E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Bayesian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1319-FE8A-138C-1639-8C050B51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Past:</a:t>
            </a:r>
          </a:p>
          <a:p>
            <a:pPr lvl="1"/>
            <a:r>
              <a:rPr lang="en-US" dirty="0"/>
              <a:t>Select set of conjugate priors to enable easy calculation</a:t>
            </a:r>
          </a:p>
          <a:p>
            <a:pPr lvl="1"/>
            <a:r>
              <a:rPr lang="en-US" dirty="0"/>
              <a:t>Still generally computationally complex</a:t>
            </a:r>
          </a:p>
          <a:p>
            <a:pPr lvl="1"/>
            <a:r>
              <a:rPr lang="en-US" dirty="0"/>
              <a:t>Should we select models based on ease of calculations?</a:t>
            </a:r>
          </a:p>
          <a:p>
            <a:r>
              <a:rPr lang="en-US" dirty="0"/>
              <a:t>Now: Markov Chain Monte Carlo</a:t>
            </a:r>
          </a:p>
          <a:p>
            <a:pPr lvl="1"/>
            <a:r>
              <a:rPr lang="en-US" dirty="0"/>
              <a:t>Simulate random samples step-by-step </a:t>
            </a:r>
          </a:p>
          <a:p>
            <a:pPr lvl="1"/>
            <a:r>
              <a:rPr lang="en-US" dirty="0"/>
              <a:t>Each new sample depends on the previous one</a:t>
            </a:r>
          </a:p>
          <a:p>
            <a:pPr lvl="1"/>
            <a:r>
              <a:rPr lang="en-US" dirty="0"/>
              <a:t>Approximates complex probability distributions</a:t>
            </a:r>
          </a:p>
          <a:p>
            <a:endParaRPr lang="en-US" dirty="0"/>
          </a:p>
          <a:p>
            <a:r>
              <a:rPr lang="en-US" dirty="0"/>
              <a:t>Much more possible!</a:t>
            </a:r>
          </a:p>
          <a:p>
            <a:pPr lvl="1"/>
            <a:r>
              <a:rPr lang="en-US" dirty="0"/>
              <a:t>…but more parameters = more time to calculate</a:t>
            </a:r>
          </a:p>
        </p:txBody>
      </p:sp>
    </p:spTree>
    <p:extLst>
      <p:ext uri="{BB962C8B-B14F-4D97-AF65-F5344CB8AC3E}">
        <p14:creationId xmlns:p14="http://schemas.microsoft.com/office/powerpoint/2010/main" val="370238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5DD8-42DC-EAAB-1CD6-02D4DE0A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Bayesian analysis in Stata!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B205-BE3D-49BB-BE70-D756EFA1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1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3589-5598-E48B-FA1A-CCE4C31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a posterior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5D215-81B2-2631-45A6-449774F59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198" y="2191496"/>
            <a:ext cx="4408830" cy="36195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4E571-D294-7F6A-8BF4-8540AFA2982A}"/>
              </a:ext>
            </a:extLst>
          </p:cNvPr>
          <p:cNvSpPr txBox="1"/>
          <p:nvPr/>
        </p:nvSpPr>
        <p:spPr>
          <a:xfrm>
            <a:off x="9405767" y="6452052"/>
            <a:ext cx="31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(Hansen et al., 2004)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098A7-A2A4-4BB4-B489-6CF88416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97" y="2629657"/>
            <a:ext cx="3527064" cy="2743272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FE07E270-A767-5A1A-013E-E3707041E6DB}"/>
              </a:ext>
            </a:extLst>
          </p:cNvPr>
          <p:cNvSpPr/>
          <p:nvPr/>
        </p:nvSpPr>
        <p:spPr>
          <a:xfrm rot="16200000">
            <a:off x="3521806" y="1223250"/>
            <a:ext cx="499992" cy="1873844"/>
          </a:xfrm>
          <a:prstGeom prst="righ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977A0-6239-9B75-E7A5-22ECD6DA757F}"/>
              </a:ext>
            </a:extLst>
          </p:cNvPr>
          <p:cNvSpPr txBox="1"/>
          <p:nvPr/>
        </p:nvSpPr>
        <p:spPr>
          <a:xfrm>
            <a:off x="1756012" y="1506022"/>
            <a:ext cx="44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81% Chance of improving accounting returns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6B1DA-D4C0-D227-63D5-A32D197BF2E6}"/>
              </a:ext>
            </a:extLst>
          </p:cNvPr>
          <p:cNvCxnSpPr/>
          <p:nvPr/>
        </p:nvCxnSpPr>
        <p:spPr>
          <a:xfrm>
            <a:off x="6036860" y="1792406"/>
            <a:ext cx="3102591" cy="186064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6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992-F8AC-A28D-90E8-55C3762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CBEEA-11C0-594A-760D-2C9084DBA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551" y="1671228"/>
            <a:ext cx="3592676" cy="47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E81E7-44DD-DF80-525B-4451B055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78" y="1690688"/>
            <a:ext cx="3755670" cy="4719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0D57B-0EA3-9BCA-8CA1-7B33FA283B0C}"/>
              </a:ext>
            </a:extLst>
          </p:cNvPr>
          <p:cNvSpPr txBox="1"/>
          <p:nvPr/>
        </p:nvSpPr>
        <p:spPr>
          <a:xfrm>
            <a:off x="9405767" y="6452052"/>
            <a:ext cx="31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(Hansen et al., 2004)</a:t>
            </a:r>
          </a:p>
        </p:txBody>
      </p:sp>
    </p:spTree>
    <p:extLst>
      <p:ext uri="{BB962C8B-B14F-4D97-AF65-F5344CB8AC3E}">
        <p14:creationId xmlns:p14="http://schemas.microsoft.com/office/powerpoint/2010/main" val="21694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CC86-31BE-89EA-6CB4-00472244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32E-8EFA-D8B9-B18F-B35C0152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FB6A-D68C-FD86-3216-E49D021D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ML Homework Review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97394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A0756-B938-E284-C2A5-43DA6A5C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Bayes Factors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3471F-4936-39F9-3A98-B166F15A1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/>
                  <a:t>Quantifies the amount of change from prior beliefs to posterior distribution from the data analyzed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𝐵𝐹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 many times more likely are the data under H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vs H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3471F-4936-39F9-3A98-B166F15A1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1601" t="-1968" r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>
            <a:extLst>
              <a:ext uri="{FF2B5EF4-FFF2-40B4-BE49-F238E27FC236}">
                <a16:creationId xmlns:a16="http://schemas.microsoft.com/office/drawing/2014/main" id="{4140659D-FC09-4E2F-D9EF-AC38C7A3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823885"/>
            <a:ext cx="6903720" cy="32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5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7D7A-D217-6A4D-C767-352147BD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the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32A2-7664-6942-7218-85514170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‘confirming the null’?</a:t>
            </a:r>
          </a:p>
          <a:p>
            <a:pPr lvl="1"/>
            <a:r>
              <a:rPr lang="en-US" dirty="0"/>
              <a:t>Why would we do this?</a:t>
            </a:r>
          </a:p>
          <a:p>
            <a:pPr lvl="1"/>
            <a:endParaRPr lang="en-US" dirty="0"/>
          </a:p>
          <a:p>
            <a:r>
              <a:rPr lang="en-US" dirty="0"/>
              <a:t>How can Bayesian analysis help us accomplish this?</a:t>
            </a:r>
          </a:p>
          <a:p>
            <a:pPr lvl="1"/>
            <a:r>
              <a:rPr lang="en-US" dirty="0"/>
              <a:t>Why is it able to do so?</a:t>
            </a:r>
          </a:p>
          <a:p>
            <a:pPr lvl="1"/>
            <a:r>
              <a:rPr lang="en-US" dirty="0"/>
              <a:t>Is Bayesian analysis strictly necessary </a:t>
            </a:r>
            <a:r>
              <a:rPr lang="en-US"/>
              <a:t>for doing so?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1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CC86-31BE-89EA-6CB4-00472244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32E-8EFA-D8B9-B18F-B35C0152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FB6A-D68C-FD86-3216-E49D021D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Homework Review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72393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CC86-31BE-89EA-6CB4-00472244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32E-8EFA-D8B9-B18F-B35C0152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FB6A-D68C-FD86-3216-E49D021D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Homework Review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37866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CC86-31BE-89EA-6CB4-00472244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32E-8EFA-D8B9-B18F-B35C0152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FB6A-D68C-FD86-3216-E49D021D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Homework Review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36882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1A01-2A65-7EBA-2DFD-C9909D49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vs Bayes…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78F5-83F7-087B-9DAB-E3FC43F9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NHST actually test?</a:t>
            </a:r>
          </a:p>
          <a:p>
            <a:pPr marL="0" indent="0" algn="ctr">
              <a:buNone/>
            </a:pPr>
            <a:r>
              <a:rPr lang="en-US" dirty="0"/>
              <a:t>P(data|H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Is that reflective of most of our research questions?</a:t>
            </a:r>
          </a:p>
          <a:p>
            <a:pPr lvl="1"/>
            <a:r>
              <a:rPr lang="en-US" dirty="0"/>
              <a:t>Do we care so much about the </a:t>
            </a:r>
            <a:r>
              <a:rPr lang="en-US" i="1" dirty="0"/>
              <a:t>null</a:t>
            </a:r>
            <a:r>
              <a:rPr lang="en-US" dirty="0"/>
              <a:t> hypothesis?</a:t>
            </a:r>
          </a:p>
          <a:p>
            <a:pPr lvl="1"/>
            <a:r>
              <a:rPr lang="en-US" dirty="0"/>
              <a:t>Do we care more about the falsity or truth about H</a:t>
            </a:r>
            <a:r>
              <a:rPr lang="en-US" baseline="-25000" dirty="0"/>
              <a:t>0</a:t>
            </a:r>
            <a:r>
              <a:rPr lang="en-US" dirty="0"/>
              <a:t>/H</a:t>
            </a:r>
            <a:r>
              <a:rPr lang="en-US" baseline="-25000" dirty="0"/>
              <a:t>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Bayes: How can we flip this around?</a:t>
            </a:r>
          </a:p>
          <a:p>
            <a:pPr marL="0" indent="0" algn="ctr">
              <a:buNone/>
            </a:pPr>
            <a:r>
              <a:rPr lang="en-US" dirty="0"/>
              <a:t>P(</a:t>
            </a:r>
            <a:r>
              <a:rPr lang="en-US" dirty="0" err="1"/>
              <a:t>H</a:t>
            </a:r>
            <a:r>
              <a:rPr lang="en-US" baseline="-25000" dirty="0" err="1"/>
              <a:t>A</a:t>
            </a:r>
            <a:r>
              <a:rPr lang="en-US" dirty="0" err="1"/>
              <a:t>|data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0E4E-3BEC-2DD4-8D62-DDA1B014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</a:t>
            </a:r>
            <a:r>
              <a:rPr lang="en-US" i="1" dirty="0"/>
              <a:t>actually</a:t>
            </a:r>
            <a:r>
              <a:rPr lang="en-US" dirty="0"/>
              <a:t> believe?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6A47-EFA6-DA1B-D6F2-D60F0FAA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start from scratch regarding our pre-existing beliefs about a relationship with every study?</a:t>
            </a:r>
          </a:p>
          <a:p>
            <a:pPr lvl="1"/>
            <a:r>
              <a:rPr lang="en-US" dirty="0"/>
              <a:t>If yes, why bother with meta-analysis?</a:t>
            </a:r>
          </a:p>
          <a:p>
            <a:pPr lvl="1"/>
            <a:endParaRPr lang="en-US" dirty="0"/>
          </a:p>
          <a:p>
            <a:r>
              <a:rPr lang="en-US" dirty="0"/>
              <a:t>Frequentist statistics assume so</a:t>
            </a:r>
          </a:p>
          <a:p>
            <a:pPr lvl="1"/>
            <a:r>
              <a:rPr lang="en-US" dirty="0"/>
              <a:t>Sometimes seen as being more scientific/less biased for doing so</a:t>
            </a:r>
          </a:p>
          <a:p>
            <a:pPr lvl="1"/>
            <a:r>
              <a:rPr lang="en-US" dirty="0"/>
              <a:t>Is this a feature or a flaw?</a:t>
            </a:r>
          </a:p>
          <a:p>
            <a:r>
              <a:rPr lang="en-US" dirty="0"/>
              <a:t>Bayesian statistics:</a:t>
            </a:r>
          </a:p>
          <a:p>
            <a:pPr lvl="1"/>
            <a:r>
              <a:rPr lang="en-US" dirty="0"/>
              <a:t>Focus on </a:t>
            </a:r>
            <a:r>
              <a:rPr lang="en-US" i="1" dirty="0"/>
              <a:t>updating</a:t>
            </a:r>
            <a:r>
              <a:rPr lang="en-US" dirty="0"/>
              <a:t> prior beliefs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2629-2900-25FE-1F7B-ACEDEBA3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Ado about p &lt; 0.05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EECB-90F4-01F6-E4F3-58AD4D3D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does a p-value mean?</a:t>
            </a:r>
          </a:p>
          <a:p>
            <a:endParaRPr lang="en-US" dirty="0"/>
          </a:p>
          <a:p>
            <a:r>
              <a:rPr lang="en-US" dirty="0"/>
              <a:t>What is magic about 0.05?</a:t>
            </a:r>
          </a:p>
          <a:p>
            <a:endParaRPr lang="en-US" dirty="0"/>
          </a:p>
          <a:p>
            <a:pPr algn="l"/>
            <a:r>
              <a:rPr lang="en-US" dirty="0"/>
              <a:t>“To show that the alternative hypothesis is true, one postulates that it is false so that the null hypothesis is true and demonstrates that this scenario is untenable.”</a:t>
            </a:r>
          </a:p>
          <a:p>
            <a:pPr lvl="1"/>
            <a:r>
              <a:rPr lang="en-US" dirty="0"/>
              <a:t>Is this actually what we set out to prove?</a:t>
            </a:r>
          </a:p>
          <a:p>
            <a:pPr lvl="1"/>
            <a:r>
              <a:rPr lang="en-US" dirty="0"/>
              <a:t>Is this parsimonious?</a:t>
            </a:r>
          </a:p>
        </p:txBody>
      </p:sp>
    </p:spTree>
    <p:extLst>
      <p:ext uri="{BB962C8B-B14F-4D97-AF65-F5344CB8AC3E}">
        <p14:creationId xmlns:p14="http://schemas.microsoft.com/office/powerpoint/2010/main" val="27160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448A-2B66-6117-5C91-FE7221C6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uncertainty?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4030-10B2-2AB8-9C99-C7EF77D5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exactly is it we’re uncertain about…</a:t>
            </a:r>
          </a:p>
          <a:p>
            <a:pPr lvl="1"/>
            <a:r>
              <a:rPr lang="en-US" dirty="0"/>
              <a:t>The model parameters?</a:t>
            </a:r>
          </a:p>
          <a:p>
            <a:pPr lvl="1"/>
            <a:r>
              <a:rPr lang="en-US" dirty="0"/>
              <a:t>The data?</a:t>
            </a:r>
          </a:p>
          <a:p>
            <a:r>
              <a:rPr lang="en-US" dirty="0"/>
              <a:t>Is there no in-between </a:t>
            </a:r>
            <a:r>
              <a:rPr lang="en-US" i="1" dirty="0"/>
              <a:t>reject </a:t>
            </a:r>
            <a:r>
              <a:rPr lang="en-US" dirty="0"/>
              <a:t>and </a:t>
            </a:r>
            <a:r>
              <a:rPr lang="en-US" i="1" dirty="0"/>
              <a:t>fail to reject H</a:t>
            </a:r>
            <a:r>
              <a:rPr lang="en-US" i="1" baseline="-25000" dirty="0"/>
              <a:t>0</a:t>
            </a:r>
            <a:r>
              <a:rPr lang="en-US" dirty="0"/>
              <a:t>?</a:t>
            </a:r>
          </a:p>
          <a:p>
            <a:r>
              <a:rPr lang="en-US" dirty="0"/>
              <a:t>Frequentist: parameters are fixed, not random</a:t>
            </a:r>
          </a:p>
          <a:p>
            <a:pPr lvl="1"/>
            <a:r>
              <a:rPr lang="en-US" dirty="0"/>
              <a:t>So… what is a 95% Confidence interval?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If we sampled many times, 95% of intervals would contain true parameter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Are we collecting many samples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?)</a:t>
            </a:r>
          </a:p>
          <a:p>
            <a:r>
              <a:rPr lang="en-US" dirty="0"/>
              <a:t>Bayesian: parameters are random, uncertain</a:t>
            </a:r>
          </a:p>
          <a:p>
            <a:pPr lvl="1"/>
            <a:r>
              <a:rPr lang="en-US" dirty="0"/>
              <a:t>So what is a 95% Credible interval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There is a 95% probability that the true parameter is in this interval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4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C8A-2FBC-4C00-AEAF-4C940502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exactly is Bayes’ Rule?</a:t>
            </a:r>
          </a:p>
        </p:txBody>
      </p:sp>
      <p:pic>
        <p:nvPicPr>
          <p:cNvPr id="1026" name="Picture 2" descr="Bayes' Rule – Explained For Beginners">
            <a:extLst>
              <a:ext uri="{FF2B5EF4-FFF2-40B4-BE49-F238E27FC236}">
                <a16:creationId xmlns:a16="http://schemas.microsoft.com/office/drawing/2014/main" id="{C461ED04-AB6B-9869-ABC3-FE97D23AC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618284"/>
            <a:ext cx="73533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E0A23-6A1B-EC85-E52A-7C8DDD69B32B}"/>
                  </a:ext>
                </a:extLst>
              </p:cNvPr>
              <p:cNvSpPr txBox="1"/>
              <p:nvPr/>
            </p:nvSpPr>
            <p:spPr>
              <a:xfrm>
                <a:off x="1868464" y="4358790"/>
                <a:ext cx="8455072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𝑀𝑜𝑑𝑒𝑙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E0A23-6A1B-EC85-E52A-7C8DDD69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4" y="4358790"/>
                <a:ext cx="8455072" cy="1043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900B7E-F8C1-BEC9-D234-8514048AED50}"/>
                  </a:ext>
                </a:extLst>
              </p:cNvPr>
              <p:cNvSpPr txBox="1"/>
              <p:nvPr/>
            </p:nvSpPr>
            <p:spPr>
              <a:xfrm>
                <a:off x="3749652" y="6000226"/>
                <a:ext cx="4692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𝐷𝑎𝑡𝑎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𝑀𝑜𝑑𝑒𝑙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900B7E-F8C1-BEC9-D234-8514048A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52" y="6000226"/>
                <a:ext cx="4692695" cy="276999"/>
              </a:xfrm>
              <a:prstGeom prst="rect">
                <a:avLst/>
              </a:prstGeom>
              <a:blipFill>
                <a:blip r:embed="rId4"/>
                <a:stretch>
                  <a:fillRect l="-649" t="-2174" r="-129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8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9085-DB40-5CA6-D1EB-8F8B664A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seen this before!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A52E-9F1F-B76F-0EDF-E8C4C2AE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7365"/>
            <a:ext cx="10515600" cy="355959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Naïve Bayes Classifier (Machine learning week)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4A281F-6323-B351-58A7-ECF91EDF3922}"/>
                  </a:ext>
                </a:extLst>
              </p:cNvPr>
              <p:cNvSpPr txBox="1"/>
              <p:nvPr/>
            </p:nvSpPr>
            <p:spPr>
              <a:xfrm>
                <a:off x="493889" y="3700979"/>
                <a:ext cx="112042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𝐶𝑙𝑎𝑠𝑠𝑖𝑓𝑖𝑐𝑎𝑡𝑖𝑜𝑛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𝐷𝑎𝑡𝑎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𝐶𝑙𝑎𝑠𝑠𝑖𝑓𝑖𝑐𝑎𝑡𝑖𝑜𝑛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4A281F-6323-B351-58A7-ECF91EDF3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9" y="3700979"/>
                <a:ext cx="112042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lassification - How is Naive Bayes a Linear Classifier? - Cross Validated">
            <a:extLst>
              <a:ext uri="{FF2B5EF4-FFF2-40B4-BE49-F238E27FC236}">
                <a16:creationId xmlns:a16="http://schemas.microsoft.com/office/drawing/2014/main" id="{14B13C22-6DB4-3EFA-E75B-594D268E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96" y="4397164"/>
            <a:ext cx="3770405" cy="222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1855</TotalTime>
  <Words>823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BUS-Z 798 Research Methods (II)</vt:lpstr>
      <vt:lpstr>Agenda</vt:lpstr>
      <vt:lpstr>Agenda</vt:lpstr>
      <vt:lpstr>Frequentist vs Bayes… why do we care?</vt:lpstr>
      <vt:lpstr>What do we actually believe?</vt:lpstr>
      <vt:lpstr>Much Ado about p &lt; 0.05</vt:lpstr>
      <vt:lpstr>Where is the uncertainty?</vt:lpstr>
      <vt:lpstr>So what exactly is Bayes’ Rule?</vt:lpstr>
      <vt:lpstr>We’ve seen this before!</vt:lpstr>
      <vt:lpstr>The process (from Kruschke)</vt:lpstr>
      <vt:lpstr>Prior Distributions</vt:lpstr>
      <vt:lpstr>Prior Distributions</vt:lpstr>
      <vt:lpstr>Uninformative priors </vt:lpstr>
      <vt:lpstr>Priors from existing research</vt:lpstr>
      <vt:lpstr>Thoughts on priors (h/t Schwab, 2024)</vt:lpstr>
      <vt:lpstr>Evolution of Bayesian Analysis</vt:lpstr>
      <vt:lpstr>Let’s take a look at Bayesian analysis in Stata!</vt:lpstr>
      <vt:lpstr>Looking at a posterior distribution</vt:lpstr>
      <vt:lpstr>Posterior distributions</vt:lpstr>
      <vt:lpstr>Bayes Factors</vt:lpstr>
      <vt:lpstr>Confirming the null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McKenny, Aaron</cp:lastModifiedBy>
  <cp:revision>24</cp:revision>
  <dcterms:created xsi:type="dcterms:W3CDTF">2024-01-10T12:23:18Z</dcterms:created>
  <dcterms:modified xsi:type="dcterms:W3CDTF">2024-04-10T12:41:54Z</dcterms:modified>
</cp:coreProperties>
</file>