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6" r:id="rId4"/>
    <p:sldId id="258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5" r:id="rId21"/>
    <p:sldId id="353" r:id="rId22"/>
    <p:sldId id="352" r:id="rId23"/>
    <p:sldId id="354" r:id="rId24"/>
    <p:sldId id="356" r:id="rId25"/>
    <p:sldId id="357" r:id="rId26"/>
    <p:sldId id="358" r:id="rId27"/>
    <p:sldId id="3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815A8-5395-489C-827A-760DB8B5132E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981AEB-F0AD-43FA-8304-5BA76B7F752C}">
      <dgm:prSet phldrT="[Text]"/>
      <dgm:spPr/>
      <dgm:t>
        <a:bodyPr/>
        <a:lstStyle/>
        <a:p>
          <a:r>
            <a:rPr lang="en-US" b="1" dirty="0">
              <a:latin typeface="+mj-lt"/>
            </a:rPr>
            <a:t>Theory and Codebook</a:t>
          </a:r>
          <a:endParaRPr lang="en-US" dirty="0">
            <a:latin typeface="+mj-lt"/>
          </a:endParaRPr>
        </a:p>
      </dgm:t>
    </dgm:pt>
    <dgm:pt modelId="{B58E820F-0D5F-48AF-B342-C6A5077EC9E4}" type="parTrans" cxnId="{DDE71B21-44FC-41DF-9C40-018384212E5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F093683-F078-464C-90AC-F9CC3006199E}" type="sibTrans" cxnId="{DDE71B21-44FC-41DF-9C40-018384212E5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31F7293-5DBA-4FB4-AA73-B3E273229764}">
      <dgm:prSet phldrT="[Text]"/>
      <dgm:spPr/>
      <dgm:t>
        <a:bodyPr/>
        <a:lstStyle/>
        <a:p>
          <a:r>
            <a:rPr lang="en-US" b="1" dirty="0">
              <a:latin typeface="+mj-lt"/>
            </a:rPr>
            <a:t>Initial Training and Discussion</a:t>
          </a:r>
          <a:endParaRPr lang="en-US" dirty="0">
            <a:latin typeface="+mj-lt"/>
          </a:endParaRPr>
        </a:p>
      </dgm:t>
    </dgm:pt>
    <dgm:pt modelId="{2F2A9D3E-E7C2-4DBF-87FB-8CFC0E5490D0}" type="parTrans" cxnId="{2D785310-F134-4B6F-80D2-C352ECB4534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D378DB5-D52E-431E-98AC-1DFC9E0C20E3}" type="sibTrans" cxnId="{2D785310-F134-4B6F-80D2-C352ECB4534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1345380-329B-415C-A8F7-BD1D93C90A0A}">
      <dgm:prSet phldrT="[Text]"/>
      <dgm:spPr/>
      <dgm:t>
        <a:bodyPr/>
        <a:lstStyle/>
        <a:p>
          <a:r>
            <a:rPr lang="en-US" b="1" dirty="0">
              <a:latin typeface="+mj-lt"/>
            </a:rPr>
            <a:t>Joint Coding</a:t>
          </a:r>
          <a:endParaRPr lang="en-US" dirty="0">
            <a:latin typeface="+mj-lt"/>
          </a:endParaRPr>
        </a:p>
      </dgm:t>
    </dgm:pt>
    <dgm:pt modelId="{E342D8F4-52D7-4E68-98DE-516C880E8FEC}" type="parTrans" cxnId="{AA67D1B5-4C8D-436F-9BCE-BFBC7D6BD9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ED34E37-C51B-4318-8169-A39DEDD7787A}" type="sibTrans" cxnId="{AA67D1B5-4C8D-436F-9BCE-BFBC7D6BD9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B68A2CB-0E03-490B-8617-1B9452870819}">
      <dgm:prSet phldrT="[Text]"/>
      <dgm:spPr/>
      <dgm:t>
        <a:bodyPr/>
        <a:lstStyle/>
        <a:p>
          <a:r>
            <a:rPr lang="en-US" b="1" dirty="0">
              <a:latin typeface="+mj-lt"/>
            </a:rPr>
            <a:t>Revisions and Training</a:t>
          </a:r>
          <a:endParaRPr lang="en-US" dirty="0">
            <a:latin typeface="+mj-lt"/>
          </a:endParaRPr>
        </a:p>
      </dgm:t>
    </dgm:pt>
    <dgm:pt modelId="{28AAA621-9B90-422A-BAE1-7A6FA2316C74}" type="parTrans" cxnId="{DCB4AAF8-2C57-4DD4-B676-DE5B85A4AB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5FD39BB-4460-40CC-83B3-B4F116D01BA1}" type="sibTrans" cxnId="{DCB4AAF8-2C57-4DD4-B676-DE5B85A4AB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742FFB7-B2CE-426A-B6FD-0C4C2A753293}">
      <dgm:prSet phldrT="[Text]"/>
      <dgm:spPr/>
      <dgm:t>
        <a:bodyPr/>
        <a:lstStyle/>
        <a:p>
          <a:r>
            <a:rPr lang="en-US" b="1" dirty="0">
              <a:latin typeface="+mj-lt"/>
            </a:rPr>
            <a:t>Independent Coding</a:t>
          </a:r>
          <a:endParaRPr lang="en-US" dirty="0">
            <a:latin typeface="+mj-lt"/>
          </a:endParaRPr>
        </a:p>
      </dgm:t>
    </dgm:pt>
    <dgm:pt modelId="{8DF820CA-6F94-4055-BA90-CE1D58AB36AB}" type="parTrans" cxnId="{E5918E59-D2DC-4F7D-BF1B-B49244C0D22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7577AC4-94CA-4C36-915D-36B35BF3EBE2}" type="sibTrans" cxnId="{E5918E59-D2DC-4F7D-BF1B-B49244C0D22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BB877E6-1C40-41AD-8480-D36F3FDE6A86}">
      <dgm:prSet/>
      <dgm:spPr/>
      <dgm:t>
        <a:bodyPr/>
        <a:lstStyle/>
        <a:p>
          <a:r>
            <a:rPr lang="en-US" b="1" dirty="0">
              <a:latin typeface="+mj-lt"/>
            </a:rPr>
            <a:t>Check Reliability and Discuss</a:t>
          </a:r>
          <a:endParaRPr lang="en-US" dirty="0">
            <a:latin typeface="+mj-lt"/>
          </a:endParaRPr>
        </a:p>
      </dgm:t>
    </dgm:pt>
    <dgm:pt modelId="{4C942151-A6EF-4D61-8219-33457FB09AA3}" type="parTrans" cxnId="{BA24BE04-052E-438A-A2F0-BCE4B5AA322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2CFB510-5914-48F6-9213-5222818E4B35}" type="sibTrans" cxnId="{BA24BE04-052E-438A-A2F0-BCE4B5AA322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E196F4-DDA5-4943-B61B-84E67C718C9D}">
      <dgm:prSet/>
      <dgm:spPr/>
      <dgm:t>
        <a:bodyPr/>
        <a:lstStyle/>
        <a:p>
          <a:r>
            <a:rPr lang="en-US" b="1" dirty="0">
              <a:latin typeface="+mj-lt"/>
            </a:rPr>
            <a:t>Revisions and Training</a:t>
          </a:r>
          <a:endParaRPr lang="en-US" dirty="0">
            <a:latin typeface="+mj-lt"/>
          </a:endParaRPr>
        </a:p>
      </dgm:t>
    </dgm:pt>
    <dgm:pt modelId="{94D247CB-F8A0-4661-B004-43BDEFAD4FDD}" type="parTrans" cxnId="{C4766C97-C667-4E09-9835-FB884D211C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0FCE3C5-A01F-4865-B745-39982980EA91}" type="sibTrans" cxnId="{C4766C97-C667-4E09-9835-FB884D211C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C66E35C-F549-46E9-9FE7-DB45E18E57BA}">
      <dgm:prSet/>
      <dgm:spPr/>
      <dgm:t>
        <a:bodyPr/>
        <a:lstStyle/>
        <a:p>
          <a:r>
            <a:rPr lang="en-US" b="1" dirty="0">
              <a:latin typeface="+mj-lt"/>
            </a:rPr>
            <a:t>Final Coding</a:t>
          </a:r>
          <a:endParaRPr lang="en-US" dirty="0">
            <a:latin typeface="+mj-lt"/>
          </a:endParaRPr>
        </a:p>
      </dgm:t>
    </dgm:pt>
    <dgm:pt modelId="{09EFA52F-91C3-4B44-81C6-84D5B7F647A5}" type="parTrans" cxnId="{CDD51940-54FE-4D79-BAF2-ABB596CFF60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74E3C9-5DF8-4A99-9952-2321EF2E0E0B}" type="sibTrans" cxnId="{CDD51940-54FE-4D79-BAF2-ABB596CFF60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0F03BE2-E4CB-4478-8BF6-88C9A4267C62}">
      <dgm:prSet/>
      <dgm:spPr/>
      <dgm:t>
        <a:bodyPr/>
        <a:lstStyle/>
        <a:p>
          <a:r>
            <a:rPr lang="en-US" b="1" dirty="0">
              <a:latin typeface="+mj-lt"/>
            </a:rPr>
            <a:t>Final Interrater Reliability</a:t>
          </a:r>
          <a:endParaRPr lang="en-US" dirty="0">
            <a:latin typeface="+mj-lt"/>
          </a:endParaRPr>
        </a:p>
      </dgm:t>
    </dgm:pt>
    <dgm:pt modelId="{FA294104-3EED-4502-B6F3-32CDC168F310}" type="parTrans" cxnId="{988FA2BA-7C98-48F0-B6D5-B174648791C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037A4F2-58EA-4D22-BC36-89CA3F161B88}" type="sibTrans" cxnId="{988FA2BA-7C98-48F0-B6D5-B174648791C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A33D66E-17E5-4CE8-A399-84C0F3459FC6}" type="pres">
      <dgm:prSet presAssocID="{863815A8-5395-489C-827A-760DB8B5132E}" presName="diagram" presStyleCnt="0">
        <dgm:presLayoutVars>
          <dgm:dir/>
          <dgm:resizeHandles val="exact"/>
        </dgm:presLayoutVars>
      </dgm:prSet>
      <dgm:spPr/>
    </dgm:pt>
    <dgm:pt modelId="{62A95E6B-5E2F-47A6-B03F-B5443655E7BC}" type="pres">
      <dgm:prSet presAssocID="{68981AEB-F0AD-43FA-8304-5BA76B7F752C}" presName="node" presStyleLbl="node1" presStyleIdx="0" presStyleCnt="9" custScaleY="59131">
        <dgm:presLayoutVars>
          <dgm:bulletEnabled val="1"/>
        </dgm:presLayoutVars>
      </dgm:prSet>
      <dgm:spPr/>
    </dgm:pt>
    <dgm:pt modelId="{224E91BF-A72A-4B74-B0EC-EAE7C7AE797A}" type="pres">
      <dgm:prSet presAssocID="{0F093683-F078-464C-90AC-F9CC3006199E}" presName="sibTrans" presStyleLbl="sibTrans2D1" presStyleIdx="0" presStyleCnt="8"/>
      <dgm:spPr/>
    </dgm:pt>
    <dgm:pt modelId="{0961BA0A-964B-474D-BADE-9098847E6828}" type="pres">
      <dgm:prSet presAssocID="{0F093683-F078-464C-90AC-F9CC3006199E}" presName="connectorText" presStyleLbl="sibTrans2D1" presStyleIdx="0" presStyleCnt="8"/>
      <dgm:spPr/>
    </dgm:pt>
    <dgm:pt modelId="{62E61386-9E27-463B-AA2C-65DAB08C8DE7}" type="pres">
      <dgm:prSet presAssocID="{131F7293-5DBA-4FB4-AA73-B3E273229764}" presName="node" presStyleLbl="node1" presStyleIdx="1" presStyleCnt="9" custScaleY="59131">
        <dgm:presLayoutVars>
          <dgm:bulletEnabled val="1"/>
        </dgm:presLayoutVars>
      </dgm:prSet>
      <dgm:spPr/>
    </dgm:pt>
    <dgm:pt modelId="{2B92C30C-7B9D-4B85-A1DF-24257985854C}" type="pres">
      <dgm:prSet presAssocID="{DD378DB5-D52E-431E-98AC-1DFC9E0C20E3}" presName="sibTrans" presStyleLbl="sibTrans2D1" presStyleIdx="1" presStyleCnt="8"/>
      <dgm:spPr/>
    </dgm:pt>
    <dgm:pt modelId="{E511B0C1-D8E3-41DE-9F88-CE268A183B9B}" type="pres">
      <dgm:prSet presAssocID="{DD378DB5-D52E-431E-98AC-1DFC9E0C20E3}" presName="connectorText" presStyleLbl="sibTrans2D1" presStyleIdx="1" presStyleCnt="8"/>
      <dgm:spPr/>
    </dgm:pt>
    <dgm:pt modelId="{C17ACD1E-BF9A-4D11-9536-600ADE78F334}" type="pres">
      <dgm:prSet presAssocID="{81345380-329B-415C-A8F7-BD1D93C90A0A}" presName="node" presStyleLbl="node1" presStyleIdx="2" presStyleCnt="9" custScaleY="59131">
        <dgm:presLayoutVars>
          <dgm:bulletEnabled val="1"/>
        </dgm:presLayoutVars>
      </dgm:prSet>
      <dgm:spPr/>
    </dgm:pt>
    <dgm:pt modelId="{42D17437-4DFF-42B4-9A15-DFEEEA447217}" type="pres">
      <dgm:prSet presAssocID="{2ED34E37-C51B-4318-8169-A39DEDD7787A}" presName="sibTrans" presStyleLbl="sibTrans2D1" presStyleIdx="2" presStyleCnt="8"/>
      <dgm:spPr/>
    </dgm:pt>
    <dgm:pt modelId="{823D34B7-AB05-46BB-A7F3-DAE7256D73BA}" type="pres">
      <dgm:prSet presAssocID="{2ED34E37-C51B-4318-8169-A39DEDD7787A}" presName="connectorText" presStyleLbl="sibTrans2D1" presStyleIdx="2" presStyleCnt="8"/>
      <dgm:spPr/>
    </dgm:pt>
    <dgm:pt modelId="{29C51144-DBF1-4161-9199-C25364496BDE}" type="pres">
      <dgm:prSet presAssocID="{3B68A2CB-0E03-490B-8617-1B9452870819}" presName="node" presStyleLbl="node1" presStyleIdx="3" presStyleCnt="9" custScaleY="59131">
        <dgm:presLayoutVars>
          <dgm:bulletEnabled val="1"/>
        </dgm:presLayoutVars>
      </dgm:prSet>
      <dgm:spPr/>
    </dgm:pt>
    <dgm:pt modelId="{2C42DC4A-98B5-4E41-8355-EA9A8298D88F}" type="pres">
      <dgm:prSet presAssocID="{D5FD39BB-4460-40CC-83B3-B4F116D01BA1}" presName="sibTrans" presStyleLbl="sibTrans2D1" presStyleIdx="3" presStyleCnt="8"/>
      <dgm:spPr/>
    </dgm:pt>
    <dgm:pt modelId="{6F703CB1-4423-4C33-A7D1-4E861F5731F5}" type="pres">
      <dgm:prSet presAssocID="{D5FD39BB-4460-40CC-83B3-B4F116D01BA1}" presName="connectorText" presStyleLbl="sibTrans2D1" presStyleIdx="3" presStyleCnt="8"/>
      <dgm:spPr/>
    </dgm:pt>
    <dgm:pt modelId="{D02C07BC-7025-4B94-BA34-4BC2BF649D87}" type="pres">
      <dgm:prSet presAssocID="{B742FFB7-B2CE-426A-B6FD-0C4C2A753293}" presName="node" presStyleLbl="node1" presStyleIdx="4" presStyleCnt="9" custScaleY="59131">
        <dgm:presLayoutVars>
          <dgm:bulletEnabled val="1"/>
        </dgm:presLayoutVars>
      </dgm:prSet>
      <dgm:spPr/>
    </dgm:pt>
    <dgm:pt modelId="{29D27426-1C49-4010-8E32-9CEEA018E7AC}" type="pres">
      <dgm:prSet presAssocID="{17577AC4-94CA-4C36-915D-36B35BF3EBE2}" presName="sibTrans" presStyleLbl="sibTrans2D1" presStyleIdx="4" presStyleCnt="8"/>
      <dgm:spPr/>
    </dgm:pt>
    <dgm:pt modelId="{83A0F14A-D40D-4B16-889D-2FDE4ED4CAD9}" type="pres">
      <dgm:prSet presAssocID="{17577AC4-94CA-4C36-915D-36B35BF3EBE2}" presName="connectorText" presStyleLbl="sibTrans2D1" presStyleIdx="4" presStyleCnt="8"/>
      <dgm:spPr/>
    </dgm:pt>
    <dgm:pt modelId="{D456F4A2-298D-4A86-B7B3-779F9742A848}" type="pres">
      <dgm:prSet presAssocID="{DBB877E6-1C40-41AD-8480-D36F3FDE6A86}" presName="node" presStyleLbl="node1" presStyleIdx="5" presStyleCnt="9" custScaleY="59131">
        <dgm:presLayoutVars>
          <dgm:bulletEnabled val="1"/>
        </dgm:presLayoutVars>
      </dgm:prSet>
      <dgm:spPr/>
    </dgm:pt>
    <dgm:pt modelId="{5F480DA3-8544-4EFB-8129-F63B00936398}" type="pres">
      <dgm:prSet presAssocID="{12CFB510-5914-48F6-9213-5222818E4B35}" presName="sibTrans" presStyleLbl="sibTrans2D1" presStyleIdx="5" presStyleCnt="8"/>
      <dgm:spPr/>
    </dgm:pt>
    <dgm:pt modelId="{7D3D531A-79DD-456D-A94C-1B05CF3E4DE1}" type="pres">
      <dgm:prSet presAssocID="{12CFB510-5914-48F6-9213-5222818E4B35}" presName="connectorText" presStyleLbl="sibTrans2D1" presStyleIdx="5" presStyleCnt="8"/>
      <dgm:spPr/>
    </dgm:pt>
    <dgm:pt modelId="{C57380AD-D2E5-487C-B68B-59FE29A2FC9E}" type="pres">
      <dgm:prSet presAssocID="{0CE196F4-DDA5-4943-B61B-84E67C718C9D}" presName="node" presStyleLbl="node1" presStyleIdx="6" presStyleCnt="9" custScaleY="59131">
        <dgm:presLayoutVars>
          <dgm:bulletEnabled val="1"/>
        </dgm:presLayoutVars>
      </dgm:prSet>
      <dgm:spPr/>
    </dgm:pt>
    <dgm:pt modelId="{12BDAA87-5B89-4D9C-8BDE-EA1B78E93FC9}" type="pres">
      <dgm:prSet presAssocID="{10FCE3C5-A01F-4865-B745-39982980EA91}" presName="sibTrans" presStyleLbl="sibTrans2D1" presStyleIdx="6" presStyleCnt="8"/>
      <dgm:spPr/>
    </dgm:pt>
    <dgm:pt modelId="{8BFC70A8-193D-4FF2-A068-C880D1056113}" type="pres">
      <dgm:prSet presAssocID="{10FCE3C5-A01F-4865-B745-39982980EA91}" presName="connectorText" presStyleLbl="sibTrans2D1" presStyleIdx="6" presStyleCnt="8"/>
      <dgm:spPr/>
    </dgm:pt>
    <dgm:pt modelId="{ACBD6CA1-AFE8-4CB0-8CE2-28340C7A610A}" type="pres">
      <dgm:prSet presAssocID="{EC66E35C-F549-46E9-9FE7-DB45E18E57BA}" presName="node" presStyleLbl="node1" presStyleIdx="7" presStyleCnt="9" custScaleY="59131">
        <dgm:presLayoutVars>
          <dgm:bulletEnabled val="1"/>
        </dgm:presLayoutVars>
      </dgm:prSet>
      <dgm:spPr/>
    </dgm:pt>
    <dgm:pt modelId="{AF16BB8A-09A7-4888-B239-4F521D3814A6}" type="pres">
      <dgm:prSet presAssocID="{8274E3C9-5DF8-4A99-9952-2321EF2E0E0B}" presName="sibTrans" presStyleLbl="sibTrans2D1" presStyleIdx="7" presStyleCnt="8"/>
      <dgm:spPr/>
    </dgm:pt>
    <dgm:pt modelId="{C19BDC7A-2DCC-4365-B85A-0C9B071BA34D}" type="pres">
      <dgm:prSet presAssocID="{8274E3C9-5DF8-4A99-9952-2321EF2E0E0B}" presName="connectorText" presStyleLbl="sibTrans2D1" presStyleIdx="7" presStyleCnt="8"/>
      <dgm:spPr/>
    </dgm:pt>
    <dgm:pt modelId="{7C4EE317-D473-4C01-B2C2-D86759708283}" type="pres">
      <dgm:prSet presAssocID="{90F03BE2-E4CB-4478-8BF6-88C9A4267C62}" presName="node" presStyleLbl="node1" presStyleIdx="8" presStyleCnt="9" custScaleY="59131">
        <dgm:presLayoutVars>
          <dgm:bulletEnabled val="1"/>
        </dgm:presLayoutVars>
      </dgm:prSet>
      <dgm:spPr/>
    </dgm:pt>
  </dgm:ptLst>
  <dgm:cxnLst>
    <dgm:cxn modelId="{BA24BE04-052E-438A-A2F0-BCE4B5AA322E}" srcId="{863815A8-5395-489C-827A-760DB8B5132E}" destId="{DBB877E6-1C40-41AD-8480-D36F3FDE6A86}" srcOrd="5" destOrd="0" parTransId="{4C942151-A6EF-4D61-8219-33457FB09AA3}" sibTransId="{12CFB510-5914-48F6-9213-5222818E4B35}"/>
    <dgm:cxn modelId="{2D785310-F134-4B6F-80D2-C352ECB4534F}" srcId="{863815A8-5395-489C-827A-760DB8B5132E}" destId="{131F7293-5DBA-4FB4-AA73-B3E273229764}" srcOrd="1" destOrd="0" parTransId="{2F2A9D3E-E7C2-4DBF-87FB-8CFC0E5490D0}" sibTransId="{DD378DB5-D52E-431E-98AC-1DFC9E0C20E3}"/>
    <dgm:cxn modelId="{A8DC241B-EFA0-4DF8-9EC3-FC27676120CA}" type="presOf" srcId="{68981AEB-F0AD-43FA-8304-5BA76B7F752C}" destId="{62A95E6B-5E2F-47A6-B03F-B5443655E7BC}" srcOrd="0" destOrd="0" presId="urn:microsoft.com/office/officeart/2005/8/layout/process5"/>
    <dgm:cxn modelId="{DDE71B21-44FC-41DF-9C40-018384212E56}" srcId="{863815A8-5395-489C-827A-760DB8B5132E}" destId="{68981AEB-F0AD-43FA-8304-5BA76B7F752C}" srcOrd="0" destOrd="0" parTransId="{B58E820F-0D5F-48AF-B342-C6A5077EC9E4}" sibTransId="{0F093683-F078-464C-90AC-F9CC3006199E}"/>
    <dgm:cxn modelId="{19765439-6278-4493-B7F9-2374D5F8B16F}" type="presOf" srcId="{D5FD39BB-4460-40CC-83B3-B4F116D01BA1}" destId="{2C42DC4A-98B5-4E41-8355-EA9A8298D88F}" srcOrd="0" destOrd="0" presId="urn:microsoft.com/office/officeart/2005/8/layout/process5"/>
    <dgm:cxn modelId="{CDD51940-54FE-4D79-BAF2-ABB596CFF601}" srcId="{863815A8-5395-489C-827A-760DB8B5132E}" destId="{EC66E35C-F549-46E9-9FE7-DB45E18E57BA}" srcOrd="7" destOrd="0" parTransId="{09EFA52F-91C3-4B44-81C6-84D5B7F647A5}" sibTransId="{8274E3C9-5DF8-4A99-9952-2321EF2E0E0B}"/>
    <dgm:cxn modelId="{4DBFEE6E-B0AB-4300-A207-96CA3698676F}" type="presOf" srcId="{B742FFB7-B2CE-426A-B6FD-0C4C2A753293}" destId="{D02C07BC-7025-4B94-BA34-4BC2BF649D87}" srcOrd="0" destOrd="0" presId="urn:microsoft.com/office/officeart/2005/8/layout/process5"/>
    <dgm:cxn modelId="{98801151-71D9-459A-B773-E47722F7B0B0}" type="presOf" srcId="{0F093683-F078-464C-90AC-F9CC3006199E}" destId="{0961BA0A-964B-474D-BADE-9098847E6828}" srcOrd="1" destOrd="0" presId="urn:microsoft.com/office/officeart/2005/8/layout/process5"/>
    <dgm:cxn modelId="{960C2C72-91B3-4DCC-90E9-0E4C1EA2C063}" type="presOf" srcId="{2ED34E37-C51B-4318-8169-A39DEDD7787A}" destId="{823D34B7-AB05-46BB-A7F3-DAE7256D73BA}" srcOrd="1" destOrd="0" presId="urn:microsoft.com/office/officeart/2005/8/layout/process5"/>
    <dgm:cxn modelId="{16F57975-4B75-4111-8682-B02134784C36}" type="presOf" srcId="{10FCE3C5-A01F-4865-B745-39982980EA91}" destId="{12BDAA87-5B89-4D9C-8BDE-EA1B78E93FC9}" srcOrd="0" destOrd="0" presId="urn:microsoft.com/office/officeart/2005/8/layout/process5"/>
    <dgm:cxn modelId="{81D3E077-D5B5-4977-895E-62CCFCD060CC}" type="presOf" srcId="{17577AC4-94CA-4C36-915D-36B35BF3EBE2}" destId="{83A0F14A-D40D-4B16-889D-2FDE4ED4CAD9}" srcOrd="1" destOrd="0" presId="urn:microsoft.com/office/officeart/2005/8/layout/process5"/>
    <dgm:cxn modelId="{3FE4CA78-0914-4A1F-BCC1-FD3135FF841F}" type="presOf" srcId="{EC66E35C-F549-46E9-9FE7-DB45E18E57BA}" destId="{ACBD6CA1-AFE8-4CB0-8CE2-28340C7A610A}" srcOrd="0" destOrd="0" presId="urn:microsoft.com/office/officeart/2005/8/layout/process5"/>
    <dgm:cxn modelId="{E5918E59-D2DC-4F7D-BF1B-B49244C0D22C}" srcId="{863815A8-5395-489C-827A-760DB8B5132E}" destId="{B742FFB7-B2CE-426A-B6FD-0C4C2A753293}" srcOrd="4" destOrd="0" parTransId="{8DF820CA-6F94-4055-BA90-CE1D58AB36AB}" sibTransId="{17577AC4-94CA-4C36-915D-36B35BF3EBE2}"/>
    <dgm:cxn modelId="{38B28D5A-8760-4CCB-88F2-50F09F8B0ACA}" type="presOf" srcId="{DD378DB5-D52E-431E-98AC-1DFC9E0C20E3}" destId="{E511B0C1-D8E3-41DE-9F88-CE268A183B9B}" srcOrd="1" destOrd="0" presId="urn:microsoft.com/office/officeart/2005/8/layout/process5"/>
    <dgm:cxn modelId="{C9B25A7D-3219-4C5B-8745-22D659E624E8}" type="presOf" srcId="{D5FD39BB-4460-40CC-83B3-B4F116D01BA1}" destId="{6F703CB1-4423-4C33-A7D1-4E861F5731F5}" srcOrd="1" destOrd="0" presId="urn:microsoft.com/office/officeart/2005/8/layout/process5"/>
    <dgm:cxn modelId="{0A483782-37AD-4E81-9CD1-A55782EC7902}" type="presOf" srcId="{131F7293-5DBA-4FB4-AA73-B3E273229764}" destId="{62E61386-9E27-463B-AA2C-65DAB08C8DE7}" srcOrd="0" destOrd="0" presId="urn:microsoft.com/office/officeart/2005/8/layout/process5"/>
    <dgm:cxn modelId="{1C14C68D-8094-455B-8288-A5744A601F20}" type="presOf" srcId="{8274E3C9-5DF8-4A99-9952-2321EF2E0E0B}" destId="{C19BDC7A-2DCC-4365-B85A-0C9B071BA34D}" srcOrd="1" destOrd="0" presId="urn:microsoft.com/office/officeart/2005/8/layout/process5"/>
    <dgm:cxn modelId="{1A491390-2599-4FF5-80C0-B5632CD14A24}" type="presOf" srcId="{81345380-329B-415C-A8F7-BD1D93C90A0A}" destId="{C17ACD1E-BF9A-4D11-9536-600ADE78F334}" srcOrd="0" destOrd="0" presId="urn:microsoft.com/office/officeart/2005/8/layout/process5"/>
    <dgm:cxn modelId="{1EB55393-5260-43E3-ABBD-F4E45C16DA3F}" type="presOf" srcId="{DD378DB5-D52E-431E-98AC-1DFC9E0C20E3}" destId="{2B92C30C-7B9D-4B85-A1DF-24257985854C}" srcOrd="0" destOrd="0" presId="urn:microsoft.com/office/officeart/2005/8/layout/process5"/>
    <dgm:cxn modelId="{C4766C97-C667-4E09-9835-FB884D211C10}" srcId="{863815A8-5395-489C-827A-760DB8B5132E}" destId="{0CE196F4-DDA5-4943-B61B-84E67C718C9D}" srcOrd="6" destOrd="0" parTransId="{94D247CB-F8A0-4661-B004-43BDEFAD4FDD}" sibTransId="{10FCE3C5-A01F-4865-B745-39982980EA91}"/>
    <dgm:cxn modelId="{1A04FA9B-FD49-4099-81C0-813272076665}" type="presOf" srcId="{2ED34E37-C51B-4318-8169-A39DEDD7787A}" destId="{42D17437-4DFF-42B4-9A15-DFEEEA447217}" srcOrd="0" destOrd="0" presId="urn:microsoft.com/office/officeart/2005/8/layout/process5"/>
    <dgm:cxn modelId="{5E80D6AB-2A59-426A-8030-EB7712E2919E}" type="presOf" srcId="{12CFB510-5914-48F6-9213-5222818E4B35}" destId="{5F480DA3-8544-4EFB-8129-F63B00936398}" srcOrd="0" destOrd="0" presId="urn:microsoft.com/office/officeart/2005/8/layout/process5"/>
    <dgm:cxn modelId="{D3CFE8B2-B07D-4E63-8ED7-96F47597772E}" type="presOf" srcId="{8274E3C9-5DF8-4A99-9952-2321EF2E0E0B}" destId="{AF16BB8A-09A7-4888-B239-4F521D3814A6}" srcOrd="0" destOrd="0" presId="urn:microsoft.com/office/officeart/2005/8/layout/process5"/>
    <dgm:cxn modelId="{AA67D1B5-4C8D-436F-9BCE-BFBC7D6BD97B}" srcId="{863815A8-5395-489C-827A-760DB8B5132E}" destId="{81345380-329B-415C-A8F7-BD1D93C90A0A}" srcOrd="2" destOrd="0" parTransId="{E342D8F4-52D7-4E68-98DE-516C880E8FEC}" sibTransId="{2ED34E37-C51B-4318-8169-A39DEDD7787A}"/>
    <dgm:cxn modelId="{0AF014B6-37A1-46C8-A003-643CAA95DB76}" type="presOf" srcId="{3B68A2CB-0E03-490B-8617-1B9452870819}" destId="{29C51144-DBF1-4161-9199-C25364496BDE}" srcOrd="0" destOrd="0" presId="urn:microsoft.com/office/officeart/2005/8/layout/process5"/>
    <dgm:cxn modelId="{4594CCB9-2C35-4F72-B313-FF7908A77B30}" type="presOf" srcId="{DBB877E6-1C40-41AD-8480-D36F3FDE6A86}" destId="{D456F4A2-298D-4A86-B7B3-779F9742A848}" srcOrd="0" destOrd="0" presId="urn:microsoft.com/office/officeart/2005/8/layout/process5"/>
    <dgm:cxn modelId="{EDB76EBA-DDD9-4DD1-AE43-92114BE493ED}" type="presOf" srcId="{90F03BE2-E4CB-4478-8BF6-88C9A4267C62}" destId="{7C4EE317-D473-4C01-B2C2-D86759708283}" srcOrd="0" destOrd="0" presId="urn:microsoft.com/office/officeart/2005/8/layout/process5"/>
    <dgm:cxn modelId="{988FA2BA-7C98-48F0-B6D5-B174648791CD}" srcId="{863815A8-5395-489C-827A-760DB8B5132E}" destId="{90F03BE2-E4CB-4478-8BF6-88C9A4267C62}" srcOrd="8" destOrd="0" parTransId="{FA294104-3EED-4502-B6F3-32CDC168F310}" sibTransId="{1037A4F2-58EA-4D22-BC36-89CA3F161B88}"/>
    <dgm:cxn modelId="{2E2EAFC3-185B-45E8-A3BB-4B35EC9BC676}" type="presOf" srcId="{12CFB510-5914-48F6-9213-5222818E4B35}" destId="{7D3D531A-79DD-456D-A94C-1B05CF3E4DE1}" srcOrd="1" destOrd="0" presId="urn:microsoft.com/office/officeart/2005/8/layout/process5"/>
    <dgm:cxn modelId="{F3A445CD-37DA-4A27-B234-06FA09E9182A}" type="presOf" srcId="{17577AC4-94CA-4C36-915D-36B35BF3EBE2}" destId="{29D27426-1C49-4010-8E32-9CEEA018E7AC}" srcOrd="0" destOrd="0" presId="urn:microsoft.com/office/officeart/2005/8/layout/process5"/>
    <dgm:cxn modelId="{54B1C9D6-90BB-4E6E-A347-AA91778796FE}" type="presOf" srcId="{0CE196F4-DDA5-4943-B61B-84E67C718C9D}" destId="{C57380AD-D2E5-487C-B68B-59FE29A2FC9E}" srcOrd="0" destOrd="0" presId="urn:microsoft.com/office/officeart/2005/8/layout/process5"/>
    <dgm:cxn modelId="{35CA29DF-2127-4364-BF14-FC4FB67680D9}" type="presOf" srcId="{0F093683-F078-464C-90AC-F9CC3006199E}" destId="{224E91BF-A72A-4B74-B0EC-EAE7C7AE797A}" srcOrd="0" destOrd="0" presId="urn:microsoft.com/office/officeart/2005/8/layout/process5"/>
    <dgm:cxn modelId="{FBC550EF-3A75-4D71-8AA4-C0B7FAF780E7}" type="presOf" srcId="{10FCE3C5-A01F-4865-B745-39982980EA91}" destId="{8BFC70A8-193D-4FF2-A068-C880D1056113}" srcOrd="1" destOrd="0" presId="urn:microsoft.com/office/officeart/2005/8/layout/process5"/>
    <dgm:cxn modelId="{7B5AC0F2-410B-4E94-A70E-8D958BC1E3F4}" type="presOf" srcId="{863815A8-5395-489C-827A-760DB8B5132E}" destId="{0A33D66E-17E5-4CE8-A399-84C0F3459FC6}" srcOrd="0" destOrd="0" presId="urn:microsoft.com/office/officeart/2005/8/layout/process5"/>
    <dgm:cxn modelId="{DCB4AAF8-2C57-4DD4-B676-DE5B85A4AB86}" srcId="{863815A8-5395-489C-827A-760DB8B5132E}" destId="{3B68A2CB-0E03-490B-8617-1B9452870819}" srcOrd="3" destOrd="0" parTransId="{28AAA621-9B90-422A-BAE1-7A6FA2316C74}" sibTransId="{D5FD39BB-4460-40CC-83B3-B4F116D01BA1}"/>
    <dgm:cxn modelId="{CB0EF0B8-565B-44AF-8B06-3DBDFEA4841B}" type="presParOf" srcId="{0A33D66E-17E5-4CE8-A399-84C0F3459FC6}" destId="{62A95E6B-5E2F-47A6-B03F-B5443655E7BC}" srcOrd="0" destOrd="0" presId="urn:microsoft.com/office/officeart/2005/8/layout/process5"/>
    <dgm:cxn modelId="{469BD86E-BE90-4FBB-81F9-18E0EDE81653}" type="presParOf" srcId="{0A33D66E-17E5-4CE8-A399-84C0F3459FC6}" destId="{224E91BF-A72A-4B74-B0EC-EAE7C7AE797A}" srcOrd="1" destOrd="0" presId="urn:microsoft.com/office/officeart/2005/8/layout/process5"/>
    <dgm:cxn modelId="{55231191-2485-4F77-BA6C-36EC46028F36}" type="presParOf" srcId="{224E91BF-A72A-4B74-B0EC-EAE7C7AE797A}" destId="{0961BA0A-964B-474D-BADE-9098847E6828}" srcOrd="0" destOrd="0" presId="urn:microsoft.com/office/officeart/2005/8/layout/process5"/>
    <dgm:cxn modelId="{8191CF0B-52C0-4A99-A45F-8F6B90CF44A8}" type="presParOf" srcId="{0A33D66E-17E5-4CE8-A399-84C0F3459FC6}" destId="{62E61386-9E27-463B-AA2C-65DAB08C8DE7}" srcOrd="2" destOrd="0" presId="urn:microsoft.com/office/officeart/2005/8/layout/process5"/>
    <dgm:cxn modelId="{AC6E5358-317F-4107-A935-4A932BB75C95}" type="presParOf" srcId="{0A33D66E-17E5-4CE8-A399-84C0F3459FC6}" destId="{2B92C30C-7B9D-4B85-A1DF-24257985854C}" srcOrd="3" destOrd="0" presId="urn:microsoft.com/office/officeart/2005/8/layout/process5"/>
    <dgm:cxn modelId="{CE535CD7-63A5-4642-8430-C974EB0FACA7}" type="presParOf" srcId="{2B92C30C-7B9D-4B85-A1DF-24257985854C}" destId="{E511B0C1-D8E3-41DE-9F88-CE268A183B9B}" srcOrd="0" destOrd="0" presId="urn:microsoft.com/office/officeart/2005/8/layout/process5"/>
    <dgm:cxn modelId="{0BD74528-DF15-476A-997A-3A816FF0CC2A}" type="presParOf" srcId="{0A33D66E-17E5-4CE8-A399-84C0F3459FC6}" destId="{C17ACD1E-BF9A-4D11-9536-600ADE78F334}" srcOrd="4" destOrd="0" presId="urn:microsoft.com/office/officeart/2005/8/layout/process5"/>
    <dgm:cxn modelId="{89665C60-3336-4B93-97C8-94FB721AE632}" type="presParOf" srcId="{0A33D66E-17E5-4CE8-A399-84C0F3459FC6}" destId="{42D17437-4DFF-42B4-9A15-DFEEEA447217}" srcOrd="5" destOrd="0" presId="urn:microsoft.com/office/officeart/2005/8/layout/process5"/>
    <dgm:cxn modelId="{25EB66C4-2883-492C-B41F-E3ACCB331FB9}" type="presParOf" srcId="{42D17437-4DFF-42B4-9A15-DFEEEA447217}" destId="{823D34B7-AB05-46BB-A7F3-DAE7256D73BA}" srcOrd="0" destOrd="0" presId="urn:microsoft.com/office/officeart/2005/8/layout/process5"/>
    <dgm:cxn modelId="{16987E44-5394-41C2-A84D-4D6132D7E7F8}" type="presParOf" srcId="{0A33D66E-17E5-4CE8-A399-84C0F3459FC6}" destId="{29C51144-DBF1-4161-9199-C25364496BDE}" srcOrd="6" destOrd="0" presId="urn:microsoft.com/office/officeart/2005/8/layout/process5"/>
    <dgm:cxn modelId="{9E07E861-C29E-4354-82F2-33F3502A6BD0}" type="presParOf" srcId="{0A33D66E-17E5-4CE8-A399-84C0F3459FC6}" destId="{2C42DC4A-98B5-4E41-8355-EA9A8298D88F}" srcOrd="7" destOrd="0" presId="urn:microsoft.com/office/officeart/2005/8/layout/process5"/>
    <dgm:cxn modelId="{3491660C-BD8A-4271-8368-DABB2B45B42C}" type="presParOf" srcId="{2C42DC4A-98B5-4E41-8355-EA9A8298D88F}" destId="{6F703CB1-4423-4C33-A7D1-4E861F5731F5}" srcOrd="0" destOrd="0" presId="urn:microsoft.com/office/officeart/2005/8/layout/process5"/>
    <dgm:cxn modelId="{36C5673A-6733-4457-8FFE-61CAD8968147}" type="presParOf" srcId="{0A33D66E-17E5-4CE8-A399-84C0F3459FC6}" destId="{D02C07BC-7025-4B94-BA34-4BC2BF649D87}" srcOrd="8" destOrd="0" presId="urn:microsoft.com/office/officeart/2005/8/layout/process5"/>
    <dgm:cxn modelId="{257FB076-C283-420C-85F9-8E0186F6BF18}" type="presParOf" srcId="{0A33D66E-17E5-4CE8-A399-84C0F3459FC6}" destId="{29D27426-1C49-4010-8E32-9CEEA018E7AC}" srcOrd="9" destOrd="0" presId="urn:microsoft.com/office/officeart/2005/8/layout/process5"/>
    <dgm:cxn modelId="{8B88707E-79EB-4EFB-BC54-1416F0F52969}" type="presParOf" srcId="{29D27426-1C49-4010-8E32-9CEEA018E7AC}" destId="{83A0F14A-D40D-4B16-889D-2FDE4ED4CAD9}" srcOrd="0" destOrd="0" presId="urn:microsoft.com/office/officeart/2005/8/layout/process5"/>
    <dgm:cxn modelId="{108EC93C-69C0-448A-8067-9F70C3194222}" type="presParOf" srcId="{0A33D66E-17E5-4CE8-A399-84C0F3459FC6}" destId="{D456F4A2-298D-4A86-B7B3-779F9742A848}" srcOrd="10" destOrd="0" presId="urn:microsoft.com/office/officeart/2005/8/layout/process5"/>
    <dgm:cxn modelId="{78DC2A90-D004-494E-A6F2-5146F5C63536}" type="presParOf" srcId="{0A33D66E-17E5-4CE8-A399-84C0F3459FC6}" destId="{5F480DA3-8544-4EFB-8129-F63B00936398}" srcOrd="11" destOrd="0" presId="urn:microsoft.com/office/officeart/2005/8/layout/process5"/>
    <dgm:cxn modelId="{AC8E104F-6755-49F0-8A35-8E06C7EC3562}" type="presParOf" srcId="{5F480DA3-8544-4EFB-8129-F63B00936398}" destId="{7D3D531A-79DD-456D-A94C-1B05CF3E4DE1}" srcOrd="0" destOrd="0" presId="urn:microsoft.com/office/officeart/2005/8/layout/process5"/>
    <dgm:cxn modelId="{86C0BD3C-9FAF-4D95-87DA-A88400C08506}" type="presParOf" srcId="{0A33D66E-17E5-4CE8-A399-84C0F3459FC6}" destId="{C57380AD-D2E5-487C-B68B-59FE29A2FC9E}" srcOrd="12" destOrd="0" presId="urn:microsoft.com/office/officeart/2005/8/layout/process5"/>
    <dgm:cxn modelId="{150AC38C-A2DB-4A5D-9EAE-CC289239F61E}" type="presParOf" srcId="{0A33D66E-17E5-4CE8-A399-84C0F3459FC6}" destId="{12BDAA87-5B89-4D9C-8BDE-EA1B78E93FC9}" srcOrd="13" destOrd="0" presId="urn:microsoft.com/office/officeart/2005/8/layout/process5"/>
    <dgm:cxn modelId="{65084C67-6820-4015-B252-88436DF43D33}" type="presParOf" srcId="{12BDAA87-5B89-4D9C-8BDE-EA1B78E93FC9}" destId="{8BFC70A8-193D-4FF2-A068-C880D1056113}" srcOrd="0" destOrd="0" presId="urn:microsoft.com/office/officeart/2005/8/layout/process5"/>
    <dgm:cxn modelId="{1423E07C-9425-4F53-B094-196C85831F7A}" type="presParOf" srcId="{0A33D66E-17E5-4CE8-A399-84C0F3459FC6}" destId="{ACBD6CA1-AFE8-4CB0-8CE2-28340C7A610A}" srcOrd="14" destOrd="0" presId="urn:microsoft.com/office/officeart/2005/8/layout/process5"/>
    <dgm:cxn modelId="{A59FD573-F8BA-4ED9-8B23-320B597E31BF}" type="presParOf" srcId="{0A33D66E-17E5-4CE8-A399-84C0F3459FC6}" destId="{AF16BB8A-09A7-4888-B239-4F521D3814A6}" srcOrd="15" destOrd="0" presId="urn:microsoft.com/office/officeart/2005/8/layout/process5"/>
    <dgm:cxn modelId="{85CCC0EA-684E-4A1A-A1D9-610B8BF2342B}" type="presParOf" srcId="{AF16BB8A-09A7-4888-B239-4F521D3814A6}" destId="{C19BDC7A-2DCC-4365-B85A-0C9B071BA34D}" srcOrd="0" destOrd="0" presId="urn:microsoft.com/office/officeart/2005/8/layout/process5"/>
    <dgm:cxn modelId="{4616CD53-66FA-4F43-A89F-A2EA25A0C3DA}" type="presParOf" srcId="{0A33D66E-17E5-4CE8-A399-84C0F3459FC6}" destId="{7C4EE317-D473-4C01-B2C2-D8675970828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5E6B-5E2F-47A6-B03F-B5443655E7BC}">
      <dsp:nvSpPr>
        <dsp:cNvPr id="0" name=""/>
        <dsp:cNvSpPr/>
      </dsp:nvSpPr>
      <dsp:spPr>
        <a:xfrm>
          <a:off x="823841" y="278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Theory and Codebook</a:t>
          </a:r>
          <a:endParaRPr lang="en-US" sz="2100" kern="1200" dirty="0">
            <a:latin typeface="+mj-lt"/>
          </a:endParaRPr>
        </a:p>
      </dsp:txBody>
      <dsp:txXfrm>
        <a:off x="848091" y="24528"/>
        <a:ext cx="2285162" cy="779450"/>
      </dsp:txXfrm>
    </dsp:sp>
    <dsp:sp modelId="{224E91BF-A72A-4B74-B0EC-EAE7C7AE797A}">
      <dsp:nvSpPr>
        <dsp:cNvPr id="0" name=""/>
        <dsp:cNvSpPr/>
      </dsp:nvSpPr>
      <dsp:spPr>
        <a:xfrm>
          <a:off x="3362866" y="124879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3362866" y="240629"/>
        <a:ext cx="346315" cy="347248"/>
      </dsp:txXfrm>
    </dsp:sp>
    <dsp:sp modelId="{62E61386-9E27-463B-AA2C-65DAB08C8DE7}">
      <dsp:nvSpPr>
        <dsp:cNvPr id="0" name=""/>
        <dsp:cNvSpPr/>
      </dsp:nvSpPr>
      <dsp:spPr>
        <a:xfrm>
          <a:off x="4090968" y="278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Initial Training and Discussion</a:t>
          </a:r>
          <a:endParaRPr lang="en-US" sz="2100" kern="1200" dirty="0">
            <a:latin typeface="+mj-lt"/>
          </a:endParaRPr>
        </a:p>
      </dsp:txBody>
      <dsp:txXfrm>
        <a:off x="4115218" y="24528"/>
        <a:ext cx="2285162" cy="779450"/>
      </dsp:txXfrm>
    </dsp:sp>
    <dsp:sp modelId="{2B92C30C-7B9D-4B85-A1DF-24257985854C}">
      <dsp:nvSpPr>
        <dsp:cNvPr id="0" name=""/>
        <dsp:cNvSpPr/>
      </dsp:nvSpPr>
      <dsp:spPr>
        <a:xfrm>
          <a:off x="6629993" y="124879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6629993" y="240629"/>
        <a:ext cx="346315" cy="347248"/>
      </dsp:txXfrm>
    </dsp:sp>
    <dsp:sp modelId="{C17ACD1E-BF9A-4D11-9536-600ADE78F334}">
      <dsp:nvSpPr>
        <dsp:cNvPr id="0" name=""/>
        <dsp:cNvSpPr/>
      </dsp:nvSpPr>
      <dsp:spPr>
        <a:xfrm>
          <a:off x="7358095" y="278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Joint Coding</a:t>
          </a:r>
          <a:endParaRPr lang="en-US" sz="2100" kern="1200" dirty="0">
            <a:latin typeface="+mj-lt"/>
          </a:endParaRPr>
        </a:p>
      </dsp:txBody>
      <dsp:txXfrm>
        <a:off x="7382345" y="24528"/>
        <a:ext cx="2285162" cy="779450"/>
      </dsp:txXfrm>
    </dsp:sp>
    <dsp:sp modelId="{42D17437-4DFF-42B4-9A15-DFEEEA447217}">
      <dsp:nvSpPr>
        <dsp:cNvPr id="0" name=""/>
        <dsp:cNvSpPr/>
      </dsp:nvSpPr>
      <dsp:spPr>
        <a:xfrm rot="5400000">
          <a:off x="8277558" y="991585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-5400000">
        <a:off x="8351303" y="1033591"/>
        <a:ext cx="347248" cy="346315"/>
      </dsp:txXfrm>
    </dsp:sp>
    <dsp:sp modelId="{29C51144-DBF1-4161-9199-C25364496BDE}">
      <dsp:nvSpPr>
        <dsp:cNvPr id="0" name=""/>
        <dsp:cNvSpPr/>
      </dsp:nvSpPr>
      <dsp:spPr>
        <a:xfrm>
          <a:off x="7358095" y="1761693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Revisions and Training</a:t>
          </a:r>
          <a:endParaRPr lang="en-US" sz="2100" kern="1200" dirty="0">
            <a:latin typeface="+mj-lt"/>
          </a:endParaRPr>
        </a:p>
      </dsp:txBody>
      <dsp:txXfrm>
        <a:off x="7382345" y="1785943"/>
        <a:ext cx="2285162" cy="779450"/>
      </dsp:txXfrm>
    </dsp:sp>
    <dsp:sp modelId="{2C42DC4A-98B5-4E41-8355-EA9A8298D88F}">
      <dsp:nvSpPr>
        <dsp:cNvPr id="0" name=""/>
        <dsp:cNvSpPr/>
      </dsp:nvSpPr>
      <dsp:spPr>
        <a:xfrm rot="10800000">
          <a:off x="6657997" y="1886294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10800000">
        <a:off x="6806418" y="2002044"/>
        <a:ext cx="346315" cy="347248"/>
      </dsp:txXfrm>
    </dsp:sp>
    <dsp:sp modelId="{D02C07BC-7025-4B94-BA34-4BC2BF649D87}">
      <dsp:nvSpPr>
        <dsp:cNvPr id="0" name=""/>
        <dsp:cNvSpPr/>
      </dsp:nvSpPr>
      <dsp:spPr>
        <a:xfrm>
          <a:off x="4090968" y="1761693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Independent Coding</a:t>
          </a:r>
          <a:endParaRPr lang="en-US" sz="2100" kern="1200" dirty="0">
            <a:latin typeface="+mj-lt"/>
          </a:endParaRPr>
        </a:p>
      </dsp:txBody>
      <dsp:txXfrm>
        <a:off x="4115218" y="1785943"/>
        <a:ext cx="2285162" cy="779450"/>
      </dsp:txXfrm>
    </dsp:sp>
    <dsp:sp modelId="{29D27426-1C49-4010-8E32-9CEEA018E7AC}">
      <dsp:nvSpPr>
        <dsp:cNvPr id="0" name=""/>
        <dsp:cNvSpPr/>
      </dsp:nvSpPr>
      <dsp:spPr>
        <a:xfrm rot="10800000">
          <a:off x="3390870" y="1886294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10800000">
        <a:off x="3539291" y="2002044"/>
        <a:ext cx="346315" cy="347248"/>
      </dsp:txXfrm>
    </dsp:sp>
    <dsp:sp modelId="{D456F4A2-298D-4A86-B7B3-779F9742A848}">
      <dsp:nvSpPr>
        <dsp:cNvPr id="0" name=""/>
        <dsp:cNvSpPr/>
      </dsp:nvSpPr>
      <dsp:spPr>
        <a:xfrm>
          <a:off x="823841" y="1761693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Check Reliability and Discuss</a:t>
          </a:r>
          <a:endParaRPr lang="en-US" sz="2100" kern="1200" dirty="0">
            <a:latin typeface="+mj-lt"/>
          </a:endParaRPr>
        </a:p>
      </dsp:txBody>
      <dsp:txXfrm>
        <a:off x="848091" y="1785943"/>
        <a:ext cx="2285162" cy="779450"/>
      </dsp:txXfrm>
    </dsp:sp>
    <dsp:sp modelId="{5F480DA3-8544-4EFB-8129-F63B00936398}">
      <dsp:nvSpPr>
        <dsp:cNvPr id="0" name=""/>
        <dsp:cNvSpPr/>
      </dsp:nvSpPr>
      <dsp:spPr>
        <a:xfrm rot="5400000">
          <a:off x="1743304" y="2753000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-5400000">
        <a:off x="1817049" y="2795006"/>
        <a:ext cx="347248" cy="346315"/>
      </dsp:txXfrm>
    </dsp:sp>
    <dsp:sp modelId="{C57380AD-D2E5-487C-B68B-59FE29A2FC9E}">
      <dsp:nvSpPr>
        <dsp:cNvPr id="0" name=""/>
        <dsp:cNvSpPr/>
      </dsp:nvSpPr>
      <dsp:spPr>
        <a:xfrm>
          <a:off x="823841" y="3523109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Revisions and Training</a:t>
          </a:r>
          <a:endParaRPr lang="en-US" sz="2100" kern="1200" dirty="0">
            <a:latin typeface="+mj-lt"/>
          </a:endParaRPr>
        </a:p>
      </dsp:txBody>
      <dsp:txXfrm>
        <a:off x="848091" y="3547359"/>
        <a:ext cx="2285162" cy="779450"/>
      </dsp:txXfrm>
    </dsp:sp>
    <dsp:sp modelId="{12BDAA87-5B89-4D9C-8BDE-EA1B78E93FC9}">
      <dsp:nvSpPr>
        <dsp:cNvPr id="0" name=""/>
        <dsp:cNvSpPr/>
      </dsp:nvSpPr>
      <dsp:spPr>
        <a:xfrm>
          <a:off x="3362866" y="3647710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3362866" y="3763460"/>
        <a:ext cx="346315" cy="347248"/>
      </dsp:txXfrm>
    </dsp:sp>
    <dsp:sp modelId="{ACBD6CA1-AFE8-4CB0-8CE2-28340C7A610A}">
      <dsp:nvSpPr>
        <dsp:cNvPr id="0" name=""/>
        <dsp:cNvSpPr/>
      </dsp:nvSpPr>
      <dsp:spPr>
        <a:xfrm>
          <a:off x="4090968" y="3523109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Final Coding</a:t>
          </a:r>
          <a:endParaRPr lang="en-US" sz="2100" kern="1200" dirty="0">
            <a:latin typeface="+mj-lt"/>
          </a:endParaRPr>
        </a:p>
      </dsp:txBody>
      <dsp:txXfrm>
        <a:off x="4115218" y="3547359"/>
        <a:ext cx="2285162" cy="779450"/>
      </dsp:txXfrm>
    </dsp:sp>
    <dsp:sp modelId="{AF16BB8A-09A7-4888-B239-4F521D3814A6}">
      <dsp:nvSpPr>
        <dsp:cNvPr id="0" name=""/>
        <dsp:cNvSpPr/>
      </dsp:nvSpPr>
      <dsp:spPr>
        <a:xfrm>
          <a:off x="6629993" y="3647710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6629993" y="3763460"/>
        <a:ext cx="346315" cy="347248"/>
      </dsp:txXfrm>
    </dsp:sp>
    <dsp:sp modelId="{7C4EE317-D473-4C01-B2C2-D86759708283}">
      <dsp:nvSpPr>
        <dsp:cNvPr id="0" name=""/>
        <dsp:cNvSpPr/>
      </dsp:nvSpPr>
      <dsp:spPr>
        <a:xfrm>
          <a:off x="7358095" y="3523109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Final Interrater Reliability</a:t>
          </a:r>
          <a:endParaRPr lang="en-US" sz="2100" kern="1200" dirty="0">
            <a:latin typeface="+mj-lt"/>
          </a:endParaRPr>
        </a:p>
      </dsp:txBody>
      <dsp:txXfrm>
        <a:off x="7382345" y="3547359"/>
        <a:ext cx="2285162" cy="77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696-F230-33FD-C314-E033E19DB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BUS-Z 798</a:t>
            </a:r>
            <a:br>
              <a:rPr lang="en-US" dirty="0"/>
            </a:br>
            <a:r>
              <a:rPr lang="en-US" dirty="0"/>
              <a:t>Research Methods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EE-E49D-D9BA-13D2-2AC2E01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Aaron McKenny</a:t>
            </a:r>
          </a:p>
          <a:p>
            <a:r>
              <a:rPr lang="en-US" dirty="0"/>
              <a:t>2/7/2024</a:t>
            </a:r>
          </a:p>
        </p:txBody>
      </p:sp>
    </p:spTree>
    <p:extLst>
      <p:ext uri="{BB962C8B-B14F-4D97-AF65-F5344CB8AC3E}">
        <p14:creationId xmlns:p14="http://schemas.microsoft.com/office/powerpoint/2010/main" val="105049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671C-D0BD-A4D2-5956-3D250893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Assumption: Words have meaning…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1C9BA3-33A6-CE37-F33F-AE48E14E8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852613"/>
            <a:ext cx="2692400" cy="4038600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B0AD49B-BE64-B617-D29B-993F1037AF9D}"/>
              </a:ext>
            </a:extLst>
          </p:cNvPr>
          <p:cNvSpPr/>
          <p:nvPr/>
        </p:nvSpPr>
        <p:spPr>
          <a:xfrm>
            <a:off x="6924675" y="1852613"/>
            <a:ext cx="2143125" cy="1133475"/>
          </a:xfrm>
          <a:prstGeom prst="wedgeEllipseCallout">
            <a:avLst>
              <a:gd name="adj1" fmla="val -138652"/>
              <a:gd name="adj2" fmla="val 1332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you…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9D596FB9-559A-20BD-890F-4DB716DB26AC}"/>
              </a:ext>
            </a:extLst>
          </p:cNvPr>
          <p:cNvSpPr/>
          <p:nvPr/>
        </p:nvSpPr>
        <p:spPr>
          <a:xfrm>
            <a:off x="6924675" y="3047324"/>
            <a:ext cx="2143125" cy="1133475"/>
          </a:xfrm>
          <a:prstGeom prst="wedgeEllipseCallout">
            <a:avLst>
              <a:gd name="adj1" fmla="val -138885"/>
              <a:gd name="adj2" fmla="val -9309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like you…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57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4EF065-EDD8-7B9E-B7A0-1ABD6423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23451-ED0E-524C-DC0F-B6C42671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Assumption: Words have meaning…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9BBAF69-2628-7D52-C1D5-304D1749780C}"/>
              </a:ext>
            </a:extLst>
          </p:cNvPr>
          <p:cNvSpPr txBox="1">
            <a:spLocks/>
          </p:cNvSpPr>
          <p:nvPr/>
        </p:nvSpPr>
        <p:spPr>
          <a:xfrm>
            <a:off x="2213352" y="2228087"/>
            <a:ext cx="3650848" cy="394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 love you”</a:t>
            </a:r>
          </a:p>
          <a:p>
            <a:pPr marL="221742" indent="-221742" defTabSz="886968">
              <a:spcBef>
                <a:spcPts val="970"/>
              </a:spcBef>
            </a:pPr>
            <a:endParaRPr lang="en-US" sz="27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1742" indent="-221742" defTabSz="886968">
              <a:spcBef>
                <a:spcPts val="970"/>
              </a:spcBef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“Dammit Janet”</a:t>
            </a:r>
          </a:p>
          <a:p>
            <a:pPr marL="221742" indent="-221742" defTabSz="886968">
              <a:spcBef>
                <a:spcPts val="970"/>
              </a:spcBef>
            </a:pPr>
            <a:endParaRPr lang="en-US" sz="27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1742" indent="-221742" defTabSz="886968">
              <a:spcBef>
                <a:spcPts val="970"/>
              </a:spcBef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“We are an innovative company”</a:t>
            </a:r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4561525-D37F-3711-4559-F0B22880DDCF}"/>
              </a:ext>
            </a:extLst>
          </p:cNvPr>
          <p:cNvSpPr txBox="1">
            <a:spLocks/>
          </p:cNvSpPr>
          <p:nvPr/>
        </p:nvSpPr>
        <p:spPr>
          <a:xfrm>
            <a:off x="6451979" y="2228087"/>
            <a:ext cx="3526668" cy="3948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indent="-221742" defTabSz="886968">
              <a:spcBef>
                <a:spcPts val="970"/>
              </a:spcBef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 like you”</a:t>
            </a:r>
          </a:p>
          <a:p>
            <a:pPr marL="221742" indent="-221742" defTabSz="886968">
              <a:spcBef>
                <a:spcPts val="970"/>
              </a:spcBef>
            </a:pPr>
            <a:endParaRPr lang="en-US" sz="27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1742" indent="-221742" defTabSz="886968">
              <a:spcBef>
                <a:spcPts val="970"/>
              </a:spcBef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“Gosh Janet”</a:t>
            </a:r>
          </a:p>
          <a:p>
            <a:pPr marL="221742" indent="-221742" defTabSz="886968">
              <a:spcBef>
                <a:spcPts val="970"/>
              </a:spcBef>
            </a:pPr>
            <a:endParaRPr lang="en-US" sz="27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1742" indent="-221742" defTabSz="886968">
              <a:spcBef>
                <a:spcPts val="970"/>
              </a:spcBef>
            </a:pPr>
            <a:r>
              <a:rPr lang="en-US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“We are a software company”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8B5F-D840-5D7A-2306-9DDA6584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Assumption: Words have meaning…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2902-EF0A-5579-E0A9-B5B8AFFE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is important in…</a:t>
            </a:r>
          </a:p>
          <a:p>
            <a:pPr lvl="1"/>
            <a:r>
              <a:rPr lang="en-US" dirty="0"/>
              <a:t>Human psychology (Sapir, 1944; Whorf, 1956)</a:t>
            </a:r>
          </a:p>
          <a:p>
            <a:pPr lvl="1"/>
            <a:r>
              <a:rPr lang="en-US" dirty="0"/>
              <a:t>Sociological processes (Fishman, 1967)</a:t>
            </a:r>
          </a:p>
          <a:p>
            <a:pPr lvl="1"/>
            <a:r>
              <a:rPr lang="en-US" dirty="0"/>
              <a:t>Economic processes (Rubinstein, 2000)</a:t>
            </a:r>
          </a:p>
          <a:p>
            <a:endParaRPr lang="en-US" dirty="0"/>
          </a:p>
          <a:p>
            <a:r>
              <a:rPr lang="en-US" dirty="0"/>
              <a:t>They tell us something about reality</a:t>
            </a:r>
          </a:p>
          <a:p>
            <a:pPr lvl="1"/>
            <a:r>
              <a:rPr lang="en-US" dirty="0"/>
              <a:t>How we think</a:t>
            </a:r>
          </a:p>
          <a:p>
            <a:pPr lvl="1"/>
            <a:r>
              <a:rPr lang="en-US" dirty="0"/>
              <a:t>What we value</a:t>
            </a:r>
          </a:p>
          <a:p>
            <a:pPr lvl="1"/>
            <a:r>
              <a:rPr lang="en-US" dirty="0"/>
              <a:t>Where our attention is</a:t>
            </a:r>
          </a:p>
        </p:txBody>
      </p:sp>
    </p:spTree>
    <p:extLst>
      <p:ext uri="{BB962C8B-B14F-4D97-AF65-F5344CB8AC3E}">
        <p14:creationId xmlns:p14="http://schemas.microsoft.com/office/powerpoint/2010/main" val="352575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3100-D99E-7B4D-9A0E-188294FA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Pennebaker et al (2003)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9453-37D8-EF8B-664A-7C32AED5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our words tell us about ourselves</a:t>
            </a:r>
          </a:p>
          <a:p>
            <a:endParaRPr lang="en-US" dirty="0"/>
          </a:p>
          <a:p>
            <a:r>
              <a:rPr lang="en-US" dirty="0"/>
              <a:t>How are our ‘selves’ reflected in the words we use?</a:t>
            </a:r>
          </a:p>
          <a:p>
            <a:endParaRPr lang="en-US" dirty="0"/>
          </a:p>
          <a:p>
            <a:r>
              <a:rPr lang="en-US" dirty="0"/>
              <a:t>What can we glean from the analysis of words?</a:t>
            </a:r>
          </a:p>
          <a:p>
            <a:pPr lvl="1"/>
            <a:r>
              <a:rPr lang="en-US" dirty="0"/>
              <a:t>Manifest content?</a:t>
            </a:r>
          </a:p>
          <a:p>
            <a:pPr lvl="1"/>
            <a:r>
              <a:rPr lang="en-US" dirty="0"/>
              <a:t>Latent content?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7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4313-CC1F-9B2E-5A19-5DFA0EAE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Duraiu</a:t>
            </a:r>
            <a:r>
              <a:rPr lang="en-US" dirty="0"/>
              <a:t> et al.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A076-94BC-72BD-927C-DC41F0B6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content analysis being applied to organizational research?</a:t>
            </a:r>
          </a:p>
          <a:p>
            <a:endParaRPr lang="en-US" dirty="0"/>
          </a:p>
          <a:p>
            <a:r>
              <a:rPr lang="en-US" dirty="0"/>
              <a:t>What kinds of research questions are being answered?</a:t>
            </a:r>
          </a:p>
          <a:p>
            <a:endParaRPr lang="en-US" dirty="0"/>
          </a:p>
          <a:p>
            <a:r>
              <a:rPr lang="en-US" dirty="0"/>
              <a:t>What are some of the:</a:t>
            </a:r>
          </a:p>
          <a:p>
            <a:pPr lvl="1"/>
            <a:r>
              <a:rPr lang="en-US" dirty="0"/>
              <a:t>Advantages?</a:t>
            </a:r>
          </a:p>
          <a:p>
            <a:pPr lvl="1"/>
            <a:r>
              <a:rPr lang="en-US" dirty="0"/>
              <a:t>Disadvantages?</a:t>
            </a:r>
          </a:p>
        </p:txBody>
      </p:sp>
    </p:spTree>
    <p:extLst>
      <p:ext uri="{BB962C8B-B14F-4D97-AF65-F5344CB8AC3E}">
        <p14:creationId xmlns:p14="http://schemas.microsoft.com/office/powerpoint/2010/main" val="48269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DB33-65DF-C14F-D725-88E5AA25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computers, why use humans?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9C58-AEAE-F04E-B5F9-9490CF7C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vs manifest content</a:t>
            </a:r>
          </a:p>
          <a:p>
            <a:r>
              <a:rPr lang="en-US" dirty="0"/>
              <a:t>Context and reading between the lines</a:t>
            </a:r>
          </a:p>
          <a:p>
            <a:r>
              <a:rPr lang="en-US" dirty="0"/>
              <a:t>Inductive elements</a:t>
            </a:r>
          </a:p>
          <a:p>
            <a:endParaRPr lang="en-US" dirty="0"/>
          </a:p>
          <a:p>
            <a:r>
              <a:rPr lang="en-US" dirty="0"/>
              <a:t>AI tools are getting better at these things</a:t>
            </a:r>
          </a:p>
          <a:p>
            <a:pPr lvl="1"/>
            <a:r>
              <a:rPr lang="en-US" dirty="0"/>
              <a:t>But, the human coder isn’t going anywhere soon</a:t>
            </a:r>
          </a:p>
          <a:p>
            <a:pPr lvl="1"/>
            <a:r>
              <a:rPr lang="en-US" dirty="0"/>
              <a:t>AI will be a bigger ‘tool’ in the toolbox</a:t>
            </a:r>
          </a:p>
        </p:txBody>
      </p:sp>
    </p:spTree>
    <p:extLst>
      <p:ext uri="{BB962C8B-B14F-4D97-AF65-F5344CB8AC3E}">
        <p14:creationId xmlns:p14="http://schemas.microsoft.com/office/powerpoint/2010/main" val="267685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69F17-DE3B-5B22-D53D-05830A25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We said content analysis is systematic…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E2E6-D38E-8F63-0525-245BD4D5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800" dirty="0"/>
              <a:t>…but people are problematic</a:t>
            </a:r>
          </a:p>
          <a:p>
            <a:pPr lvl="1"/>
            <a:r>
              <a:rPr lang="en-US" sz="1800" dirty="0"/>
              <a:t>Confirmation bias</a:t>
            </a:r>
          </a:p>
          <a:p>
            <a:pPr lvl="1"/>
            <a:r>
              <a:rPr lang="en-US" sz="1800" dirty="0"/>
              <a:t>Role of expertise</a:t>
            </a:r>
          </a:p>
          <a:p>
            <a:pPr lvl="1"/>
            <a:r>
              <a:rPr lang="en-US" sz="1800" dirty="0"/>
              <a:t>Inattention</a:t>
            </a:r>
          </a:p>
          <a:p>
            <a:pPr lvl="1"/>
            <a:r>
              <a:rPr lang="en-US" sz="1800" dirty="0"/>
              <a:t>Fatigue</a:t>
            </a:r>
          </a:p>
          <a:p>
            <a:pPr lvl="1"/>
            <a:r>
              <a:rPr lang="en-US" sz="1800" dirty="0"/>
              <a:t>Recording errors</a:t>
            </a:r>
          </a:p>
          <a:p>
            <a:pPr lvl="1"/>
            <a:r>
              <a:rPr lang="en-US" sz="1800" dirty="0"/>
              <a:t>Inadequate scheme/coder training</a:t>
            </a:r>
          </a:p>
          <a:p>
            <a:r>
              <a:rPr lang="en-US" sz="1800" dirty="0"/>
              <a:t>Both within and between people</a:t>
            </a:r>
          </a:p>
          <a:p>
            <a:pPr lvl="1"/>
            <a:r>
              <a:rPr lang="en-US" sz="1800" dirty="0"/>
              <a:t>…sound familiar?</a:t>
            </a:r>
          </a:p>
        </p:txBody>
      </p:sp>
      <p:pic>
        <p:nvPicPr>
          <p:cNvPr id="2050" name="Picture 2" descr="Human error: an important ingredient in great designs | by Emanuel  Serbanoiu | UX Collective">
            <a:extLst>
              <a:ext uri="{FF2B5EF4-FFF2-40B4-BE49-F238E27FC236}">
                <a16:creationId xmlns:a16="http://schemas.microsoft.com/office/drawing/2014/main" id="{26206BE4-7CAE-CEF4-CF71-A7F2BD36F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3" r="2109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3340-DFBC-7594-C6D0-38B5C433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implement a systematic process…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BA6966C-84AB-C8E4-E672-808088E76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454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7D24434-A050-407C-61C8-D5F598505CC7}"/>
              </a:ext>
            </a:extLst>
          </p:cNvPr>
          <p:cNvGrpSpPr/>
          <p:nvPr/>
        </p:nvGrpSpPr>
        <p:grpSpPr>
          <a:xfrm rot="18875086">
            <a:off x="4103358" y="4682676"/>
            <a:ext cx="494736" cy="578748"/>
            <a:chOff x="3362866" y="3647710"/>
            <a:chExt cx="494736" cy="57874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F866FCC-7B9C-7AC2-34B9-6ACE741F801C}"/>
                </a:ext>
              </a:extLst>
            </p:cNvPr>
            <p:cNvSpPr/>
            <p:nvPr/>
          </p:nvSpPr>
          <p:spPr>
            <a:xfrm>
              <a:off x="3362866" y="3647710"/>
              <a:ext cx="494736" cy="5787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6E4D1CC3-7D4F-3E11-471E-61D29178DF05}"/>
                </a:ext>
              </a:extLst>
            </p:cNvPr>
            <p:cNvSpPr txBox="1"/>
            <p:nvPr/>
          </p:nvSpPr>
          <p:spPr>
            <a:xfrm>
              <a:off x="3362866" y="3763460"/>
              <a:ext cx="346315" cy="3472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6BDBFD-69FD-C18B-E7B1-8600F1DBB69C}"/>
              </a:ext>
            </a:extLst>
          </p:cNvPr>
          <p:cNvSpPr txBox="1"/>
          <p:nvPr/>
        </p:nvSpPr>
        <p:spPr>
          <a:xfrm>
            <a:off x="8123383" y="6493164"/>
            <a:ext cx="406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(Based on Bundy, 2013; </a:t>
            </a:r>
            <a:r>
              <a:rPr lang="en-US" dirty="0" err="1"/>
              <a:t>Neuendorf</a:t>
            </a:r>
            <a:r>
              <a:rPr lang="en-US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45729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8912-E71A-7751-F6B8-25516266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Codebook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46D79D-F51B-4C7A-7C34-4C248F3EF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00" y="1925782"/>
            <a:ext cx="10700600" cy="417021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4BEC4-42BE-4A85-D359-8D13AFAE1DE4}"/>
              </a:ext>
            </a:extLst>
          </p:cNvPr>
          <p:cNvSpPr txBox="1"/>
          <p:nvPr/>
        </p:nvSpPr>
        <p:spPr>
          <a:xfrm>
            <a:off x="10644909" y="6493164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(Bundy, 2013)</a:t>
            </a:r>
          </a:p>
        </p:txBody>
      </p:sp>
    </p:spTree>
    <p:extLst>
      <p:ext uri="{BB962C8B-B14F-4D97-AF65-F5344CB8AC3E}">
        <p14:creationId xmlns:p14="http://schemas.microsoft.com/office/powerpoint/2010/main" val="124335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9AC2-A2FE-2896-8C7C-3A9D6882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your codebook development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67E-ACE9-D656-BD14-F5343280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the constructs equally easy to measure?</a:t>
            </a:r>
          </a:p>
          <a:p>
            <a:endParaRPr lang="en-US" dirty="0"/>
          </a:p>
          <a:p>
            <a:r>
              <a:rPr lang="en-US" dirty="0"/>
              <a:t>How did coder training go?</a:t>
            </a:r>
          </a:p>
          <a:p>
            <a:pPr lvl="1"/>
            <a:r>
              <a:rPr lang="en-US" dirty="0"/>
              <a:t>What challenges did you face?</a:t>
            </a:r>
          </a:p>
          <a:p>
            <a:pPr lvl="1"/>
            <a:r>
              <a:rPr lang="en-US" dirty="0"/>
              <a:t>How did you resolve them?</a:t>
            </a:r>
          </a:p>
          <a:p>
            <a:pPr lvl="1"/>
            <a:endParaRPr lang="en-US" dirty="0"/>
          </a:p>
          <a:p>
            <a:r>
              <a:rPr lang="en-US" dirty="0"/>
              <a:t>What would you anticipate doing differently going forward?</a:t>
            </a:r>
          </a:p>
        </p:txBody>
      </p:sp>
    </p:spTree>
    <p:extLst>
      <p:ext uri="{BB962C8B-B14F-4D97-AF65-F5344CB8AC3E}">
        <p14:creationId xmlns:p14="http://schemas.microsoft.com/office/powerpoint/2010/main" val="31139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6932-46E8-92D6-69F7-3988C3051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8529-9AB7-67C4-2013-AEDB43A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EDC7-7368-0555-30D1-1C93CFD7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60359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49D5-10D3-4A43-4943-98F093E4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5CF9-5690-6E5D-45EC-DC207368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vs novice?</a:t>
            </a:r>
          </a:p>
          <a:p>
            <a:pPr lvl="1"/>
            <a:r>
              <a:rPr lang="en-US" dirty="0"/>
              <a:t>Should the researcher be a coder?</a:t>
            </a:r>
          </a:p>
          <a:p>
            <a:pPr lvl="1"/>
            <a:r>
              <a:rPr lang="en-US" dirty="0"/>
              <a:t>Should a random Joe/Jane off the street?</a:t>
            </a:r>
          </a:p>
          <a:p>
            <a:pPr lvl="1"/>
            <a:r>
              <a:rPr lang="en-US" dirty="0"/>
              <a:t>What role does familiarity with the ______ play?</a:t>
            </a:r>
          </a:p>
          <a:p>
            <a:pPr lvl="2"/>
            <a:r>
              <a:rPr lang="en-US" dirty="0"/>
              <a:t>Construct</a:t>
            </a:r>
          </a:p>
          <a:p>
            <a:pPr lvl="2"/>
            <a:r>
              <a:rPr lang="en-US" dirty="0"/>
              <a:t>Context</a:t>
            </a:r>
          </a:p>
          <a:p>
            <a:pPr lvl="2"/>
            <a:r>
              <a:rPr lang="en-US" dirty="0"/>
              <a:t>Method</a:t>
            </a:r>
          </a:p>
          <a:p>
            <a:r>
              <a:rPr lang="en-US" dirty="0"/>
              <a:t>Motivation/Timeliness</a:t>
            </a:r>
          </a:p>
          <a:p>
            <a:r>
              <a:rPr lang="en-US" dirty="0"/>
              <a:t>Conscientiousness</a:t>
            </a:r>
          </a:p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34434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A813-DD91-6FC5-67CF-DD1814CB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F1FD-6A81-B512-8C4C-34780149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4148"/>
          </a:xfrm>
        </p:spPr>
        <p:txBody>
          <a:bodyPr/>
          <a:lstStyle/>
          <a:p>
            <a:r>
              <a:rPr lang="en-US" dirty="0"/>
              <a:t>At least 2 coders</a:t>
            </a:r>
          </a:p>
          <a:p>
            <a:r>
              <a:rPr lang="en-US" dirty="0"/>
              <a:t>10% overlap up to ~300 texts</a:t>
            </a:r>
          </a:p>
          <a:p>
            <a:r>
              <a:rPr lang="en-US" dirty="0"/>
              <a:t>Big corpora of texts…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BF7C58-B3FF-216F-E3B1-8727BEDE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6049"/>
              </p:ext>
            </p:extLst>
          </p:nvPr>
        </p:nvGraphicFramePr>
        <p:xfrm>
          <a:off x="1834173" y="353320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78466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36933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42032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1381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61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83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 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 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5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2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6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Texts 5-100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Texts 5-100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Texts 5-100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Texts 5-100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Texts 5-100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2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Texts 101-300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Texts 301-500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Texts 501-700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Texts 701-900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Texts 901-1000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8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TOT: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TOT: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TOT: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TOT: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3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0AAB19-D217-6C79-8B32-ED4BCEEF1871}"/>
              </a:ext>
            </a:extLst>
          </p:cNvPr>
          <p:cNvSpPr/>
          <p:nvPr/>
        </p:nvSpPr>
        <p:spPr>
          <a:xfrm>
            <a:off x="1834173" y="3894992"/>
            <a:ext cx="8128000" cy="1854644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ADD9883-E5DA-A505-245A-7AA0CC1ABF20}"/>
              </a:ext>
            </a:extLst>
          </p:cNvPr>
          <p:cNvSpPr/>
          <p:nvPr/>
        </p:nvSpPr>
        <p:spPr>
          <a:xfrm>
            <a:off x="1293091" y="3814618"/>
            <a:ext cx="332509" cy="1967346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478CC-7C57-43DD-7093-965388A6C198}"/>
              </a:ext>
            </a:extLst>
          </p:cNvPr>
          <p:cNvSpPr txBox="1"/>
          <p:nvPr/>
        </p:nvSpPr>
        <p:spPr>
          <a:xfrm>
            <a:off x="789982" y="2851728"/>
            <a:ext cx="589072" cy="38931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400" dirty="0">
                <a:solidFill>
                  <a:schemeClr val="accent2"/>
                </a:solidFill>
              </a:rPr>
              <a:t>Reliability</a:t>
            </a:r>
          </a:p>
          <a:p>
            <a:pPr algn="ctr">
              <a:lnSpc>
                <a:spcPct val="50000"/>
              </a:lnSpc>
            </a:pPr>
            <a:r>
              <a:rPr lang="en-US" sz="2400" dirty="0">
                <a:solidFill>
                  <a:schemeClr val="accent2"/>
                </a:solidFill>
              </a:rPr>
              <a:t>Subsample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F49DE6-21E5-FB43-9559-5277DC95707F}"/>
              </a:ext>
            </a:extLst>
          </p:cNvPr>
          <p:cNvSpPr/>
          <p:nvPr/>
        </p:nvSpPr>
        <p:spPr>
          <a:xfrm rot="10800000">
            <a:off x="10004490" y="5781964"/>
            <a:ext cx="332509" cy="717960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CFFEB-521A-B1A8-280B-D7E0DC3B5CC6}"/>
              </a:ext>
            </a:extLst>
          </p:cNvPr>
          <p:cNvSpPr txBox="1"/>
          <p:nvPr/>
        </p:nvSpPr>
        <p:spPr>
          <a:xfrm rot="5400000">
            <a:off x="10875916" y="4710206"/>
            <a:ext cx="404406" cy="30184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2400" dirty="0">
                <a:solidFill>
                  <a:schemeClr val="accent2"/>
                </a:solidFill>
              </a:rPr>
              <a:t>Total: 1000</a:t>
            </a:r>
          </a:p>
        </p:txBody>
      </p:sp>
    </p:spTree>
    <p:extLst>
      <p:ext uri="{BB962C8B-B14F-4D97-AF65-F5344CB8AC3E}">
        <p14:creationId xmlns:p14="http://schemas.microsoft.com/office/powerpoint/2010/main" val="3487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35C2-B0D0-B4CE-9225-EC17EB06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CDCC-D1CD-B6D3-10B3-69CE014C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agreement/</a:t>
            </a:r>
            <a:r>
              <a:rPr lang="en-US" dirty="0" err="1"/>
              <a:t>Holsti’s</a:t>
            </a:r>
            <a:r>
              <a:rPr lang="en-US" dirty="0"/>
              <a:t> PA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Straight agreement</a:t>
            </a:r>
          </a:p>
          <a:p>
            <a:pPr lvl="1"/>
            <a:r>
              <a:rPr lang="en-US" dirty="0"/>
              <a:t>It has its place, and it’s not in manual coding</a:t>
            </a:r>
          </a:p>
          <a:p>
            <a:r>
              <a:rPr lang="en-US" dirty="0"/>
              <a:t>Cohen’s Kappa</a:t>
            </a:r>
          </a:p>
          <a:p>
            <a:pPr lvl="1"/>
            <a:r>
              <a:rPr lang="en-US" dirty="0"/>
              <a:t>Agreement but accounting for chance</a:t>
            </a:r>
          </a:p>
          <a:p>
            <a:pPr lvl="1"/>
            <a:r>
              <a:rPr lang="en-US" dirty="0"/>
              <a:t>Most commonly reported metric in content analysis (my subjective reading)</a:t>
            </a:r>
          </a:p>
          <a:p>
            <a:r>
              <a:rPr lang="en-US" dirty="0" err="1"/>
              <a:t>Krippendorff’s</a:t>
            </a:r>
            <a:r>
              <a:rPr lang="en-US" dirty="0"/>
              <a:t> Alpha</a:t>
            </a:r>
          </a:p>
          <a:p>
            <a:pPr lvl="1"/>
            <a:r>
              <a:rPr lang="en-US" dirty="0"/>
              <a:t>Agreement but accounting for chance</a:t>
            </a:r>
          </a:p>
          <a:p>
            <a:pPr lvl="1"/>
            <a:r>
              <a:rPr lang="en-US" dirty="0"/>
              <a:t>Gold standard</a:t>
            </a:r>
          </a:p>
        </p:txBody>
      </p:sp>
    </p:spTree>
    <p:extLst>
      <p:ext uri="{BB962C8B-B14F-4D97-AF65-F5344CB8AC3E}">
        <p14:creationId xmlns:p14="http://schemas.microsoft.com/office/powerpoint/2010/main" val="39881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6E03-E747-6FBB-A902-32186361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What if you get low reliability?</a:t>
            </a:r>
          </a:p>
        </p:txBody>
      </p:sp>
      <p:pic>
        <p:nvPicPr>
          <p:cNvPr id="3078" name="Picture 6" descr="Face You Make Robert Downey Jr Meme Generator - Imgflip">
            <a:extLst>
              <a:ext uri="{FF2B5EF4-FFF2-40B4-BE49-F238E27FC236}">
                <a16:creationId xmlns:a16="http://schemas.microsoft.com/office/drawing/2014/main" id="{45A057F2-4FD4-5F2E-B463-5A31039F3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r="18130"/>
          <a:stretch/>
        </p:blipFill>
        <p:spPr bwMode="auto"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AC2B-9F61-0DB1-2A1A-3C1C04B0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822192"/>
          </a:xfrm>
        </p:spPr>
        <p:txBody>
          <a:bodyPr>
            <a:normAutofit/>
          </a:bodyPr>
          <a:lstStyle/>
          <a:p>
            <a:r>
              <a:rPr lang="en-US" sz="2200" dirty="0"/>
              <a:t>Not… ideal…</a:t>
            </a:r>
          </a:p>
          <a:p>
            <a:endParaRPr lang="en-US" sz="2200" dirty="0"/>
          </a:p>
          <a:p>
            <a:r>
              <a:rPr lang="en-US" sz="2200" dirty="0"/>
              <a:t>You have options, none great</a:t>
            </a:r>
          </a:p>
          <a:p>
            <a:pPr lvl="1"/>
            <a:r>
              <a:rPr lang="en-US" sz="1800" dirty="0"/>
              <a:t>Retraining</a:t>
            </a:r>
          </a:p>
          <a:p>
            <a:pPr lvl="1"/>
            <a:r>
              <a:rPr lang="en-US" sz="1800" dirty="0"/>
              <a:t>Drop variables</a:t>
            </a:r>
          </a:p>
          <a:p>
            <a:pPr lvl="1"/>
            <a:r>
              <a:rPr lang="en-US" sz="1800" dirty="0"/>
              <a:t>Drop coder</a:t>
            </a:r>
          </a:p>
          <a:p>
            <a:pPr lvl="1"/>
            <a:r>
              <a:rPr lang="en-US" sz="1800" dirty="0"/>
              <a:t>Are there some aspects of the variable that can be kept?</a:t>
            </a:r>
          </a:p>
          <a:p>
            <a:pPr lvl="2"/>
            <a:r>
              <a:rPr lang="en-US" sz="1400" dirty="0"/>
              <a:t>Certain codes in a nominal variable</a:t>
            </a:r>
          </a:p>
          <a:p>
            <a:endParaRPr lang="en-US" sz="2200" dirty="0"/>
          </a:p>
          <a:p>
            <a:r>
              <a:rPr lang="en-US" sz="2200" dirty="0"/>
              <a:t>This is why the iterative training process is so important</a:t>
            </a:r>
          </a:p>
        </p:txBody>
      </p:sp>
    </p:spTree>
    <p:extLst>
      <p:ext uri="{BB962C8B-B14F-4D97-AF65-F5344CB8AC3E}">
        <p14:creationId xmlns:p14="http://schemas.microsoft.com/office/powerpoint/2010/main" val="97557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E57E-FFD3-329B-1CC5-53AB2481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Konig</a:t>
            </a:r>
            <a:r>
              <a:rPr lang="en-US" dirty="0"/>
              <a:t> et al – Metaphors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E8D1-1648-01EA-E1F6-3B1981CE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they use content analysis?</a:t>
            </a:r>
          </a:p>
          <a:p>
            <a:endParaRPr lang="en-US" dirty="0"/>
          </a:p>
          <a:p>
            <a:r>
              <a:rPr lang="en-US" dirty="0"/>
              <a:t>What key decisions did they make in their analysis</a:t>
            </a:r>
          </a:p>
          <a:p>
            <a:endParaRPr lang="en-US" dirty="0"/>
          </a:p>
          <a:p>
            <a:r>
              <a:rPr lang="en-US" dirty="0"/>
              <a:t>What all did they disclose for transparency</a:t>
            </a:r>
          </a:p>
          <a:p>
            <a:pPr lvl="1"/>
            <a:r>
              <a:rPr lang="en-US" dirty="0"/>
              <a:t>What likely didn’t make it into the final paper?</a:t>
            </a:r>
          </a:p>
          <a:p>
            <a:pPr lvl="1"/>
            <a:endParaRPr lang="en-US" dirty="0"/>
          </a:p>
          <a:p>
            <a:r>
              <a:rPr lang="en-US" dirty="0"/>
              <a:t>Why did they include Table 1?</a:t>
            </a:r>
          </a:p>
        </p:txBody>
      </p:sp>
    </p:spTree>
    <p:extLst>
      <p:ext uri="{BB962C8B-B14F-4D97-AF65-F5344CB8AC3E}">
        <p14:creationId xmlns:p14="http://schemas.microsoft.com/office/powerpoint/2010/main" val="428503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D94D-1166-BB2F-3570-A19E67B0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A30C-37A6-396B-C7FF-0500A7F6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plough through coding in one sitting</a:t>
            </a:r>
          </a:p>
          <a:p>
            <a:pPr lvl="1"/>
            <a:r>
              <a:rPr lang="en-US" dirty="0"/>
              <a:t>Coder fatigue</a:t>
            </a:r>
          </a:p>
          <a:p>
            <a:endParaRPr lang="en-US" dirty="0"/>
          </a:p>
          <a:p>
            <a:r>
              <a:rPr lang="en-US" dirty="0"/>
              <a:t>Start with theory and revisit theory often</a:t>
            </a:r>
          </a:p>
          <a:p>
            <a:pPr lvl="1"/>
            <a:r>
              <a:rPr lang="en-US" dirty="0"/>
              <a:t>Codebook revisions still need to fit theory</a:t>
            </a:r>
          </a:p>
          <a:p>
            <a:pPr lvl="1"/>
            <a:r>
              <a:rPr lang="en-US" dirty="0"/>
              <a:t>Make sure the data your coders will generate </a:t>
            </a:r>
            <a:r>
              <a:rPr lang="en-US"/>
              <a:t>is appropriate for </a:t>
            </a:r>
            <a:r>
              <a:rPr lang="en-US" dirty="0"/>
              <a:t>your analysis</a:t>
            </a:r>
          </a:p>
          <a:p>
            <a:pPr lvl="1"/>
            <a:endParaRPr lang="en-US" dirty="0"/>
          </a:p>
          <a:p>
            <a:r>
              <a:rPr lang="en-US" dirty="0"/>
              <a:t>Know your data</a:t>
            </a:r>
          </a:p>
          <a:p>
            <a:endParaRPr lang="en-US" dirty="0"/>
          </a:p>
          <a:p>
            <a:r>
              <a:rPr lang="en-US" dirty="0"/>
              <a:t>Train, train, train</a:t>
            </a:r>
          </a:p>
        </p:txBody>
      </p:sp>
    </p:spTree>
    <p:extLst>
      <p:ext uri="{BB962C8B-B14F-4D97-AF65-F5344CB8AC3E}">
        <p14:creationId xmlns:p14="http://schemas.microsoft.com/office/powerpoint/2010/main" val="4210208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59545-884A-4EAE-1CB3-BC7B021B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154C-8D6D-0AC1-D823-6D42CF65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34E8-5181-3AE5-7109-693F3745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>
                <a:solidFill>
                  <a:schemeClr val="accent2"/>
                </a:solidFill>
              </a:rPr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419698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81A2D-51AF-9B37-DFD6-8D1B63522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1336-D1BF-4EFE-DD7A-B2A6B31C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DE6C-EFD1-EF1D-9DB9-355A1368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>
                <a:solidFill>
                  <a:schemeClr val="accent2"/>
                </a:solidFill>
              </a:rPr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55209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CB31-58BE-34E6-7CA1-1B814B14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0E46-7DC4-63E4-25BB-61CE57F2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Leadership –</a:t>
            </a:r>
          </a:p>
          <a:p>
            <a:pPr lvl="1"/>
            <a:r>
              <a:rPr lang="en-US" dirty="0"/>
              <a:t>Keep</a:t>
            </a:r>
          </a:p>
          <a:p>
            <a:pPr lvl="2"/>
            <a:r>
              <a:rPr lang="en-US" dirty="0"/>
              <a:t>Present only once</a:t>
            </a:r>
          </a:p>
          <a:p>
            <a:pPr lvl="2"/>
            <a:r>
              <a:rPr lang="en-US" dirty="0"/>
              <a:t>Between homework and method discussion</a:t>
            </a:r>
          </a:p>
          <a:p>
            <a:pPr lvl="1"/>
            <a:r>
              <a:rPr lang="en-US" dirty="0"/>
              <a:t>Drop</a:t>
            </a:r>
          </a:p>
          <a:p>
            <a:pPr lvl="2"/>
            <a:r>
              <a:rPr lang="en-US" dirty="0"/>
              <a:t>Still be prepared with questions, but no empirical article</a:t>
            </a:r>
          </a:p>
          <a:p>
            <a:pPr lvl="2"/>
            <a:r>
              <a:rPr lang="en-US" dirty="0"/>
              <a:t>Grade mostly on active participation</a:t>
            </a:r>
          </a:p>
          <a:p>
            <a:r>
              <a:rPr lang="en-US" dirty="0"/>
              <a:t>Homework Reviews – </a:t>
            </a:r>
          </a:p>
          <a:p>
            <a:pPr lvl="1"/>
            <a:r>
              <a:rPr lang="en-US" dirty="0"/>
              <a:t>30 minutes at beginning of class</a:t>
            </a:r>
          </a:p>
          <a:p>
            <a:pPr lvl="1"/>
            <a:r>
              <a:rPr lang="en-US" dirty="0"/>
              <a:t>Whatever time remains at end</a:t>
            </a:r>
          </a:p>
        </p:txBody>
      </p:sp>
    </p:spTree>
    <p:extLst>
      <p:ext uri="{BB962C8B-B14F-4D97-AF65-F5344CB8AC3E}">
        <p14:creationId xmlns:p14="http://schemas.microsoft.com/office/powerpoint/2010/main" val="7744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>
                <a:solidFill>
                  <a:schemeClr val="accent2"/>
                </a:solidFill>
              </a:rPr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4824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CC86-31BE-89EA-6CB4-00472244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32E-8EFA-D8B9-B18F-B35C0152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FB6A-D68C-FD86-3216-E49D021D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97394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E229-4D30-6FCD-91E9-9B8FD1C8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B9D6-6FD8-2633-6034-157121CB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“…a research technique for the </a:t>
            </a:r>
            <a:r>
              <a:rPr lang="en-US" sz="2000" b="1" dirty="0">
                <a:solidFill>
                  <a:schemeClr val="accent2"/>
                </a:solidFill>
              </a:rPr>
              <a:t>objective, systematic, and quantitative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description of the </a:t>
            </a:r>
            <a:r>
              <a:rPr lang="en-US" sz="2000" b="1" dirty="0">
                <a:solidFill>
                  <a:schemeClr val="accent2"/>
                </a:solidFill>
              </a:rPr>
              <a:t>manifest content of communication</a:t>
            </a:r>
            <a:r>
              <a:rPr lang="en-US" sz="2000" dirty="0"/>
              <a:t>” (</a:t>
            </a:r>
            <a:r>
              <a:rPr lang="en-US" sz="2000" dirty="0" err="1"/>
              <a:t>Berelson</a:t>
            </a:r>
            <a:r>
              <a:rPr lang="en-US" sz="2000" dirty="0"/>
              <a:t>, 1952)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“…any research technique for </a:t>
            </a:r>
            <a:r>
              <a:rPr lang="en-US" sz="2000" b="1" dirty="0">
                <a:solidFill>
                  <a:schemeClr val="accent2"/>
                </a:solidFill>
              </a:rPr>
              <a:t>making inferences</a:t>
            </a:r>
            <a:r>
              <a:rPr lang="en-US" sz="2000" b="1" dirty="0"/>
              <a:t> </a:t>
            </a:r>
            <a:r>
              <a:rPr lang="en-US" sz="2000" dirty="0"/>
              <a:t>by </a:t>
            </a:r>
            <a:r>
              <a:rPr lang="en-US" sz="2000" b="1" dirty="0">
                <a:solidFill>
                  <a:schemeClr val="accent2"/>
                </a:solidFill>
              </a:rPr>
              <a:t>systematically and objectively</a:t>
            </a:r>
            <a:r>
              <a:rPr lang="en-US" sz="2000" b="1" dirty="0"/>
              <a:t> </a:t>
            </a:r>
            <a:r>
              <a:rPr lang="en-US" sz="2000" dirty="0"/>
              <a:t>identifying specified </a:t>
            </a:r>
            <a:r>
              <a:rPr lang="en-US" sz="2000" b="1" dirty="0">
                <a:solidFill>
                  <a:schemeClr val="accent2"/>
                </a:solidFill>
              </a:rPr>
              <a:t>characteristics within text</a:t>
            </a:r>
            <a:r>
              <a:rPr lang="en-US" sz="2000" dirty="0"/>
              <a:t>” (Stone et al., 1966)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“…a research </a:t>
            </a:r>
            <a:r>
              <a:rPr lang="en-US" sz="2000" b="1" dirty="0">
                <a:solidFill>
                  <a:schemeClr val="accent2"/>
                </a:solidFill>
              </a:rPr>
              <a:t>technique for making replicable and valid inferences from texts </a:t>
            </a:r>
            <a:r>
              <a:rPr lang="en-US" sz="2000" dirty="0"/>
              <a:t>[broadly conceived]  to the contexts of their use.” (Krippendorff, 2004)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“…a research method that uses a </a:t>
            </a:r>
            <a:r>
              <a:rPr lang="en-US" sz="2000" b="1" dirty="0">
                <a:solidFill>
                  <a:schemeClr val="accent2"/>
                </a:solidFill>
              </a:rPr>
              <a:t>set of procedures </a:t>
            </a:r>
            <a:r>
              <a:rPr lang="en-US" sz="2000" dirty="0"/>
              <a:t>to make </a:t>
            </a:r>
            <a:r>
              <a:rPr lang="en-US" sz="2000" b="1" dirty="0">
                <a:solidFill>
                  <a:schemeClr val="accent2"/>
                </a:solidFill>
              </a:rPr>
              <a:t>valid inferences from text</a:t>
            </a:r>
            <a:r>
              <a:rPr lang="en-US" sz="2000" dirty="0"/>
              <a:t>” (Weber, 1990)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“…the </a:t>
            </a:r>
            <a:r>
              <a:rPr lang="en-US" sz="2000" b="1" dirty="0">
                <a:solidFill>
                  <a:schemeClr val="accent2"/>
                </a:solidFill>
              </a:rPr>
              <a:t>systematic, objective, quantitative</a:t>
            </a:r>
            <a:r>
              <a:rPr lang="en-US" sz="2000" b="1" dirty="0"/>
              <a:t> </a:t>
            </a:r>
            <a:r>
              <a:rPr lang="en-US" sz="2000" dirty="0"/>
              <a:t>analysis of </a:t>
            </a:r>
            <a:r>
              <a:rPr lang="en-US" sz="2000" b="1" dirty="0">
                <a:solidFill>
                  <a:schemeClr val="accent2"/>
                </a:solidFill>
              </a:rPr>
              <a:t>message characteristics</a:t>
            </a:r>
            <a:r>
              <a:rPr lang="en-US" sz="2000" dirty="0"/>
              <a:t>.” (</a:t>
            </a:r>
            <a:r>
              <a:rPr lang="en-US" sz="2000" dirty="0" err="1"/>
              <a:t>Neuendorf</a:t>
            </a:r>
            <a:r>
              <a:rPr lang="en-US" sz="2000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25709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4B49-E0F3-9C73-5768-4FB872DB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C344-2FF7-DB85-8B1C-DDFBB1C7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Systematic</a:t>
            </a:r>
            <a:endParaRPr lang="en-US" i="1" dirty="0"/>
          </a:p>
          <a:p>
            <a:pPr lvl="1"/>
            <a:r>
              <a:rPr lang="en-US" dirty="0"/>
              <a:t>Not </a:t>
            </a:r>
            <a:r>
              <a:rPr lang="en-US" i="1" dirty="0"/>
              <a:t>ad hoc</a:t>
            </a:r>
            <a:r>
              <a:rPr lang="en-US" dirty="0"/>
              <a:t>/purely subjective</a:t>
            </a:r>
          </a:p>
          <a:p>
            <a:pPr lvl="1"/>
            <a:r>
              <a:rPr lang="en-US" dirty="0"/>
              <a:t>Same reliability and validity concerns as other techniques</a:t>
            </a:r>
          </a:p>
          <a:p>
            <a:endParaRPr lang="en-US" dirty="0"/>
          </a:p>
          <a:p>
            <a:r>
              <a:rPr lang="en-US" dirty="0"/>
              <a:t>Based in text </a:t>
            </a:r>
            <a:r>
              <a:rPr lang="en-US" sz="1800" i="1" dirty="0"/>
              <a:t>(though text here is broader than just the written word)</a:t>
            </a:r>
            <a:endParaRPr lang="en-US" i="1" dirty="0"/>
          </a:p>
          <a:p>
            <a:pPr lvl="1"/>
            <a:r>
              <a:rPr lang="en-US" dirty="0"/>
              <a:t>Organizational communication generates our data</a:t>
            </a:r>
          </a:p>
          <a:p>
            <a:pPr lvl="1"/>
            <a:r>
              <a:rPr lang="en-US" dirty="0"/>
              <a:t>Context (medium, communicator, recipient, intent) matters</a:t>
            </a:r>
          </a:p>
          <a:p>
            <a:endParaRPr lang="en-US" dirty="0"/>
          </a:p>
          <a:p>
            <a:r>
              <a:rPr lang="en-US" dirty="0"/>
              <a:t>Role of Inference</a:t>
            </a:r>
          </a:p>
          <a:p>
            <a:pPr lvl="1"/>
            <a:r>
              <a:rPr lang="en-US" dirty="0"/>
              <a:t>Often using text to infer something about reality</a:t>
            </a:r>
          </a:p>
        </p:txBody>
      </p:sp>
    </p:spTree>
    <p:extLst>
      <p:ext uri="{BB962C8B-B14F-4D97-AF65-F5344CB8AC3E}">
        <p14:creationId xmlns:p14="http://schemas.microsoft.com/office/powerpoint/2010/main" val="287444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0A26-3698-1C25-F7BA-49737598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Not Everyone Agrees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43BD-D69E-D19E-A9B3-242EFB4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Qualitative vs Quantitative… both?</a:t>
            </a:r>
          </a:p>
          <a:p>
            <a:endParaRPr lang="en-US" sz="2400" dirty="0"/>
          </a:p>
          <a:p>
            <a:r>
              <a:rPr lang="en-US" sz="2400" dirty="0"/>
              <a:t>Inductive vs Deductive… both?</a:t>
            </a:r>
          </a:p>
          <a:p>
            <a:endParaRPr lang="en-US" sz="2400" dirty="0"/>
          </a:p>
          <a:p>
            <a:r>
              <a:rPr lang="en-US" sz="2400" dirty="0"/>
              <a:t>Manifest vs Latent content.. Both?</a:t>
            </a:r>
          </a:p>
          <a:p>
            <a:endParaRPr lang="en-US" sz="2400" dirty="0"/>
          </a:p>
          <a:p>
            <a:r>
              <a:rPr lang="en-US" sz="2400" dirty="0"/>
              <a:t>What do the readings suggest?</a:t>
            </a:r>
          </a:p>
          <a:p>
            <a:pPr lvl="1"/>
            <a:r>
              <a:rPr lang="en-US" dirty="0"/>
              <a:t>What do you think?</a:t>
            </a:r>
          </a:p>
        </p:txBody>
      </p:sp>
      <p:pic>
        <p:nvPicPr>
          <p:cNvPr id="1026" name="Picture 2" descr="Debate Team Argues Merits of Electoral College | CSUF News">
            <a:extLst>
              <a:ext uri="{FF2B5EF4-FFF2-40B4-BE49-F238E27FC236}">
                <a16:creationId xmlns:a16="http://schemas.microsoft.com/office/drawing/2014/main" id="{900919BF-0546-448D-86AA-C6B305401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2" r="18790" b="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9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2AE-1A8F-BBD1-C0F6-8F58B43A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>
                <a:solidFill>
                  <a:schemeClr val="accent2"/>
                </a:solidFill>
              </a:rPr>
              <a:t>content</a:t>
            </a:r>
            <a:r>
              <a:rPr lang="en-US" dirty="0"/>
              <a:t> is being analyzed and </a:t>
            </a:r>
            <a:r>
              <a:rPr lang="en-US" dirty="0">
                <a:solidFill>
                  <a:schemeClr val="accent2"/>
                </a:solidFill>
              </a:rPr>
              <a:t>how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60FD-4641-0E9F-DC99-DCD697CE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Inductive theory building</a:t>
            </a:r>
          </a:p>
          <a:p>
            <a:r>
              <a:rPr lang="en-US" dirty="0"/>
              <a:t>Narrative analysis</a:t>
            </a:r>
          </a:p>
          <a:p>
            <a:r>
              <a:rPr lang="en-US" dirty="0"/>
              <a:t>Discourse analysis</a:t>
            </a:r>
          </a:p>
          <a:p>
            <a:r>
              <a:rPr lang="en-US" dirty="0"/>
              <a:t>Semantic analysis</a:t>
            </a:r>
          </a:p>
          <a:p>
            <a:r>
              <a:rPr lang="en-US" dirty="0"/>
              <a:t>Rhetorical analysis</a:t>
            </a:r>
          </a:p>
          <a:p>
            <a:r>
              <a:rPr lang="en-US" dirty="0"/>
              <a:t>Critical analysis</a:t>
            </a:r>
          </a:p>
          <a:p>
            <a:r>
              <a:rPr lang="en-US" dirty="0"/>
              <a:t>Quantitative content analysis</a:t>
            </a:r>
          </a:p>
          <a:p>
            <a:pPr marL="0" indent="0" algn="ctr">
              <a:buNone/>
            </a:pPr>
            <a:r>
              <a:rPr lang="en-US" i="1" dirty="0"/>
              <a:t>How do these differ? How are they similar?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3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1264</TotalTime>
  <Words>1067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BUS-Z 798 Research Methods (II)</vt:lpstr>
      <vt:lpstr>Agenda</vt:lpstr>
      <vt:lpstr>Decisions To Make</vt:lpstr>
      <vt:lpstr>Agenda</vt:lpstr>
      <vt:lpstr>Agenda</vt:lpstr>
      <vt:lpstr>What is Content Analysis?</vt:lpstr>
      <vt:lpstr>Common Threads?</vt:lpstr>
      <vt:lpstr>Not Everyone Agrees</vt:lpstr>
      <vt:lpstr>What content is being analyzed and how?</vt:lpstr>
      <vt:lpstr>Assumption: Words have meaning…</vt:lpstr>
      <vt:lpstr>Assumption: Words have meaning…</vt:lpstr>
      <vt:lpstr>Assumption: Words have meaning…</vt:lpstr>
      <vt:lpstr>Pennebaker et al (2003)</vt:lpstr>
      <vt:lpstr>Duraiu et al. (2007)</vt:lpstr>
      <vt:lpstr>We have computers, why use humans?</vt:lpstr>
      <vt:lpstr>We said content analysis is systematic…</vt:lpstr>
      <vt:lpstr>So we implement a systematic process…</vt:lpstr>
      <vt:lpstr>Sample Codebook</vt:lpstr>
      <vt:lpstr>How did your codebook development go?</vt:lpstr>
      <vt:lpstr>Coder selection</vt:lpstr>
      <vt:lpstr>Sampling considerations</vt:lpstr>
      <vt:lpstr>Reliability Metrics</vt:lpstr>
      <vt:lpstr>What if you get low reliability?</vt:lpstr>
      <vt:lpstr>Konig et al – Metaphors paper</vt:lpstr>
      <vt:lpstr>Other tips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BUS-Z 798 Research Methods (II)</dc:title>
  <dc:creator>McKenny, Aaron</dc:creator>
  <cp:lastModifiedBy>Aaron McKenny</cp:lastModifiedBy>
  <cp:revision>17</cp:revision>
  <dcterms:created xsi:type="dcterms:W3CDTF">2024-01-10T12:23:18Z</dcterms:created>
  <dcterms:modified xsi:type="dcterms:W3CDTF">2024-02-07T04:31:27Z</dcterms:modified>
</cp:coreProperties>
</file>