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5" r:id="rId3"/>
    <p:sldId id="336" r:id="rId4"/>
    <p:sldId id="258" r:id="rId5"/>
    <p:sldId id="337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86" r:id="rId26"/>
    <p:sldId id="387" r:id="rId27"/>
    <p:sldId id="379" r:id="rId28"/>
    <p:sldId id="393" r:id="rId29"/>
    <p:sldId id="380" r:id="rId30"/>
    <p:sldId id="383" r:id="rId31"/>
    <p:sldId id="384" r:id="rId32"/>
    <p:sldId id="385" r:id="rId33"/>
    <p:sldId id="388" r:id="rId34"/>
    <p:sldId id="389" r:id="rId35"/>
    <p:sldId id="390" r:id="rId36"/>
    <p:sldId id="391" r:id="rId37"/>
    <p:sldId id="392" r:id="rId38"/>
    <p:sldId id="395" r:id="rId39"/>
    <p:sldId id="394" r:id="rId40"/>
    <p:sldId id="381" r:id="rId41"/>
    <p:sldId id="382" r:id="rId42"/>
    <p:sldId id="358" r:id="rId43"/>
    <p:sldId id="359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7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9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2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4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7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5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1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9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993C0-9AB3-4209-9AF9-896CEF8BC588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54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4696-F230-33FD-C314-E033E19DB0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BUS-Z 798</a:t>
            </a:r>
            <a:br>
              <a:rPr lang="en-US" dirty="0"/>
            </a:br>
            <a:r>
              <a:rPr lang="en-US" dirty="0"/>
              <a:t>Research Methods (II)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254EE-E49D-D9BA-13D2-2AC2E0113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Aaron McKenny</a:t>
            </a:r>
          </a:p>
          <a:p>
            <a:r>
              <a:rPr lang="en-US" dirty="0"/>
              <a:t>2/14/2024</a:t>
            </a:r>
          </a:p>
        </p:txBody>
      </p:sp>
    </p:spTree>
    <p:extLst>
      <p:ext uri="{BB962C8B-B14F-4D97-AF65-F5344CB8AC3E}">
        <p14:creationId xmlns:p14="http://schemas.microsoft.com/office/powerpoint/2010/main" val="105049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33DA-92F2-1CA9-5A44-AF23CA80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Bigger Vocabulary, Greater Complexity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019B9-43E2-C069-2CD8-B9EF92CB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ym typeface="Wingdings" panose="05000000000000000000" pitchFamily="2" charset="2"/>
              </a:rPr>
              <a:t>Happy</a:t>
            </a:r>
            <a:r>
              <a:rPr lang="en-US" dirty="0">
                <a:sym typeface="Wingdings" panose="05000000000000000000" pitchFamily="2" charset="2"/>
              </a:rPr>
              <a:t>: Happy, happier, happiest, happily, happiness</a:t>
            </a:r>
          </a:p>
          <a:p>
            <a:pPr marL="0" indent="0">
              <a:buNone/>
            </a:pPr>
            <a:r>
              <a:rPr lang="en-US" b="1" u="sng" dirty="0">
                <a:sym typeface="Wingdings" panose="05000000000000000000" pitchFamily="2" charset="2"/>
              </a:rPr>
              <a:t>Be</a:t>
            </a:r>
            <a:r>
              <a:rPr lang="en-US" dirty="0">
                <a:sym typeface="Wingdings" panose="05000000000000000000" pitchFamily="2" charset="2"/>
              </a:rPr>
              <a:t>: Be, is, am, are, was, were, been</a:t>
            </a:r>
          </a:p>
          <a:p>
            <a:pPr marL="0" indent="0" algn="ctr">
              <a:buNone/>
            </a:pPr>
            <a:r>
              <a:rPr lang="en-US" u="sng" dirty="0">
                <a:sym typeface="Wingdings" panose="05000000000000000000" pitchFamily="2" charset="2"/>
              </a:rPr>
              <a:t>Same meaning, but different conjugations/inflections/words</a:t>
            </a:r>
          </a:p>
          <a:p>
            <a:pPr marL="0" indent="0">
              <a:buNone/>
            </a:pPr>
            <a:endParaRPr lang="en-US" b="1" u="sng" dirty="0">
              <a:solidFill>
                <a:srgbClr val="C0504D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C0504D"/>
                </a:solidFill>
                <a:sym typeface="Wingdings" panose="05000000000000000000" pitchFamily="2" charset="2"/>
              </a:rPr>
              <a:t>Stemming</a:t>
            </a:r>
            <a:r>
              <a:rPr lang="en-US" dirty="0">
                <a:sym typeface="Wingdings" panose="05000000000000000000" pitchFamily="2" charset="2"/>
              </a:rPr>
              <a:t> – </a:t>
            </a:r>
            <a:r>
              <a:rPr lang="en-US" dirty="0" err="1">
                <a:solidFill>
                  <a:srgbClr val="C0504D"/>
                </a:solidFill>
                <a:sym typeface="Wingdings" panose="05000000000000000000" pitchFamily="2" charset="2"/>
              </a:rPr>
              <a:t>Happier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rgbClr val="C0504D"/>
                </a:solidFill>
                <a:sym typeface="Wingdings" panose="05000000000000000000" pitchFamily="2" charset="2"/>
              </a:rPr>
              <a:t>Happi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rgbClr val="C0504D"/>
                </a:solidFill>
                <a:sym typeface="Wingdings" panose="05000000000000000000" pitchFamily="2" charset="2"/>
              </a:rPr>
              <a:t>Were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rgbClr val="C0504D"/>
                </a:solidFill>
                <a:sym typeface="Wingdings" panose="05000000000000000000" pitchFamily="2" charset="2"/>
              </a:rPr>
              <a:t>Were</a:t>
            </a:r>
            <a:endParaRPr lang="en-US" dirty="0">
              <a:solidFill>
                <a:srgbClr val="C0504D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4F81BD"/>
                </a:solidFill>
                <a:sym typeface="Wingdings" panose="05000000000000000000" pitchFamily="2" charset="2"/>
              </a:rPr>
              <a:t>Lemmatization</a:t>
            </a:r>
            <a:r>
              <a:rPr lang="en-US" dirty="0">
                <a:sym typeface="Wingdings" panose="05000000000000000000" pitchFamily="2" charset="2"/>
              </a:rPr>
              <a:t> – </a:t>
            </a:r>
            <a:r>
              <a:rPr lang="en-US" dirty="0" err="1">
                <a:solidFill>
                  <a:srgbClr val="4F81BD"/>
                </a:solidFill>
                <a:sym typeface="Wingdings" panose="05000000000000000000" pitchFamily="2" charset="2"/>
              </a:rPr>
              <a:t>Happiness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rgbClr val="4F81BD"/>
                </a:solidFill>
                <a:sym typeface="Wingdings" panose="05000000000000000000" pitchFamily="2" charset="2"/>
              </a:rPr>
              <a:t>Happy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rgbClr val="4F81BD"/>
                </a:solidFill>
                <a:sym typeface="Wingdings" panose="05000000000000000000" pitchFamily="2" charset="2"/>
              </a:rPr>
              <a:t>Were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rgbClr val="4F81BD"/>
                </a:solidFill>
                <a:sym typeface="Wingdings" panose="05000000000000000000" pitchFamily="2" charset="2"/>
              </a:rPr>
              <a:t>Be</a:t>
            </a:r>
            <a:endParaRPr lang="en-US" dirty="0">
              <a:solidFill>
                <a:srgbClr val="4F81BD"/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Transformed: [ [happy], [3, good, day, row] ]</a:t>
            </a:r>
          </a:p>
        </p:txBody>
      </p:sp>
    </p:spTree>
    <p:extLst>
      <p:ext uri="{BB962C8B-B14F-4D97-AF65-F5344CB8AC3E}">
        <p14:creationId xmlns:p14="http://schemas.microsoft.com/office/powerpoint/2010/main" val="277024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AF98-6F9D-9DCC-6AEF-E013CD8C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Processing Language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05ADA-840A-40A2-3CCD-16C460925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Are these words different?    “Have” “have”</a:t>
            </a:r>
          </a:p>
          <a:p>
            <a:pPr lvl="1"/>
            <a:r>
              <a:rPr lang="en-US" dirty="0"/>
              <a:t>The computer thinks so by default </a:t>
            </a:r>
            <a:r>
              <a:rPr lang="en-US" sz="1200" i="1" dirty="0"/>
              <a:t>(“H” vs “h”)</a:t>
            </a:r>
            <a:endParaRPr lang="en-US" i="1" dirty="0"/>
          </a:p>
          <a:p>
            <a:pPr lvl="1"/>
            <a:r>
              <a:rPr lang="en-US" dirty="0"/>
              <a:t>Often normalize the casing of words</a:t>
            </a:r>
          </a:p>
          <a:p>
            <a:pPr lvl="1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Are these ‘words’?    “</a:t>
            </a:r>
            <a:r>
              <a:rPr lang="en-US" dirty="0">
                <a:sym typeface="Wingdings" panose="05000000000000000000" pitchFamily="2" charset="2"/>
              </a:rPr>
              <a:t>”, “:)”, “3”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Decide how to treat emoji/emoticons/numerals</a:t>
            </a:r>
          </a:p>
          <a:p>
            <a:pPr marL="5715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5715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Transformed: [ [happy], [three, good, day, row] ]</a:t>
            </a:r>
          </a:p>
        </p:txBody>
      </p:sp>
    </p:spTree>
    <p:extLst>
      <p:ext uri="{BB962C8B-B14F-4D97-AF65-F5344CB8AC3E}">
        <p14:creationId xmlns:p14="http://schemas.microsoft.com/office/powerpoint/2010/main" val="260792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F46C-6755-E1C3-2AC7-658BE5FB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Final Catch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8CB8A-EAE4-9C1A-75E1-BB7217B7748C}"/>
              </a:ext>
            </a:extLst>
          </p:cNvPr>
          <p:cNvSpPr txBox="1">
            <a:spLocks/>
          </p:cNvSpPr>
          <p:nvPr/>
        </p:nvSpPr>
        <p:spPr>
          <a:xfrm>
            <a:off x="518824" y="1629404"/>
            <a:ext cx="10976490" cy="4863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Most NLP applications don’t work with words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[ [happy], [three, good, day, row] ] </a:t>
            </a:r>
            <a:r>
              <a:rPr lang="en-US" sz="1600" dirty="0">
                <a:sym typeface="Wingdings" panose="05000000000000000000" pitchFamily="2" charset="2"/>
              </a:rPr>
              <a:t></a:t>
            </a:r>
            <a:r>
              <a:rPr lang="en-US" sz="1600" i="1" dirty="0">
                <a:sym typeface="Wingdings" panose="05000000000000000000" pitchFamily="2" charset="2"/>
              </a:rPr>
              <a:t> simpler, but still uninterpretable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Solution: Use numeric vectors based on the words used (“vector space model”)</a:t>
            </a:r>
          </a:p>
          <a:p>
            <a:pPr marL="285750" indent="-285750"/>
            <a:r>
              <a:rPr lang="en-US" dirty="0"/>
              <a:t>Document-Term Matrix </a:t>
            </a:r>
            <a:r>
              <a:rPr lang="en-US" dirty="0">
                <a:solidFill>
                  <a:srgbClr val="4F81BD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rgbClr val="4F81BD"/>
              </a:solidFill>
            </a:endParaRPr>
          </a:p>
          <a:p>
            <a:pPr marL="285750" indent="-285750"/>
            <a:r>
              <a:rPr lang="en-US" dirty="0"/>
              <a:t>One-Hot Vectors</a:t>
            </a:r>
          </a:p>
          <a:p>
            <a:pPr marL="285750" indent="-285750"/>
            <a:r>
              <a:rPr lang="en-US" dirty="0"/>
              <a:t>Word Embeddings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52C2A5-1C6D-61EE-69EF-64750AD93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317465"/>
              </p:ext>
            </p:extLst>
          </p:nvPr>
        </p:nvGraphicFramePr>
        <p:xfrm>
          <a:off x="5203371" y="4537928"/>
          <a:ext cx="6291942" cy="2202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657">
                  <a:extLst>
                    <a:ext uri="{9D8B030D-6E8A-4147-A177-3AD203B41FA5}">
                      <a16:colId xmlns:a16="http://schemas.microsoft.com/office/drawing/2014/main" val="1898990617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1384426081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3102454200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1427550459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2156355475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3149354642"/>
                    </a:ext>
                  </a:extLst>
                </a:gridCol>
              </a:tblGrid>
              <a:tr h="7341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319076"/>
                  </a:ext>
                </a:extLst>
              </a:tr>
              <a:tr h="734169">
                <a:tc>
                  <a:txBody>
                    <a:bodyPr/>
                    <a:lstStyle/>
                    <a:p>
                      <a:r>
                        <a:rPr lang="en-US" sz="1600" dirty="0"/>
                        <a:t>S1.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77420"/>
                  </a:ext>
                </a:extLst>
              </a:tr>
              <a:tr h="734169">
                <a:tc>
                  <a:txBody>
                    <a:bodyPr/>
                    <a:lstStyle/>
                    <a:p>
                      <a:r>
                        <a:rPr lang="en-US" sz="1600" dirty="0"/>
                        <a:t>S2.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503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316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89A5-02BD-4550-6D12-5E7355E3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word embeddings?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4BB0D7-05EC-BE91-67B3-33EA96FA4328}"/>
              </a:ext>
            </a:extLst>
          </p:cNvPr>
          <p:cNvCxnSpPr/>
          <p:nvPr/>
        </p:nvCxnSpPr>
        <p:spPr>
          <a:xfrm>
            <a:off x="6096000" y="2290353"/>
            <a:ext cx="0" cy="3958046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A4EAEE-650A-A7A4-882C-4FF4DCEC2EDE}"/>
              </a:ext>
            </a:extLst>
          </p:cNvPr>
          <p:cNvCxnSpPr>
            <a:cxnSpLocks/>
          </p:cNvCxnSpPr>
          <p:nvPr/>
        </p:nvCxnSpPr>
        <p:spPr>
          <a:xfrm>
            <a:off x="1778726" y="4356463"/>
            <a:ext cx="8634549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6E120FC-0FA5-05B1-8C4C-6910300D2AD4}"/>
              </a:ext>
            </a:extLst>
          </p:cNvPr>
          <p:cNvSpPr/>
          <p:nvPr/>
        </p:nvSpPr>
        <p:spPr>
          <a:xfrm>
            <a:off x="7053943" y="2290353"/>
            <a:ext cx="143690" cy="143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33C05C-9B42-A2CE-4867-2EF4FC902191}"/>
              </a:ext>
            </a:extLst>
          </p:cNvPr>
          <p:cNvSpPr/>
          <p:nvPr/>
        </p:nvSpPr>
        <p:spPr>
          <a:xfrm>
            <a:off x="4676503" y="3691347"/>
            <a:ext cx="143690" cy="14369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156F0F1-BC47-D7BA-D3AE-5655DCFFAA08}"/>
              </a:ext>
            </a:extLst>
          </p:cNvPr>
          <p:cNvSpPr/>
          <p:nvPr/>
        </p:nvSpPr>
        <p:spPr>
          <a:xfrm>
            <a:off x="4964505" y="4050053"/>
            <a:ext cx="143690" cy="14369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C4A88C-1ECF-58FC-9D80-43727CC07B49}"/>
              </a:ext>
            </a:extLst>
          </p:cNvPr>
          <p:cNvSpPr txBox="1"/>
          <p:nvPr/>
        </p:nvSpPr>
        <p:spPr>
          <a:xfrm>
            <a:off x="6482340" y="214850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5E36A4-4358-6EDD-5DEE-14FF8E1D26AE}"/>
              </a:ext>
            </a:extLst>
          </p:cNvPr>
          <p:cNvSpPr txBox="1"/>
          <p:nvPr/>
        </p:nvSpPr>
        <p:spPr>
          <a:xfrm>
            <a:off x="3669370" y="3559460"/>
            <a:ext cx="104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Germany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BDFEFF-C6CC-BE2E-5C6C-34A9914C9EBA}"/>
              </a:ext>
            </a:extLst>
          </p:cNvPr>
          <p:cNvSpPr txBox="1"/>
          <p:nvPr/>
        </p:nvSpPr>
        <p:spPr>
          <a:xfrm>
            <a:off x="4170909" y="3928792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France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6CB687-9DF4-E1D3-3ADC-A83352DF0FCE}"/>
              </a:ext>
            </a:extLst>
          </p:cNvPr>
          <p:cNvCxnSpPr>
            <a:endCxn id="14" idx="3"/>
          </p:cNvCxnSpPr>
          <p:nvPr/>
        </p:nvCxnSpPr>
        <p:spPr>
          <a:xfrm flipV="1">
            <a:off x="6093977" y="2413000"/>
            <a:ext cx="981009" cy="19434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BF579BA-1CA0-CC62-DE8C-5C9360C564C7}"/>
              </a:ext>
            </a:extLst>
          </p:cNvPr>
          <p:cNvSpPr/>
          <p:nvPr/>
        </p:nvSpPr>
        <p:spPr>
          <a:xfrm>
            <a:off x="7305765" y="2717566"/>
            <a:ext cx="143690" cy="143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FAE9EC-D2B6-5BDC-299B-0FA7539E8238}"/>
              </a:ext>
            </a:extLst>
          </p:cNvPr>
          <p:cNvSpPr txBox="1"/>
          <p:nvPr/>
        </p:nvSpPr>
        <p:spPr>
          <a:xfrm>
            <a:off x="7377610" y="259877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Wine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A5A067A-5084-B1E3-1BD5-85FA020DB21F}"/>
              </a:ext>
            </a:extLst>
          </p:cNvPr>
          <p:cNvSpPr/>
          <p:nvPr/>
        </p:nvSpPr>
        <p:spPr>
          <a:xfrm>
            <a:off x="7377610" y="1993781"/>
            <a:ext cx="143690" cy="143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177248-AD30-BF2D-B81B-F393C3E88FBA}"/>
              </a:ext>
            </a:extLst>
          </p:cNvPr>
          <p:cNvSpPr txBox="1"/>
          <p:nvPr/>
        </p:nvSpPr>
        <p:spPr>
          <a:xfrm>
            <a:off x="7449455" y="1874986"/>
            <a:ext cx="96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Whiskey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6936F6-305A-2C2D-64D7-2E6DE583D598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6093768" y="2116428"/>
            <a:ext cx="1304885" cy="22317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FC5DD0-F6B1-C145-81AE-23C79FBA2060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6093977" y="2840213"/>
            <a:ext cx="1232831" cy="14839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9498983-D462-68F7-E2B2-3C976FC7B81D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5087152" y="4172700"/>
            <a:ext cx="1006825" cy="18376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B5D6622-B982-DB1E-CFC1-926DC2EE55B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 flipV="1">
            <a:off x="4820193" y="3763192"/>
            <a:ext cx="1222982" cy="60158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E48DE52-AD20-B67D-8196-AE93BE9774DA}"/>
              </a:ext>
            </a:extLst>
          </p:cNvPr>
          <p:cNvSpPr/>
          <p:nvPr/>
        </p:nvSpPr>
        <p:spPr>
          <a:xfrm>
            <a:off x="5051499" y="3351232"/>
            <a:ext cx="143690" cy="14369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DF0013-5019-6398-8603-D181AEE8733A}"/>
              </a:ext>
            </a:extLst>
          </p:cNvPr>
          <p:cNvSpPr txBox="1"/>
          <p:nvPr/>
        </p:nvSpPr>
        <p:spPr>
          <a:xfrm>
            <a:off x="3640869" y="3219345"/>
            <a:ext cx="143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United States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03EDEFD-5121-27EF-0F8C-C341F7FE6F81}"/>
              </a:ext>
            </a:extLst>
          </p:cNvPr>
          <p:cNvCxnSpPr>
            <a:cxnSpLocks/>
            <a:endCxn id="41" idx="5"/>
          </p:cNvCxnSpPr>
          <p:nvPr/>
        </p:nvCxnSpPr>
        <p:spPr>
          <a:xfrm flipH="1" flipV="1">
            <a:off x="5174146" y="3473879"/>
            <a:ext cx="919831" cy="890895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99C50D4D-115C-985D-087D-EC062DEEDA9D}"/>
              </a:ext>
            </a:extLst>
          </p:cNvPr>
          <p:cNvSpPr/>
          <p:nvPr/>
        </p:nvSpPr>
        <p:spPr>
          <a:xfrm>
            <a:off x="5787858" y="5369622"/>
            <a:ext cx="143690" cy="1436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5D7C388-B76B-01B9-1158-E7177F16FCDB}"/>
              </a:ext>
            </a:extLst>
          </p:cNvPr>
          <p:cNvSpPr/>
          <p:nvPr/>
        </p:nvSpPr>
        <p:spPr>
          <a:xfrm>
            <a:off x="6075860" y="5728328"/>
            <a:ext cx="143690" cy="1436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C13D89-4675-1089-DBEA-60EAF2B5C01B}"/>
              </a:ext>
            </a:extLst>
          </p:cNvPr>
          <p:cNvSpPr txBox="1"/>
          <p:nvPr/>
        </p:nvSpPr>
        <p:spPr>
          <a:xfrm>
            <a:off x="4780725" y="5237735"/>
            <a:ext cx="1048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Capitalist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ED5B90-DC29-6FA6-E721-10D28A5D31A7}"/>
              </a:ext>
            </a:extLst>
          </p:cNvPr>
          <p:cNvSpPr txBox="1"/>
          <p:nvPr/>
        </p:nvSpPr>
        <p:spPr>
          <a:xfrm>
            <a:off x="6219550" y="5621136"/>
            <a:ext cx="5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CEO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8DF07BC-7DCD-5979-A4C0-184DC27AFB86}"/>
              </a:ext>
            </a:extLst>
          </p:cNvPr>
          <p:cNvSpPr/>
          <p:nvPr/>
        </p:nvSpPr>
        <p:spPr>
          <a:xfrm>
            <a:off x="6162854" y="5029507"/>
            <a:ext cx="143690" cy="1436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D5895CF-6FAC-6A05-44DD-1A38FC763BED}"/>
              </a:ext>
            </a:extLst>
          </p:cNvPr>
          <p:cNvSpPr txBox="1"/>
          <p:nvPr/>
        </p:nvSpPr>
        <p:spPr>
          <a:xfrm>
            <a:off x="6306544" y="4897620"/>
            <a:ext cx="143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Entrepreneur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593E6CB-9280-A676-D282-DA0A5DB23C47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6075860" y="4339186"/>
            <a:ext cx="158839" cy="69032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6D93FD0-02EB-91EC-075C-482D51FD56F8}"/>
              </a:ext>
            </a:extLst>
          </p:cNvPr>
          <p:cNvCxnSpPr>
            <a:cxnSpLocks/>
            <a:endCxn id="54" idx="3"/>
          </p:cNvCxnSpPr>
          <p:nvPr/>
        </p:nvCxnSpPr>
        <p:spPr>
          <a:xfrm flipH="1">
            <a:off x="5828832" y="4347824"/>
            <a:ext cx="264936" cy="107457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110CB32-A123-EDD8-7E68-3F0825F79FFE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6093768" y="4363171"/>
            <a:ext cx="53937" cy="136515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278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1DF0-735E-931B-FBD8-CC0105BB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tendencies of word embeddings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C8CCA6-8240-4966-1F69-91BADE7F43DD}"/>
              </a:ext>
            </a:extLst>
          </p:cNvPr>
          <p:cNvCxnSpPr/>
          <p:nvPr/>
        </p:nvCxnSpPr>
        <p:spPr>
          <a:xfrm>
            <a:off x="6096000" y="2730136"/>
            <a:ext cx="0" cy="3958046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06071E-FCB2-B6C8-C085-D1C1B36FDCEA}"/>
              </a:ext>
            </a:extLst>
          </p:cNvPr>
          <p:cNvCxnSpPr>
            <a:cxnSpLocks/>
          </p:cNvCxnSpPr>
          <p:nvPr/>
        </p:nvCxnSpPr>
        <p:spPr>
          <a:xfrm>
            <a:off x="1778726" y="4796246"/>
            <a:ext cx="8634549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439C290-B28B-69B1-4098-0DC50049DFE0}"/>
              </a:ext>
            </a:extLst>
          </p:cNvPr>
          <p:cNvSpPr/>
          <p:nvPr/>
        </p:nvSpPr>
        <p:spPr>
          <a:xfrm>
            <a:off x="7053943" y="2730136"/>
            <a:ext cx="143690" cy="143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86DE44-F417-9B0F-378F-B9035199C306}"/>
              </a:ext>
            </a:extLst>
          </p:cNvPr>
          <p:cNvSpPr/>
          <p:nvPr/>
        </p:nvSpPr>
        <p:spPr>
          <a:xfrm>
            <a:off x="4676503" y="4131130"/>
            <a:ext cx="143690" cy="14369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1A8CB3-2B12-8DCE-8479-96C7ED062DB7}"/>
              </a:ext>
            </a:extLst>
          </p:cNvPr>
          <p:cNvSpPr/>
          <p:nvPr/>
        </p:nvSpPr>
        <p:spPr>
          <a:xfrm>
            <a:off x="4964505" y="4489836"/>
            <a:ext cx="143690" cy="14369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54BD09-532C-E0EC-27E7-BEACB0134E55}"/>
              </a:ext>
            </a:extLst>
          </p:cNvPr>
          <p:cNvSpPr txBox="1"/>
          <p:nvPr/>
        </p:nvSpPr>
        <p:spPr>
          <a:xfrm>
            <a:off x="6482340" y="258828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4A9AF2-FF01-E099-30A0-FFD0D396F82F}"/>
              </a:ext>
            </a:extLst>
          </p:cNvPr>
          <p:cNvSpPr txBox="1"/>
          <p:nvPr/>
        </p:nvSpPr>
        <p:spPr>
          <a:xfrm>
            <a:off x="3669370" y="3999243"/>
            <a:ext cx="104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Germany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5DBBB9-AFB2-8F27-E626-E546B258D50C}"/>
              </a:ext>
            </a:extLst>
          </p:cNvPr>
          <p:cNvSpPr txBox="1"/>
          <p:nvPr/>
        </p:nvSpPr>
        <p:spPr>
          <a:xfrm>
            <a:off x="4170909" y="4368575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France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C51EDC-BF8D-97C7-E9E8-309D1BB5EA68}"/>
              </a:ext>
            </a:extLst>
          </p:cNvPr>
          <p:cNvCxnSpPr>
            <a:endCxn id="6" idx="3"/>
          </p:cNvCxnSpPr>
          <p:nvPr/>
        </p:nvCxnSpPr>
        <p:spPr>
          <a:xfrm flipV="1">
            <a:off x="6093977" y="2852783"/>
            <a:ext cx="981009" cy="19434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0C406B-FBA6-91CF-03F5-5CDA813ED9C4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6093977" y="3279996"/>
            <a:ext cx="1232831" cy="14839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DB60C5-DBF9-098D-B872-D61AF516E5AA}"/>
              </a:ext>
            </a:extLst>
          </p:cNvPr>
          <p:cNvCxnSpPr>
            <a:cxnSpLocks/>
            <a:endCxn id="8" idx="5"/>
          </p:cNvCxnSpPr>
          <p:nvPr/>
        </p:nvCxnSpPr>
        <p:spPr>
          <a:xfrm flipH="1" flipV="1">
            <a:off x="5087152" y="4612483"/>
            <a:ext cx="1006825" cy="18376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E09BAC-155D-B053-8B56-CA597D1E443D}"/>
              </a:ext>
            </a:extLst>
          </p:cNvPr>
          <p:cNvCxnSpPr>
            <a:cxnSpLocks/>
            <a:endCxn id="7" idx="6"/>
          </p:cNvCxnSpPr>
          <p:nvPr/>
        </p:nvCxnSpPr>
        <p:spPr>
          <a:xfrm flipH="1" flipV="1">
            <a:off x="4820193" y="4202975"/>
            <a:ext cx="1222982" cy="60158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0A7AE1D2-9D5B-91D1-77D1-F9EA2DF54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Vector Algebra:           </a:t>
            </a:r>
            <a:r>
              <a:rPr lang="en-US" dirty="0">
                <a:solidFill>
                  <a:schemeClr val="accent1"/>
                </a:solidFill>
              </a:rPr>
              <a:t>Beer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– Germany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+ France </a:t>
            </a:r>
            <a:r>
              <a:rPr lang="en-US" dirty="0"/>
              <a:t>= ????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30B207-B79C-2F33-B0E1-7E7B8370720E}"/>
              </a:ext>
            </a:extLst>
          </p:cNvPr>
          <p:cNvCxnSpPr>
            <a:cxnSpLocks/>
          </p:cNvCxnSpPr>
          <p:nvPr/>
        </p:nvCxnSpPr>
        <p:spPr>
          <a:xfrm flipH="1" flipV="1">
            <a:off x="7449455" y="3263393"/>
            <a:ext cx="956023" cy="200366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088957C-472C-5346-7F94-B80341581D46}"/>
              </a:ext>
            </a:extLst>
          </p:cNvPr>
          <p:cNvCxnSpPr>
            <a:cxnSpLocks/>
          </p:cNvCxnSpPr>
          <p:nvPr/>
        </p:nvCxnSpPr>
        <p:spPr>
          <a:xfrm flipH="1" flipV="1">
            <a:off x="7182496" y="2853885"/>
            <a:ext cx="1222982" cy="601582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84212C-1BBE-BE6D-379B-A4C05A4DCD70}"/>
              </a:ext>
            </a:extLst>
          </p:cNvPr>
          <p:cNvSpPr txBox="1"/>
          <p:nvPr/>
        </p:nvSpPr>
        <p:spPr>
          <a:xfrm>
            <a:off x="7377610" y="3038554"/>
            <a:ext cx="679994" cy="369332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Wine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322AE22-C572-A121-FFD5-88EAFF127A1E}"/>
              </a:ext>
            </a:extLst>
          </p:cNvPr>
          <p:cNvSpPr/>
          <p:nvPr/>
        </p:nvSpPr>
        <p:spPr>
          <a:xfrm>
            <a:off x="7305765" y="3157349"/>
            <a:ext cx="143690" cy="143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886241-06C6-CF21-E46D-A7A854BC7514}"/>
              </a:ext>
            </a:extLst>
          </p:cNvPr>
          <p:cNvSpPr txBox="1"/>
          <p:nvPr/>
        </p:nvSpPr>
        <p:spPr>
          <a:xfrm>
            <a:off x="8184034" y="1788514"/>
            <a:ext cx="981009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Wine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B7979C-8C53-EAE8-00FE-F0B088439F6E}"/>
              </a:ext>
            </a:extLst>
          </p:cNvPr>
          <p:cNvSpPr txBox="1"/>
          <p:nvPr/>
        </p:nvSpPr>
        <p:spPr>
          <a:xfrm>
            <a:off x="1596000" y="5734593"/>
            <a:ext cx="899595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word embeddings capture elements of ‘meaning’ of the word </a:t>
            </a:r>
          </a:p>
          <a:p>
            <a:pPr algn="ctr"/>
            <a:r>
              <a:rPr lang="en-US" sz="2400" i="1" dirty="0"/>
              <a:t>as reflected in the corpus in which the embeddings were trained</a:t>
            </a:r>
          </a:p>
        </p:txBody>
      </p:sp>
    </p:spTree>
    <p:extLst>
      <p:ext uri="{BB962C8B-B14F-4D97-AF65-F5344CB8AC3E}">
        <p14:creationId xmlns:p14="http://schemas.microsoft.com/office/powerpoint/2010/main" val="95274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 animBg="1"/>
      <p:bldP spid="39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3F022-AED8-A4A8-9EAF-67D8A3C9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Nuances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A9D9E-11FE-1FD6-D6F0-033653AC4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vs Dynamic</a:t>
            </a:r>
          </a:p>
          <a:p>
            <a:pPr lvl="1"/>
            <a:r>
              <a:rPr lang="en-US" dirty="0"/>
              <a:t>Static – 1 word, 1 embedding</a:t>
            </a:r>
          </a:p>
          <a:p>
            <a:pPr lvl="1"/>
            <a:r>
              <a:rPr lang="en-US" dirty="0"/>
              <a:t>Dynamic – 1 word, many embeddings based on context of the word</a:t>
            </a:r>
          </a:p>
          <a:p>
            <a:pPr lvl="1"/>
            <a:endParaRPr lang="en-US" dirty="0"/>
          </a:p>
          <a:p>
            <a:r>
              <a:rPr lang="en-US" dirty="0"/>
              <a:t>Do you see any potential issues?</a:t>
            </a:r>
          </a:p>
          <a:p>
            <a:pPr marL="0" indent="0" algn="ctr">
              <a:buNone/>
            </a:pPr>
            <a:endParaRPr lang="en-US" u="sng" dirty="0"/>
          </a:p>
          <a:p>
            <a:pPr marL="0" indent="0" algn="ctr">
              <a:buNone/>
            </a:pPr>
            <a:r>
              <a:rPr lang="en-US" u="sng" dirty="0">
                <a:solidFill>
                  <a:schemeClr val="accent6"/>
                </a:solidFill>
              </a:rPr>
              <a:t>BANK</a:t>
            </a:r>
          </a:p>
        </p:txBody>
      </p:sp>
    </p:spTree>
    <p:extLst>
      <p:ext uri="{BB962C8B-B14F-4D97-AF65-F5344CB8AC3E}">
        <p14:creationId xmlns:p14="http://schemas.microsoft.com/office/powerpoint/2010/main" val="387510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24002-1EB7-C895-5B70-0AC674B8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Merriam-Webster: Bank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A9B2-7921-F30D-EB68-D9A5A3029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Noun:</a:t>
            </a:r>
          </a:p>
          <a:p>
            <a:pPr lvl="1"/>
            <a:r>
              <a:rPr lang="en-US" dirty="0"/>
              <a:t>a mound, pile, or ridge raised above the surrounding level – </a:t>
            </a:r>
            <a:r>
              <a:rPr lang="en-US" dirty="0">
                <a:solidFill>
                  <a:schemeClr val="accent6"/>
                </a:solidFill>
              </a:rPr>
              <a:t>Fog bank</a:t>
            </a:r>
          </a:p>
          <a:p>
            <a:pPr lvl="1"/>
            <a:r>
              <a:rPr lang="en-US" dirty="0"/>
              <a:t>the rising ground bordering a lake, river, or sea or forming the edge of a cut or hollow – </a:t>
            </a:r>
            <a:r>
              <a:rPr lang="en-US" dirty="0">
                <a:solidFill>
                  <a:schemeClr val="accent6"/>
                </a:solidFill>
              </a:rPr>
              <a:t>River bank</a:t>
            </a:r>
            <a:endParaRPr lang="en-US" dirty="0"/>
          </a:p>
          <a:p>
            <a:pPr lvl="1"/>
            <a:r>
              <a:rPr lang="en-US" dirty="0"/>
              <a:t>a steep slope (as of a hill) – </a:t>
            </a:r>
            <a:r>
              <a:rPr lang="en-US" dirty="0">
                <a:solidFill>
                  <a:schemeClr val="accent6"/>
                </a:solidFill>
              </a:rPr>
              <a:t>Bank of the hill</a:t>
            </a:r>
            <a:endParaRPr lang="en-US" dirty="0"/>
          </a:p>
          <a:p>
            <a:pPr lvl="1"/>
            <a:r>
              <a:rPr lang="en-US" dirty="0"/>
              <a:t>a protective or cushioning rim or piece – </a:t>
            </a:r>
            <a:r>
              <a:rPr lang="en-US" dirty="0">
                <a:solidFill>
                  <a:schemeClr val="accent6"/>
                </a:solidFill>
              </a:rPr>
              <a:t>Road bank</a:t>
            </a:r>
            <a:endParaRPr lang="en-US" dirty="0"/>
          </a:p>
          <a:p>
            <a:pPr lvl="1"/>
            <a:r>
              <a:rPr lang="en-US" dirty="0"/>
              <a:t>an establishment for the custody, loan, exchange, or issue of money, for the extension of credit, and for facilitating the transmission of funds – </a:t>
            </a:r>
            <a:r>
              <a:rPr lang="en-US" dirty="0">
                <a:solidFill>
                  <a:schemeClr val="accent6"/>
                </a:solidFill>
              </a:rPr>
              <a:t>Bank One</a:t>
            </a:r>
            <a:endParaRPr lang="en-US" dirty="0"/>
          </a:p>
          <a:p>
            <a:pPr lvl="1"/>
            <a:r>
              <a:rPr lang="en-US" dirty="0"/>
              <a:t>a person conducting a gambling house or game – </a:t>
            </a:r>
            <a:r>
              <a:rPr lang="en-US" dirty="0">
                <a:solidFill>
                  <a:schemeClr val="accent6"/>
                </a:solidFill>
              </a:rPr>
              <a:t>Break the bank</a:t>
            </a:r>
            <a:endParaRPr lang="en-US" dirty="0"/>
          </a:p>
          <a:p>
            <a:pPr lvl="1"/>
            <a:r>
              <a:rPr lang="en-US" dirty="0"/>
              <a:t>a supply of something held in reserve – </a:t>
            </a:r>
            <a:r>
              <a:rPr lang="en-US" dirty="0">
                <a:solidFill>
                  <a:schemeClr val="accent6"/>
                </a:solidFill>
              </a:rPr>
              <a:t>Domino bank</a:t>
            </a:r>
            <a:endParaRPr lang="en-US" dirty="0"/>
          </a:p>
          <a:p>
            <a:pPr lvl="1"/>
            <a:r>
              <a:rPr lang="en-US" dirty="0"/>
              <a:t>a place where something is held available – </a:t>
            </a:r>
            <a:r>
              <a:rPr lang="en-US" dirty="0">
                <a:solidFill>
                  <a:schemeClr val="accent6"/>
                </a:solidFill>
              </a:rPr>
              <a:t>Memory bank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91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6FD7A-C7E9-07BF-5BE5-728977884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CD6D-5771-58B7-0E13-490D768B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Merriam-Webster: Bank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98477-D554-5703-857A-314D679B1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Noun:</a:t>
            </a:r>
          </a:p>
          <a:p>
            <a:pPr lvl="1"/>
            <a:r>
              <a:rPr lang="en-US" dirty="0"/>
              <a:t>a group or series of objects arranged together in a row or a tier – </a:t>
            </a:r>
            <a:r>
              <a:rPr lang="en-US" dirty="0">
                <a:solidFill>
                  <a:schemeClr val="accent6"/>
                </a:solidFill>
              </a:rPr>
              <a:t>Bank of vending machines</a:t>
            </a:r>
            <a:endParaRPr lang="en-US" dirty="0"/>
          </a:p>
          <a:p>
            <a:pPr lvl="1"/>
            <a:r>
              <a:rPr lang="en-US" dirty="0"/>
              <a:t>one of the horizontal and usually secondary or lower divisions of a headline – </a:t>
            </a:r>
            <a:r>
              <a:rPr lang="en-US" dirty="0">
                <a:solidFill>
                  <a:schemeClr val="accent6"/>
                </a:solidFill>
              </a:rPr>
              <a:t>Bank of the headline</a:t>
            </a:r>
          </a:p>
          <a:p>
            <a:r>
              <a:rPr lang="en-US" dirty="0"/>
              <a:t>Verb:</a:t>
            </a:r>
          </a:p>
          <a:p>
            <a:pPr lvl="1"/>
            <a:r>
              <a:rPr lang="en-US" dirty="0"/>
              <a:t>to build a raised border of earth around – </a:t>
            </a:r>
            <a:r>
              <a:rPr lang="en-US" dirty="0">
                <a:solidFill>
                  <a:schemeClr val="accent6"/>
                </a:solidFill>
              </a:rPr>
              <a:t>Bank a fishpond</a:t>
            </a:r>
            <a:endParaRPr lang="en-US" dirty="0"/>
          </a:p>
          <a:p>
            <a:pPr lvl="1"/>
            <a:r>
              <a:rPr lang="en-US" dirty="0"/>
              <a:t>to heap or pile in a bank – </a:t>
            </a:r>
            <a:r>
              <a:rPr lang="en-US" dirty="0">
                <a:solidFill>
                  <a:schemeClr val="accent6"/>
                </a:solidFill>
              </a:rPr>
              <a:t>Bank sand along the river</a:t>
            </a:r>
            <a:endParaRPr lang="en-US" dirty="0"/>
          </a:p>
          <a:p>
            <a:pPr lvl="1"/>
            <a:r>
              <a:rPr lang="en-US" dirty="0"/>
              <a:t>to drive (a ball) into a cushion – </a:t>
            </a:r>
            <a:r>
              <a:rPr lang="en-US" dirty="0">
                <a:solidFill>
                  <a:schemeClr val="accent6"/>
                </a:solidFill>
              </a:rPr>
              <a:t>Bank shot</a:t>
            </a:r>
            <a:endParaRPr lang="en-US" dirty="0"/>
          </a:p>
          <a:p>
            <a:pPr lvl="1"/>
            <a:r>
              <a:rPr lang="en-US" dirty="0"/>
              <a:t>to form or group in a tier – </a:t>
            </a:r>
            <a:r>
              <a:rPr lang="en-US" dirty="0">
                <a:solidFill>
                  <a:schemeClr val="accent6"/>
                </a:solidFill>
              </a:rPr>
              <a:t>Bank bottles on a shelf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19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C5B4F-6061-5830-AC6C-39F7C02EB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9C8C-8650-0168-BFE4-5908B559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Merriam-Webster: Bank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0C592-161D-630C-1908-4AD481EC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Verb:</a:t>
            </a:r>
          </a:p>
          <a:p>
            <a:pPr lvl="1"/>
            <a:r>
              <a:rPr lang="en-US" dirty="0"/>
              <a:t>to rise in or form a bank – </a:t>
            </a:r>
            <a:r>
              <a:rPr lang="en-US" dirty="0">
                <a:solidFill>
                  <a:schemeClr val="accent6"/>
                </a:solidFill>
              </a:rPr>
              <a:t>Clouds would bank up</a:t>
            </a:r>
            <a:endParaRPr lang="en-US" dirty="0"/>
          </a:p>
          <a:p>
            <a:pPr lvl="1"/>
            <a:r>
              <a:rPr lang="en-US" dirty="0"/>
              <a:t>to incline laterally – </a:t>
            </a:r>
            <a:r>
              <a:rPr lang="en-US" dirty="0">
                <a:solidFill>
                  <a:schemeClr val="accent6"/>
                </a:solidFill>
              </a:rPr>
              <a:t>The road banks</a:t>
            </a:r>
            <a:endParaRPr lang="en-US" dirty="0"/>
          </a:p>
          <a:p>
            <a:pPr lvl="1"/>
            <a:r>
              <a:rPr lang="en-US" dirty="0"/>
              <a:t>to follow a curve or incline – </a:t>
            </a:r>
            <a:r>
              <a:rPr lang="en-US" dirty="0">
                <a:solidFill>
                  <a:schemeClr val="accent6"/>
                </a:solidFill>
              </a:rPr>
              <a:t>To bank around the corner</a:t>
            </a:r>
            <a:endParaRPr lang="en-US" dirty="0"/>
          </a:p>
          <a:p>
            <a:pPr lvl="1"/>
            <a:r>
              <a:rPr lang="en-US" dirty="0"/>
              <a:t>to manage a bank – </a:t>
            </a:r>
            <a:r>
              <a:rPr lang="en-US" dirty="0">
                <a:solidFill>
                  <a:schemeClr val="accent6"/>
                </a:solidFill>
              </a:rPr>
              <a:t>I am a banker</a:t>
            </a:r>
            <a:endParaRPr lang="en-US" dirty="0"/>
          </a:p>
          <a:p>
            <a:pPr lvl="1"/>
            <a:r>
              <a:rPr lang="en-US" dirty="0"/>
              <a:t>to deposit money or have an account in a bank – </a:t>
            </a:r>
            <a:r>
              <a:rPr lang="en-US" dirty="0">
                <a:solidFill>
                  <a:schemeClr val="accent6"/>
                </a:solidFill>
              </a:rPr>
              <a:t>I bank at Bank One</a:t>
            </a:r>
            <a:endParaRPr lang="en-US" dirty="0"/>
          </a:p>
          <a:p>
            <a:pPr lvl="1"/>
            <a:r>
              <a:rPr lang="en-US" dirty="0"/>
              <a:t>to deposit or store in a bank – </a:t>
            </a:r>
            <a:r>
              <a:rPr lang="en-US" dirty="0">
                <a:solidFill>
                  <a:schemeClr val="accent6"/>
                </a:solidFill>
              </a:rPr>
              <a:t>I </a:t>
            </a:r>
            <a:r>
              <a:rPr lang="en-US" u="sng" dirty="0">
                <a:solidFill>
                  <a:schemeClr val="accent6"/>
                </a:solidFill>
              </a:rPr>
              <a:t>bank</a:t>
            </a:r>
            <a:r>
              <a:rPr lang="en-US" dirty="0">
                <a:solidFill>
                  <a:schemeClr val="accent6"/>
                </a:solidFill>
              </a:rPr>
              <a:t> blood at the blood bank</a:t>
            </a:r>
            <a:endParaRPr lang="en-US" dirty="0"/>
          </a:p>
          <a:p>
            <a:pPr lvl="1"/>
            <a:r>
              <a:rPr lang="en-US" dirty="0"/>
              <a:t>to depend or rely on – </a:t>
            </a:r>
            <a:r>
              <a:rPr lang="en-US" dirty="0">
                <a:solidFill>
                  <a:schemeClr val="accent6"/>
                </a:solidFill>
              </a:rPr>
              <a:t>To bank on someone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37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65668-3D3D-BD3D-7676-E08624C37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Level:</a:t>
            </a:r>
          </a:p>
          <a:p>
            <a:pPr lvl="1"/>
            <a:r>
              <a:rPr lang="en-US" dirty="0" err="1"/>
              <a:t>Subword</a:t>
            </a:r>
            <a:r>
              <a:rPr lang="en-US" dirty="0"/>
              <a:t> 		(</a:t>
            </a:r>
            <a:r>
              <a:rPr lang="en-US" dirty="0" err="1">
                <a:solidFill>
                  <a:schemeClr val="accent6"/>
                </a:solidFill>
              </a:rPr>
              <a:t>em</a:t>
            </a:r>
            <a:r>
              <a:rPr lang="en-US" dirty="0"/>
              <a:t> | </a:t>
            </a:r>
            <a:r>
              <a:rPr lang="en-US" dirty="0">
                <a:solidFill>
                  <a:schemeClr val="accent6"/>
                </a:solidFill>
              </a:rPr>
              <a:t>##bed </a:t>
            </a:r>
            <a:r>
              <a:rPr lang="en-US" dirty="0"/>
              <a:t>| </a:t>
            </a:r>
            <a:r>
              <a:rPr lang="en-US" dirty="0">
                <a:solidFill>
                  <a:schemeClr val="accent6"/>
                </a:solidFill>
              </a:rPr>
              <a:t>##ding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Word 			(</a:t>
            </a:r>
            <a:r>
              <a:rPr lang="en-US" dirty="0">
                <a:solidFill>
                  <a:schemeClr val="accent6"/>
                </a:solidFill>
              </a:rPr>
              <a:t>embedding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Sentence			(</a:t>
            </a:r>
            <a:r>
              <a:rPr lang="en-US" dirty="0">
                <a:solidFill>
                  <a:schemeClr val="accent6"/>
                </a:solidFill>
              </a:rPr>
              <a:t>This is an example embedding.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Paragraph		(</a:t>
            </a:r>
            <a:r>
              <a:rPr lang="en-US" dirty="0">
                <a:solidFill>
                  <a:schemeClr val="accent6"/>
                </a:solidFill>
              </a:rPr>
              <a:t>This is […] are important for text analysis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Document		(</a:t>
            </a:r>
            <a:r>
              <a:rPr lang="en-US" dirty="0">
                <a:solidFill>
                  <a:schemeClr val="accent6"/>
                </a:solidFill>
              </a:rPr>
              <a:t>This is […] and so concludes my dissertation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Why </a:t>
            </a:r>
            <a:r>
              <a:rPr lang="en-US" i="1" dirty="0" err="1"/>
              <a:t>subword</a:t>
            </a:r>
            <a:r>
              <a:rPr lang="en-US" i="1" dirty="0"/>
              <a:t> embeddings?</a:t>
            </a:r>
          </a:p>
          <a:p>
            <a:pPr marL="0" indent="0" algn="ctr">
              <a:buNone/>
            </a:pPr>
            <a:r>
              <a:rPr lang="en-US" i="1" dirty="0"/>
              <a:t>Are vocabularies static?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365EEF-C0AD-32F3-82F6-98C475DBC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Nuances (continued)</a:t>
            </a:r>
          </a:p>
        </p:txBody>
      </p:sp>
    </p:spTree>
    <p:extLst>
      <p:ext uri="{BB962C8B-B14F-4D97-AF65-F5344CB8AC3E}">
        <p14:creationId xmlns:p14="http://schemas.microsoft.com/office/powerpoint/2010/main" val="8008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76932-46E8-92D6-69F7-3988C3051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8529-9AB7-67C4-2013-AEDB43A1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CEDC7-7368-0555-30D1-1C93CFD75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Decisions, Decisions</a:t>
            </a:r>
          </a:p>
          <a:p>
            <a:r>
              <a:rPr lang="en-US" dirty="0"/>
              <a:t>Last week’s homework</a:t>
            </a:r>
          </a:p>
          <a:p>
            <a:r>
              <a:rPr lang="en-US" dirty="0"/>
              <a:t>This week’s readings</a:t>
            </a:r>
          </a:p>
          <a:p>
            <a:r>
              <a:rPr lang="en-US" dirty="0"/>
              <a:t>Homework Discussion</a:t>
            </a:r>
          </a:p>
          <a:p>
            <a:r>
              <a:rPr lang="en-US" dirty="0"/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3603594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04C4-2C85-B49F-CD7B-58756A63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“Deepfake”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F3D94C-9223-2174-BE31-02060C628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087" y="1581785"/>
            <a:ext cx="742615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495009-E1D1-6806-765D-5CCCF51368F3}"/>
              </a:ext>
            </a:extLst>
          </p:cNvPr>
          <p:cNvSpPr txBox="1"/>
          <p:nvPr/>
        </p:nvSpPr>
        <p:spPr>
          <a:xfrm>
            <a:off x="3269360" y="6311900"/>
            <a:ext cx="5653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2"/>
                </a:solidFill>
              </a:rPr>
              <a:t>What if we had trained our model in 2017?</a:t>
            </a:r>
          </a:p>
        </p:txBody>
      </p:sp>
    </p:spTree>
    <p:extLst>
      <p:ext uri="{BB962C8B-B14F-4D97-AF65-F5344CB8AC3E}">
        <p14:creationId xmlns:p14="http://schemas.microsoft.com/office/powerpoint/2010/main" val="670108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B1DB1-1740-1399-C3F3-78E845C8F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6A93-EC56-548F-34BE-B933F68D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ED08A-7C84-A632-B906-56082BDD4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Decisions, Decisions</a:t>
            </a:r>
          </a:p>
          <a:p>
            <a:r>
              <a:rPr lang="en-US" dirty="0"/>
              <a:t>Last week’s homework</a:t>
            </a:r>
          </a:p>
          <a:p>
            <a:r>
              <a:rPr lang="en-US" dirty="0">
                <a:solidFill>
                  <a:schemeClr val="accent2"/>
                </a:solidFill>
              </a:rPr>
              <a:t>This week’s readings</a:t>
            </a:r>
          </a:p>
          <a:p>
            <a:pPr lvl="1"/>
            <a:r>
              <a:rPr lang="en-US" dirty="0"/>
              <a:t>How computers understand text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What can we do with this?</a:t>
            </a:r>
          </a:p>
          <a:p>
            <a:r>
              <a:rPr lang="en-US" dirty="0"/>
              <a:t>Homework Discussion</a:t>
            </a:r>
          </a:p>
          <a:p>
            <a:r>
              <a:rPr lang="en-US" dirty="0"/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3485851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F431-D024-FE89-07B4-BA837061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contextualized meaning</a:t>
            </a:r>
          </a:p>
        </p:txBody>
      </p:sp>
      <p:pic>
        <p:nvPicPr>
          <p:cNvPr id="4" name="Picture 2" descr="Boondock Saints - diversity of the word. - Imgur">
            <a:extLst>
              <a:ext uri="{FF2B5EF4-FFF2-40B4-BE49-F238E27FC236}">
                <a16:creationId xmlns:a16="http://schemas.microsoft.com/office/drawing/2014/main" id="{BFE7B45A-4C10-4510-6941-70E6C9261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668" y="3084127"/>
            <a:ext cx="7922613" cy="323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B56CE08-BE37-DBE0-CA67-D895363A2F28}"/>
              </a:ext>
            </a:extLst>
          </p:cNvPr>
          <p:cNvSpPr txBox="1">
            <a:spLocks/>
          </p:cNvSpPr>
          <p:nvPr/>
        </p:nvSpPr>
        <p:spPr>
          <a:xfrm>
            <a:off x="518824" y="1629404"/>
            <a:ext cx="10976490" cy="4675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Older approaches assume words have a single meaning/use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“Buffalo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FAA1EC-68A8-CB21-6C68-3D6C87F28607}"/>
              </a:ext>
            </a:extLst>
          </p:cNvPr>
          <p:cNvSpPr txBox="1"/>
          <p:nvPr/>
        </p:nvSpPr>
        <p:spPr>
          <a:xfrm>
            <a:off x="1483089" y="5447395"/>
            <a:ext cx="37592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4F81BD"/>
                </a:solidFill>
              </a:rPr>
              <a:t>Part of Speech Tagging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6BBB3D-910E-0118-F6F2-B1C81896E116}"/>
              </a:ext>
            </a:extLst>
          </p:cNvPr>
          <p:cNvSpPr txBox="1"/>
          <p:nvPr/>
        </p:nvSpPr>
        <p:spPr>
          <a:xfrm>
            <a:off x="6821715" y="5447395"/>
            <a:ext cx="45320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3"/>
                </a:solidFill>
              </a:rPr>
              <a:t>Word Sense Disambiguation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223C2D-87E7-F481-2CD6-BA1E5A58EB5F}"/>
              </a:ext>
            </a:extLst>
          </p:cNvPr>
          <p:cNvSpPr/>
          <p:nvPr/>
        </p:nvSpPr>
        <p:spPr>
          <a:xfrm>
            <a:off x="650986" y="4249600"/>
            <a:ext cx="2234267" cy="1109540"/>
          </a:xfrm>
          <a:prstGeom prst="rect">
            <a:avLst/>
          </a:prstGeom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Noun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7A44FB-92F8-FD23-5AE0-DA6EBEB7726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768120" y="2514674"/>
            <a:ext cx="378543" cy="17349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C2B78C-E147-FC0C-2037-DA38E85E2E5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768120" y="2514674"/>
            <a:ext cx="1445343" cy="17349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75BFA7-F248-8254-1C6F-67CF3E7618E2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768120" y="2535706"/>
            <a:ext cx="3622486" cy="17138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A7DC20-8AAE-11E5-5F66-DE0D8F51B04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768120" y="2535706"/>
            <a:ext cx="8037731" cy="17138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FE5360-B8BA-48B5-160C-9709618D12F3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768120" y="2514674"/>
            <a:ext cx="2573103" cy="17349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F6650E-0B73-6152-FC54-23B9DE2E474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768120" y="2535706"/>
            <a:ext cx="6940451" cy="17138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455AF13-57AF-9497-BAD5-6DD400A8E82C}"/>
              </a:ext>
            </a:extLst>
          </p:cNvPr>
          <p:cNvSpPr/>
          <p:nvPr/>
        </p:nvSpPr>
        <p:spPr>
          <a:xfrm>
            <a:off x="3536239" y="4249600"/>
            <a:ext cx="2234267" cy="1109540"/>
          </a:xfrm>
          <a:prstGeom prst="rect">
            <a:avLst/>
          </a:prstGeom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4C4939-2EBB-9C10-3525-0224A5642CD0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4653373" y="2514674"/>
            <a:ext cx="1880402" cy="17349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38AC16-BA4B-216F-4A1F-0A6BC725CF1A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4653373" y="2514674"/>
            <a:ext cx="2945787" cy="17349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E8BBEDA-2A7E-90FE-4468-B404AD4C05D4}"/>
              </a:ext>
            </a:extLst>
          </p:cNvPr>
          <p:cNvSpPr/>
          <p:nvPr/>
        </p:nvSpPr>
        <p:spPr>
          <a:xfrm>
            <a:off x="6421492" y="4224238"/>
            <a:ext cx="2234267" cy="1109540"/>
          </a:xfrm>
          <a:prstGeom prst="rect">
            <a:avLst/>
          </a:prstGeom>
          <a:ln w="25400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N-Place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8B959F-A1EB-8919-B8D6-6514CCFB3F88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2160254" y="2530511"/>
            <a:ext cx="5378372" cy="16937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7773E1-942E-3671-0325-E8B6B82B76E3}"/>
              </a:ext>
            </a:extLst>
          </p:cNvPr>
          <p:cNvCxnSpPr>
            <a:cxnSpLocks/>
          </p:cNvCxnSpPr>
          <p:nvPr/>
        </p:nvCxnSpPr>
        <p:spPr>
          <a:xfrm flipH="1" flipV="1">
            <a:off x="4304590" y="2537288"/>
            <a:ext cx="3200108" cy="16754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660C56-05E2-CB42-BDAB-7A4B07129D27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7538626" y="2564674"/>
            <a:ext cx="1185840" cy="16595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E2254BB-1898-078F-E21E-4DF577F60D67}"/>
              </a:ext>
            </a:extLst>
          </p:cNvPr>
          <p:cNvSpPr/>
          <p:nvPr/>
        </p:nvSpPr>
        <p:spPr>
          <a:xfrm>
            <a:off x="9306745" y="4227871"/>
            <a:ext cx="2234267" cy="1109540"/>
          </a:xfrm>
          <a:prstGeom prst="rect">
            <a:avLst/>
          </a:prstGeom>
          <a:ln w="25400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N-Animal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60D0BC-2D4D-030C-ADB5-2940BE044FE7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3213463" y="2503127"/>
            <a:ext cx="7210416" cy="17247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71721C4-3B84-9AE1-B247-A0A6BDFE345A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5390606" y="2530511"/>
            <a:ext cx="5033273" cy="16973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E2640C-BAA8-42E5-C2B8-7922A1F4BE87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9805851" y="2537288"/>
            <a:ext cx="618028" cy="16905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0624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17" grpId="0" animBg="1"/>
      <p:bldP spid="21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89E30-8D85-C409-18FB-AB335F02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doing what with/to whom?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BC8D1-7C18-6EFF-898E-4A967B55BB7F}"/>
              </a:ext>
            </a:extLst>
          </p:cNvPr>
          <p:cNvSpPr txBox="1">
            <a:spLocks/>
          </p:cNvSpPr>
          <p:nvPr/>
        </p:nvSpPr>
        <p:spPr>
          <a:xfrm>
            <a:off x="501407" y="2125793"/>
            <a:ext cx="10662982" cy="447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“During his trip to the United Kingdom, Jeff visited Oxford University. Hana visited Cambridge University in hers.”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49327-DF53-4CEC-7CF0-2044D406F9FB}"/>
              </a:ext>
            </a:extLst>
          </p:cNvPr>
          <p:cNvSpPr txBox="1"/>
          <p:nvPr/>
        </p:nvSpPr>
        <p:spPr>
          <a:xfrm>
            <a:off x="1961635" y="6030681"/>
            <a:ext cx="4066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4F81BD"/>
                </a:solidFill>
              </a:rPr>
              <a:t>Named Entity Recognition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7E5626-B18A-1995-C68F-367A0925829B}"/>
              </a:ext>
            </a:extLst>
          </p:cNvPr>
          <p:cNvGrpSpPr/>
          <p:nvPr/>
        </p:nvGrpSpPr>
        <p:grpSpPr>
          <a:xfrm>
            <a:off x="2694559" y="2553840"/>
            <a:ext cx="7951669" cy="3470807"/>
            <a:chOff x="1967421" y="1954107"/>
            <a:chExt cx="5977441" cy="217977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1F298-83D7-53AC-FE04-38C29CCD30CC}"/>
                </a:ext>
              </a:extLst>
            </p:cNvPr>
            <p:cNvGrpSpPr/>
            <p:nvPr/>
          </p:nvGrpSpPr>
          <p:grpSpPr>
            <a:xfrm>
              <a:off x="3877369" y="1993727"/>
              <a:ext cx="3082497" cy="2140157"/>
              <a:chOff x="401229" y="1558979"/>
              <a:chExt cx="3082497" cy="214015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233256-A468-B501-3455-756151C1E877}"/>
                  </a:ext>
                </a:extLst>
              </p:cNvPr>
              <p:cNvSpPr/>
              <p:nvPr/>
            </p:nvSpPr>
            <p:spPr>
              <a:xfrm>
                <a:off x="401229" y="3032161"/>
                <a:ext cx="1631576" cy="66697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Location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A4B57E5-FB0F-5209-5E1F-C91FF97FBBDD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V="1">
                <a:off x="1217017" y="1558979"/>
                <a:ext cx="2266709" cy="147318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30552B6-888A-D2D8-4624-C27BC7241C88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3074254" y="2223436"/>
              <a:ext cx="1618904" cy="124347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0269AD6-6547-D2BF-A482-1135CB32EAEF}"/>
                </a:ext>
              </a:extLst>
            </p:cNvPr>
            <p:cNvCxnSpPr>
              <a:cxnSpLocks/>
            </p:cNvCxnSpPr>
            <p:nvPr/>
          </p:nvCxnSpPr>
          <p:spPr>
            <a:xfrm>
              <a:off x="1967421" y="2197947"/>
              <a:ext cx="2295080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2FBEDFD-3655-DBE2-2E6B-DAD6AEF4087F}"/>
                </a:ext>
              </a:extLst>
            </p:cNvPr>
            <p:cNvCxnSpPr>
              <a:cxnSpLocks/>
            </p:cNvCxnSpPr>
            <p:nvPr/>
          </p:nvCxnSpPr>
          <p:spPr>
            <a:xfrm>
              <a:off x="6085679" y="1954107"/>
              <a:ext cx="1859183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0FA45A-CD69-7600-481F-9F3E8A8DCC15}"/>
              </a:ext>
            </a:extLst>
          </p:cNvPr>
          <p:cNvGrpSpPr/>
          <p:nvPr/>
        </p:nvGrpSpPr>
        <p:grpSpPr>
          <a:xfrm>
            <a:off x="2836874" y="2517260"/>
            <a:ext cx="3555217" cy="3501103"/>
            <a:chOff x="2211846" y="1977142"/>
            <a:chExt cx="2672533" cy="219880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CB16367-F77D-8D90-409A-CF014FDC9D26}"/>
                </a:ext>
              </a:extLst>
            </p:cNvPr>
            <p:cNvGrpSpPr/>
            <p:nvPr/>
          </p:nvGrpSpPr>
          <p:grpSpPr>
            <a:xfrm>
              <a:off x="2211846" y="2003099"/>
              <a:ext cx="1684000" cy="2172847"/>
              <a:chOff x="491266" y="1563444"/>
              <a:chExt cx="1684000" cy="2172847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EF83A26-24C8-BD27-7E2B-7F08C0904506}"/>
                  </a:ext>
                </a:extLst>
              </p:cNvPr>
              <p:cNvSpPr/>
              <p:nvPr/>
            </p:nvSpPr>
            <p:spPr>
              <a:xfrm>
                <a:off x="491266" y="3069316"/>
                <a:ext cx="1631576" cy="66697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GPE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000B465-BA07-D66E-0A0D-B846B70D3255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V="1">
                <a:off x="1307054" y="1563444"/>
                <a:ext cx="868212" cy="150587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8172BC-3457-99A7-6D55-C64914A7774C}"/>
                </a:ext>
              </a:extLst>
            </p:cNvPr>
            <p:cNvCxnSpPr>
              <a:cxnSpLocks/>
            </p:cNvCxnSpPr>
            <p:nvPr/>
          </p:nvCxnSpPr>
          <p:spPr>
            <a:xfrm>
              <a:off x="3146303" y="1977142"/>
              <a:ext cx="1738076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B7D713-BFF2-9FE7-C2C3-A1B95628D76D}"/>
              </a:ext>
            </a:extLst>
          </p:cNvPr>
          <p:cNvGrpSpPr/>
          <p:nvPr/>
        </p:nvGrpSpPr>
        <p:grpSpPr>
          <a:xfrm>
            <a:off x="438424" y="2509490"/>
            <a:ext cx="6582574" cy="3508875"/>
            <a:chOff x="455841" y="1972261"/>
            <a:chExt cx="4948263" cy="220368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95264D8-26FB-7951-E7D8-26673D684548}"/>
                </a:ext>
              </a:extLst>
            </p:cNvPr>
            <p:cNvGrpSpPr/>
            <p:nvPr/>
          </p:nvGrpSpPr>
          <p:grpSpPr>
            <a:xfrm>
              <a:off x="455841" y="1972261"/>
              <a:ext cx="4747177" cy="2203685"/>
              <a:chOff x="491266" y="1532606"/>
              <a:chExt cx="4747177" cy="2203685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8620317-CFB3-AFEC-8191-4753E5E7EBEE}"/>
                  </a:ext>
                </a:extLst>
              </p:cNvPr>
              <p:cNvSpPr/>
              <p:nvPr/>
            </p:nvSpPr>
            <p:spPr>
              <a:xfrm>
                <a:off x="491266" y="3069316"/>
                <a:ext cx="1631576" cy="66697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People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FB59294-9495-9F13-050C-D100CA1F53A5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V="1">
                <a:off x="1307055" y="1532606"/>
                <a:ext cx="3931388" cy="153671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2B6912D-0C2B-FECC-AC31-3E37EA2C8CA6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H="1" flipV="1">
                <a:off x="1097832" y="1797146"/>
                <a:ext cx="209222" cy="127217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CE6F3A-1090-FB5F-356C-5BB6DA952A83}"/>
                </a:ext>
              </a:extLst>
            </p:cNvPr>
            <p:cNvCxnSpPr/>
            <p:nvPr/>
          </p:nvCxnSpPr>
          <p:spPr>
            <a:xfrm>
              <a:off x="5038344" y="1977141"/>
              <a:ext cx="365760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F649C62-C6C0-2EEA-7BB0-9476BD7A0D6B}"/>
                </a:ext>
              </a:extLst>
            </p:cNvPr>
            <p:cNvCxnSpPr>
              <a:cxnSpLocks/>
            </p:cNvCxnSpPr>
            <p:nvPr/>
          </p:nvCxnSpPr>
          <p:spPr>
            <a:xfrm>
              <a:off x="726375" y="2234371"/>
              <a:ext cx="545254" cy="0"/>
            </a:xfrm>
            <a:prstGeom prst="line">
              <a:avLst/>
            </a:prstGeom>
            <a:ln w="25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62D4718-E40F-7B37-8EC8-3B8A51860B58}"/>
              </a:ext>
            </a:extLst>
          </p:cNvPr>
          <p:cNvSpPr txBox="1"/>
          <p:nvPr/>
        </p:nvSpPr>
        <p:spPr>
          <a:xfrm>
            <a:off x="7743979" y="4173259"/>
            <a:ext cx="3708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3"/>
                </a:solidFill>
              </a:rPr>
              <a:t>Coreference Resolution</a:t>
            </a:r>
          </a:p>
        </p:txBody>
      </p: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20061EB7-CAAE-DA26-170F-34904AE3E1D0}"/>
              </a:ext>
            </a:extLst>
          </p:cNvPr>
          <p:cNvSpPr/>
          <p:nvPr/>
        </p:nvSpPr>
        <p:spPr>
          <a:xfrm>
            <a:off x="2277306" y="1611878"/>
            <a:ext cx="4424119" cy="606246"/>
          </a:xfrm>
          <a:prstGeom prst="curvedDownArrow">
            <a:avLst>
              <a:gd name="adj1" fmla="val 23249"/>
              <a:gd name="adj2" fmla="val 50000"/>
              <a:gd name="adj3" fmla="val 25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94F2BB-69A1-3003-E62F-661770773A48}"/>
              </a:ext>
            </a:extLst>
          </p:cNvPr>
          <p:cNvSpPr txBox="1"/>
          <p:nvPr/>
        </p:nvSpPr>
        <p:spPr>
          <a:xfrm>
            <a:off x="7878630" y="4823902"/>
            <a:ext cx="3350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2"/>
                </a:solidFill>
              </a:rPr>
              <a:t>Anaphora Resolution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E9805E86-CC2D-33CE-593A-4322BFF9EA29}"/>
              </a:ext>
            </a:extLst>
          </p:cNvPr>
          <p:cNvSpPr/>
          <p:nvPr/>
        </p:nvSpPr>
        <p:spPr>
          <a:xfrm rot="11105943">
            <a:off x="2651123" y="2729277"/>
            <a:ext cx="3865905" cy="561765"/>
          </a:xfrm>
          <a:prstGeom prst="curvedDownArrow">
            <a:avLst>
              <a:gd name="adj1" fmla="val 23249"/>
              <a:gd name="adj2" fmla="val 50000"/>
              <a:gd name="adj3" fmla="val 2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49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/>
      <p:bldP spid="26" grpId="0" animBg="1"/>
      <p:bldP spid="27" grpId="0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2595-045A-7AC4-605B-E6DFDB71E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Investigate what is being discussed</a:t>
            </a:r>
          </a:p>
        </p:txBody>
      </p:sp>
      <p:pic>
        <p:nvPicPr>
          <p:cNvPr id="4" name="Picture 4" descr="mountain of books – J M Lysun">
            <a:extLst>
              <a:ext uri="{FF2B5EF4-FFF2-40B4-BE49-F238E27FC236}">
                <a16:creationId xmlns:a16="http://schemas.microsoft.com/office/drawing/2014/main" id="{03026A06-43B9-0566-5533-18D88F138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47" y="1982846"/>
            <a:ext cx="3275690" cy="249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6F0C4D-8326-6C9F-1FF7-BC8EA7D2C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875" y="1711725"/>
            <a:ext cx="1442902" cy="1676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63285A-BB0C-CE31-94C1-98BBAF336B3D}"/>
              </a:ext>
            </a:extLst>
          </p:cNvPr>
          <p:cNvSpPr txBox="1"/>
          <p:nvPr/>
        </p:nvSpPr>
        <p:spPr>
          <a:xfrm>
            <a:off x="6399794" y="2069761"/>
            <a:ext cx="3091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4F81BD"/>
                </a:solidFill>
              </a:rPr>
              <a:t>Text Summarization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497157-AE3F-EFBB-5D6E-86773329E51E}"/>
              </a:ext>
            </a:extLst>
          </p:cNvPr>
          <p:cNvSpPr txBox="1"/>
          <p:nvPr/>
        </p:nvSpPr>
        <p:spPr>
          <a:xfrm>
            <a:off x="8222710" y="4697073"/>
            <a:ext cx="2436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9BBB59"/>
                </a:solidFill>
              </a:rPr>
              <a:t>Topic Modeling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8917C-892B-D596-A011-DDC227C3107A}"/>
              </a:ext>
            </a:extLst>
          </p:cNvPr>
          <p:cNvSpPr txBox="1"/>
          <p:nvPr/>
        </p:nvSpPr>
        <p:spPr>
          <a:xfrm>
            <a:off x="4217006" y="4533286"/>
            <a:ext cx="5360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 1: CEO, executive, manage</a:t>
            </a:r>
          </a:p>
          <a:p>
            <a:r>
              <a:rPr lang="en-US" dirty="0"/>
              <a:t>Topic 2: supply, source, procure, chain</a:t>
            </a:r>
          </a:p>
          <a:p>
            <a:r>
              <a:rPr lang="en-US" dirty="0"/>
              <a:t>Topic 3: manufacture, create, develop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C3C2E6-9827-0131-C51B-AA07D489D02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835137" y="2550168"/>
            <a:ext cx="763738" cy="681535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64C619-F8E8-9100-80C3-868A5356463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835137" y="3231703"/>
            <a:ext cx="802177" cy="1323513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09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A4B9-2792-A136-E02D-6F580E25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D0551F5-FC5D-7C1F-F8F9-EAEDBCBAE246}"/>
              </a:ext>
            </a:extLst>
          </p:cNvPr>
          <p:cNvSpPr txBox="1">
            <a:spLocks/>
          </p:cNvSpPr>
          <p:nvPr/>
        </p:nvSpPr>
        <p:spPr>
          <a:xfrm>
            <a:off x="838199" y="3336945"/>
            <a:ext cx="10268527" cy="32525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Have: Texts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Want: Topics/Themes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Guiding principle: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Look for words that show up frequently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text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Discount words that show up in nearly every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Think: Factor analysis of words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3A81B6-C65F-92DC-80A9-C1CA246DB8A4}"/>
              </a:ext>
            </a:extLst>
          </p:cNvPr>
          <p:cNvSpPr/>
          <p:nvPr/>
        </p:nvSpPr>
        <p:spPr>
          <a:xfrm>
            <a:off x="1990075" y="1754419"/>
            <a:ext cx="1574223" cy="110143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Corpus of 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43E08B-87CA-2070-DC12-4CFE74B75B47}"/>
              </a:ext>
            </a:extLst>
          </p:cNvPr>
          <p:cNvSpPr/>
          <p:nvPr/>
        </p:nvSpPr>
        <p:spPr>
          <a:xfrm>
            <a:off x="5554373" y="1754419"/>
            <a:ext cx="1083252" cy="1101436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Topics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03C0D3-798F-2201-EDDD-039FA4081751}"/>
              </a:ext>
            </a:extLst>
          </p:cNvPr>
          <p:cNvSpPr/>
          <p:nvPr/>
        </p:nvSpPr>
        <p:spPr>
          <a:xfrm>
            <a:off x="8627701" y="1754419"/>
            <a:ext cx="1574223" cy="110143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284B61-487D-DCBB-ABC3-7983B57A70F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564298" y="2305137"/>
            <a:ext cx="1990075" cy="0"/>
          </a:xfrm>
          <a:prstGeom prst="straightConnector1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90418E3-7596-8D9A-B9F2-14F5C82A991F}"/>
              </a:ext>
            </a:extLst>
          </p:cNvPr>
          <p:cNvSpPr txBox="1"/>
          <p:nvPr/>
        </p:nvSpPr>
        <p:spPr>
          <a:xfrm>
            <a:off x="3742874" y="1968446"/>
            <a:ext cx="1632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each of which contains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480F82-9A15-4757-FAE2-EB6CF521CA9D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6637625" y="2305137"/>
            <a:ext cx="1990076" cy="0"/>
          </a:xfrm>
          <a:prstGeom prst="straightConnector1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5BC5DC-2F26-A92E-EE1A-4EBD2C83DED0}"/>
              </a:ext>
            </a:extLst>
          </p:cNvPr>
          <p:cNvSpPr txBox="1"/>
          <p:nvPr/>
        </p:nvSpPr>
        <p:spPr>
          <a:xfrm>
            <a:off x="6816202" y="1974199"/>
            <a:ext cx="1632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which are comprised of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84C75-73FF-AF2B-E3C1-4361EC84B1E8}"/>
              </a:ext>
            </a:extLst>
          </p:cNvPr>
          <p:cNvSpPr txBox="1"/>
          <p:nvPr/>
        </p:nvSpPr>
        <p:spPr>
          <a:xfrm>
            <a:off x="2242348" y="2780979"/>
            <a:ext cx="106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Observed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EF78DA-32A7-2DB9-C673-AEA7736585D2}"/>
              </a:ext>
            </a:extLst>
          </p:cNvPr>
          <p:cNvSpPr txBox="1"/>
          <p:nvPr/>
        </p:nvSpPr>
        <p:spPr>
          <a:xfrm>
            <a:off x="5584979" y="2780979"/>
            <a:ext cx="106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Latent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4939B8-8969-773A-AE25-EE70A1E7B2F5}"/>
              </a:ext>
            </a:extLst>
          </p:cNvPr>
          <p:cNvSpPr txBox="1"/>
          <p:nvPr/>
        </p:nvSpPr>
        <p:spPr>
          <a:xfrm>
            <a:off x="8880641" y="2780979"/>
            <a:ext cx="106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Observed</a:t>
            </a:r>
          </a:p>
        </p:txBody>
      </p:sp>
    </p:spTree>
    <p:extLst>
      <p:ext uri="{BB962C8B-B14F-4D97-AF65-F5344CB8AC3E}">
        <p14:creationId xmlns:p14="http://schemas.microsoft.com/office/powerpoint/2010/main" val="2790224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806E-E8A3-9345-3655-14098D1D6702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Example of topic modeling: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1C13C-C588-D031-C2F3-742A5EE4737C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 1: “I like green beans, they are good for you. Eating green beans can taste good too. There are several good green bean recipes”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 2: “Green beans have multiple good effects on the body. For instance, green beans have been shown to improve good cholesterol.”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 3: “Receiving gifts on mother’s day makes most mothers happy. So you should definitely get your mother a gift”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 4: “When you give a gift to your mother you not only make your mother happy, but you make the entire family happy.”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859255-953E-4219-6AB9-3B3F5AAF1120}"/>
              </a:ext>
            </a:extLst>
          </p:cNvPr>
          <p:cNvSpPr/>
          <p:nvPr/>
        </p:nvSpPr>
        <p:spPr>
          <a:xfrm>
            <a:off x="2910611" y="1894033"/>
            <a:ext cx="810490" cy="366857"/>
          </a:xfrm>
          <a:prstGeom prst="rect">
            <a:avLst/>
          </a:prstGeom>
          <a:solidFill>
            <a:schemeClr val="accent6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5E8786-E6B1-8CE1-A2FC-CAED5AC65E1C}"/>
              </a:ext>
            </a:extLst>
          </p:cNvPr>
          <p:cNvSpPr/>
          <p:nvPr/>
        </p:nvSpPr>
        <p:spPr>
          <a:xfrm>
            <a:off x="2232315" y="2719280"/>
            <a:ext cx="810490" cy="366857"/>
          </a:xfrm>
          <a:prstGeom prst="rect">
            <a:avLst/>
          </a:prstGeom>
          <a:solidFill>
            <a:schemeClr val="accent6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8A1715-6108-84F5-D6E6-06FE4BEB5465}"/>
              </a:ext>
            </a:extLst>
          </p:cNvPr>
          <p:cNvSpPr/>
          <p:nvPr/>
        </p:nvSpPr>
        <p:spPr>
          <a:xfrm>
            <a:off x="1144733" y="3088122"/>
            <a:ext cx="810490" cy="366857"/>
          </a:xfrm>
          <a:prstGeom prst="rect">
            <a:avLst/>
          </a:prstGeom>
          <a:solidFill>
            <a:schemeClr val="accent6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7F2BAC-8617-CF4B-03D1-8428B5AAF3F9}"/>
              </a:ext>
            </a:extLst>
          </p:cNvPr>
          <p:cNvSpPr/>
          <p:nvPr/>
        </p:nvSpPr>
        <p:spPr>
          <a:xfrm>
            <a:off x="6351731" y="2259230"/>
            <a:ext cx="810490" cy="366857"/>
          </a:xfrm>
          <a:prstGeom prst="rect">
            <a:avLst/>
          </a:prstGeom>
          <a:solidFill>
            <a:schemeClr val="accent6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063A9D-A077-8824-F054-471541E1E3D6}"/>
              </a:ext>
            </a:extLst>
          </p:cNvPr>
          <p:cNvSpPr/>
          <p:nvPr/>
        </p:nvSpPr>
        <p:spPr>
          <a:xfrm>
            <a:off x="8641773" y="1863367"/>
            <a:ext cx="810490" cy="366857"/>
          </a:xfrm>
          <a:prstGeom prst="rect">
            <a:avLst/>
          </a:prstGeom>
          <a:solidFill>
            <a:schemeClr val="accent6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AB11CF-8711-7FF3-A107-E50A8991EB10}"/>
              </a:ext>
            </a:extLst>
          </p:cNvPr>
          <p:cNvSpPr/>
          <p:nvPr/>
        </p:nvSpPr>
        <p:spPr>
          <a:xfrm>
            <a:off x="5602575" y="2253306"/>
            <a:ext cx="733570" cy="366857"/>
          </a:xfrm>
          <a:prstGeom prst="rect">
            <a:avLst/>
          </a:prstGeom>
          <a:solidFill>
            <a:schemeClr val="accent2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32FFFE-7B40-A3CE-6243-0EC12CC29951}"/>
              </a:ext>
            </a:extLst>
          </p:cNvPr>
          <p:cNvSpPr/>
          <p:nvPr/>
        </p:nvSpPr>
        <p:spPr>
          <a:xfrm>
            <a:off x="5840270" y="1872489"/>
            <a:ext cx="810490" cy="366857"/>
          </a:xfrm>
          <a:prstGeom prst="rect">
            <a:avLst/>
          </a:prstGeom>
          <a:solidFill>
            <a:schemeClr val="accent2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F08EA-50E8-420A-1DB5-D48A00F9A816}"/>
              </a:ext>
            </a:extLst>
          </p:cNvPr>
          <p:cNvSpPr/>
          <p:nvPr/>
        </p:nvSpPr>
        <p:spPr>
          <a:xfrm>
            <a:off x="1830463" y="2222865"/>
            <a:ext cx="810490" cy="366857"/>
          </a:xfrm>
          <a:prstGeom prst="rect">
            <a:avLst/>
          </a:prstGeom>
          <a:solidFill>
            <a:schemeClr val="accent2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C7B5CB-6FBF-A401-0A6E-6D423A687A2E}"/>
              </a:ext>
            </a:extLst>
          </p:cNvPr>
          <p:cNvSpPr/>
          <p:nvPr/>
        </p:nvSpPr>
        <p:spPr>
          <a:xfrm>
            <a:off x="6765345" y="3068562"/>
            <a:ext cx="810490" cy="366857"/>
          </a:xfrm>
          <a:prstGeom prst="rect">
            <a:avLst/>
          </a:prstGeom>
          <a:solidFill>
            <a:schemeClr val="accent2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2DC611-5E5A-C11D-72EA-D8B0D93E6ED1}"/>
              </a:ext>
            </a:extLst>
          </p:cNvPr>
          <p:cNvSpPr/>
          <p:nvPr/>
        </p:nvSpPr>
        <p:spPr>
          <a:xfrm>
            <a:off x="5844888" y="2710941"/>
            <a:ext cx="810490" cy="366857"/>
          </a:xfrm>
          <a:prstGeom prst="rect">
            <a:avLst/>
          </a:prstGeom>
          <a:solidFill>
            <a:schemeClr val="accent2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6BC14A-EAE2-D432-2C85-289A14E5268A}"/>
              </a:ext>
            </a:extLst>
          </p:cNvPr>
          <p:cNvSpPr/>
          <p:nvPr/>
        </p:nvSpPr>
        <p:spPr>
          <a:xfrm>
            <a:off x="9452263" y="1863252"/>
            <a:ext cx="909274" cy="366857"/>
          </a:xfrm>
          <a:prstGeom prst="rect">
            <a:avLst/>
          </a:prstGeom>
          <a:solidFill>
            <a:schemeClr val="tx2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F3487F-CAC0-B8E2-B6D0-A502B831CDD0}"/>
              </a:ext>
            </a:extLst>
          </p:cNvPr>
          <p:cNvSpPr/>
          <p:nvPr/>
        </p:nvSpPr>
        <p:spPr>
          <a:xfrm>
            <a:off x="3736686" y="1893165"/>
            <a:ext cx="844549" cy="366857"/>
          </a:xfrm>
          <a:prstGeom prst="rect">
            <a:avLst/>
          </a:prstGeom>
          <a:solidFill>
            <a:schemeClr val="tx2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07F9EA-4824-21E8-4798-AD2AD3B5D0A4}"/>
              </a:ext>
            </a:extLst>
          </p:cNvPr>
          <p:cNvSpPr/>
          <p:nvPr/>
        </p:nvSpPr>
        <p:spPr>
          <a:xfrm>
            <a:off x="7162220" y="2262436"/>
            <a:ext cx="771815" cy="366857"/>
          </a:xfrm>
          <a:prstGeom prst="rect">
            <a:avLst/>
          </a:prstGeom>
          <a:solidFill>
            <a:schemeClr val="tx2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7656F0-3470-0E9F-C67A-D6272C371E36}"/>
              </a:ext>
            </a:extLst>
          </p:cNvPr>
          <p:cNvSpPr/>
          <p:nvPr/>
        </p:nvSpPr>
        <p:spPr>
          <a:xfrm>
            <a:off x="3128529" y="2719280"/>
            <a:ext cx="810490" cy="366857"/>
          </a:xfrm>
          <a:prstGeom prst="rect">
            <a:avLst/>
          </a:prstGeom>
          <a:solidFill>
            <a:schemeClr val="tx2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C2A15-E346-1BE5-7357-86587C2DBC41}"/>
              </a:ext>
            </a:extLst>
          </p:cNvPr>
          <p:cNvSpPr/>
          <p:nvPr/>
        </p:nvSpPr>
        <p:spPr>
          <a:xfrm>
            <a:off x="1988382" y="3091040"/>
            <a:ext cx="810490" cy="366857"/>
          </a:xfrm>
          <a:prstGeom prst="rect">
            <a:avLst/>
          </a:prstGeom>
          <a:solidFill>
            <a:schemeClr val="tx2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CA0F1F-61FA-2CDD-B3DF-2D81C82F7E90}"/>
              </a:ext>
            </a:extLst>
          </p:cNvPr>
          <p:cNvSpPr/>
          <p:nvPr/>
        </p:nvSpPr>
        <p:spPr>
          <a:xfrm>
            <a:off x="4465783" y="4377100"/>
            <a:ext cx="602672" cy="366857"/>
          </a:xfrm>
          <a:prstGeom prst="rect">
            <a:avLst/>
          </a:prstGeom>
          <a:solidFill>
            <a:schemeClr val="accent4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A6D5C3-6AB9-65EB-E881-D73D67662417}"/>
              </a:ext>
            </a:extLst>
          </p:cNvPr>
          <p:cNvSpPr/>
          <p:nvPr/>
        </p:nvSpPr>
        <p:spPr>
          <a:xfrm>
            <a:off x="3568845" y="3560727"/>
            <a:ext cx="629082" cy="366857"/>
          </a:xfrm>
          <a:prstGeom prst="rect">
            <a:avLst/>
          </a:prstGeom>
          <a:solidFill>
            <a:schemeClr val="accent4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F2BC54-1062-04A7-57EA-01746E7B0A53}"/>
              </a:ext>
            </a:extLst>
          </p:cNvPr>
          <p:cNvSpPr/>
          <p:nvPr/>
        </p:nvSpPr>
        <p:spPr>
          <a:xfrm>
            <a:off x="5960991" y="3925243"/>
            <a:ext cx="446810" cy="366857"/>
          </a:xfrm>
          <a:prstGeom prst="rect">
            <a:avLst/>
          </a:prstGeom>
          <a:solidFill>
            <a:schemeClr val="accent4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2A489-0951-8FBB-D4C0-F2A384426435}"/>
              </a:ext>
            </a:extLst>
          </p:cNvPr>
          <p:cNvSpPr/>
          <p:nvPr/>
        </p:nvSpPr>
        <p:spPr>
          <a:xfrm>
            <a:off x="4632758" y="3524108"/>
            <a:ext cx="1249508" cy="366857"/>
          </a:xfrm>
          <a:prstGeom prst="rect">
            <a:avLst/>
          </a:prstGeom>
          <a:solidFill>
            <a:srgbClr val="C0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6F33C9-558C-C47F-17E8-36A43620488E}"/>
              </a:ext>
            </a:extLst>
          </p:cNvPr>
          <p:cNvSpPr/>
          <p:nvPr/>
        </p:nvSpPr>
        <p:spPr>
          <a:xfrm>
            <a:off x="8129515" y="3551820"/>
            <a:ext cx="1196614" cy="366857"/>
          </a:xfrm>
          <a:prstGeom prst="rect">
            <a:avLst/>
          </a:prstGeom>
          <a:solidFill>
            <a:srgbClr val="C0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1236ED-3B65-090A-102F-A9788472D770}"/>
              </a:ext>
            </a:extLst>
          </p:cNvPr>
          <p:cNvSpPr/>
          <p:nvPr/>
        </p:nvSpPr>
        <p:spPr>
          <a:xfrm>
            <a:off x="1129077" y="4759616"/>
            <a:ext cx="1070912" cy="366857"/>
          </a:xfrm>
          <a:prstGeom prst="rect">
            <a:avLst/>
          </a:prstGeom>
          <a:solidFill>
            <a:srgbClr val="C0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01A890-DA23-5990-443A-52BC65578B85}"/>
              </a:ext>
            </a:extLst>
          </p:cNvPr>
          <p:cNvSpPr/>
          <p:nvPr/>
        </p:nvSpPr>
        <p:spPr>
          <a:xfrm>
            <a:off x="4623955" y="3925244"/>
            <a:ext cx="1058575" cy="366857"/>
          </a:xfrm>
          <a:prstGeom prst="rect">
            <a:avLst/>
          </a:prstGeom>
          <a:solidFill>
            <a:srgbClr val="C0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D5B25F-8CD0-BF07-7266-27C6EB489EFB}"/>
              </a:ext>
            </a:extLst>
          </p:cNvPr>
          <p:cNvSpPr/>
          <p:nvPr/>
        </p:nvSpPr>
        <p:spPr>
          <a:xfrm>
            <a:off x="6076079" y="4392759"/>
            <a:ext cx="1094511" cy="366857"/>
          </a:xfrm>
          <a:prstGeom prst="rect">
            <a:avLst/>
          </a:prstGeom>
          <a:solidFill>
            <a:srgbClr val="C0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B3A6F4-1CAF-F499-6C87-4F545D32F89B}"/>
              </a:ext>
            </a:extLst>
          </p:cNvPr>
          <p:cNvSpPr/>
          <p:nvPr/>
        </p:nvSpPr>
        <p:spPr>
          <a:xfrm>
            <a:off x="9326129" y="3551819"/>
            <a:ext cx="913533" cy="366857"/>
          </a:xfrm>
          <a:prstGeom prst="rect">
            <a:avLst/>
          </a:prstGeom>
          <a:solidFill>
            <a:srgbClr val="7030A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5C9182-5B7C-E60E-1092-AF0827CB5BAB}"/>
              </a:ext>
            </a:extLst>
          </p:cNvPr>
          <p:cNvSpPr/>
          <p:nvPr/>
        </p:nvSpPr>
        <p:spPr>
          <a:xfrm>
            <a:off x="7352578" y="4743957"/>
            <a:ext cx="849313" cy="366857"/>
          </a:xfrm>
          <a:prstGeom prst="rect">
            <a:avLst/>
          </a:prstGeom>
          <a:solidFill>
            <a:srgbClr val="7030A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41CCA4-5F89-9D9D-B38E-889B5E77925A}"/>
              </a:ext>
            </a:extLst>
          </p:cNvPr>
          <p:cNvSpPr/>
          <p:nvPr/>
        </p:nvSpPr>
        <p:spPr>
          <a:xfrm>
            <a:off x="2214996" y="4759616"/>
            <a:ext cx="913533" cy="366857"/>
          </a:xfrm>
          <a:prstGeom prst="rect">
            <a:avLst/>
          </a:prstGeom>
          <a:solidFill>
            <a:srgbClr val="7030A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61FB59-6A78-8769-B5AA-EC6FC11FC7D0}"/>
              </a:ext>
            </a:extLst>
          </p:cNvPr>
          <p:cNvSpPr txBox="1"/>
          <p:nvPr/>
        </p:nvSpPr>
        <p:spPr>
          <a:xfrm>
            <a:off x="628650" y="1625013"/>
            <a:ext cx="11161568" cy="4524315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Topics:</a:t>
            </a:r>
          </a:p>
          <a:p>
            <a:pPr algn="ctr"/>
            <a:endParaRPr lang="en-US" sz="3200" dirty="0"/>
          </a:p>
          <a:p>
            <a:pPr marL="342900" indent="-342900" algn="ctr">
              <a:buAutoNum type="arabicPeriod"/>
            </a:pPr>
            <a:r>
              <a:rPr lang="en-US" sz="3200" dirty="0"/>
              <a:t>Green, Bean, Good</a:t>
            </a:r>
          </a:p>
          <a:p>
            <a:pPr marL="342900" indent="-342900" algn="ctr">
              <a:buAutoNum type="arabicPeriod"/>
            </a:pPr>
            <a:r>
              <a:rPr lang="en-US" sz="3200" dirty="0"/>
              <a:t>Mother, Gift, Happy</a:t>
            </a:r>
          </a:p>
          <a:p>
            <a:pPr marL="342900" indent="-342900" algn="ctr">
              <a:buAutoNum type="arabicPeriod"/>
            </a:pPr>
            <a:endParaRPr lang="en-US" sz="3200" dirty="0"/>
          </a:p>
          <a:p>
            <a:pPr marL="342900" indent="-342900" algn="ctr">
              <a:buAutoNum type="arabicPeriod"/>
            </a:pPr>
            <a:endParaRPr lang="en-US" sz="3200" dirty="0"/>
          </a:p>
          <a:p>
            <a:pPr marL="342900" indent="-342900" algn="ctr">
              <a:buAutoNum type="arabicPeriod"/>
            </a:pPr>
            <a:endParaRPr lang="en-US" sz="3200" dirty="0"/>
          </a:p>
          <a:p>
            <a:pPr marL="342900" indent="-342900" algn="ctr">
              <a:buAutoNum type="arabicPeriod"/>
            </a:pPr>
            <a:endParaRPr lang="en-US" sz="3200" dirty="0"/>
          </a:p>
          <a:p>
            <a:pPr marL="342900" indent="-342900" algn="ctr"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843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0C4F-17E4-1A91-B9BC-5920C79B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Label/Score texts based on their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C635D-4AAD-E388-0218-BAA041E3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666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>
                <a:solidFill>
                  <a:srgbClr val="4F81BD"/>
                </a:solidFill>
              </a:rPr>
              <a:t>Text Classification</a:t>
            </a:r>
            <a:r>
              <a:rPr lang="en-US" b="1" dirty="0">
                <a:solidFill>
                  <a:srgbClr val="4F81BD"/>
                </a:solidFill>
              </a:rPr>
              <a:t>	       </a:t>
            </a:r>
            <a:r>
              <a:rPr lang="en-US" b="1" u="sng" dirty="0">
                <a:solidFill>
                  <a:srgbClr val="9BBB59"/>
                </a:solidFill>
              </a:rPr>
              <a:t>Regression Analysis</a:t>
            </a:r>
          </a:p>
          <a:p>
            <a:pPr marL="0" indent="0" algn="ctr">
              <a:buNone/>
            </a:pPr>
            <a:r>
              <a:rPr lang="en-US" dirty="0"/>
              <a:t>“Goldman Sachs analysts are pessimistic regarding the promise of this new object recognition technology to obtain a significant market foothold.”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057DDEF-59B8-CB80-AEE0-0910015C0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281177"/>
              </p:ext>
            </p:extLst>
          </p:nvPr>
        </p:nvGraphicFramePr>
        <p:xfrm>
          <a:off x="932873" y="4076819"/>
          <a:ext cx="10233892" cy="17548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58473">
                  <a:extLst>
                    <a:ext uri="{9D8B030D-6E8A-4147-A177-3AD203B41FA5}">
                      <a16:colId xmlns:a16="http://schemas.microsoft.com/office/drawing/2014/main" val="2925126466"/>
                    </a:ext>
                  </a:extLst>
                </a:gridCol>
                <a:gridCol w="2558473">
                  <a:extLst>
                    <a:ext uri="{9D8B030D-6E8A-4147-A177-3AD203B41FA5}">
                      <a16:colId xmlns:a16="http://schemas.microsoft.com/office/drawing/2014/main" val="2434541282"/>
                    </a:ext>
                  </a:extLst>
                </a:gridCol>
                <a:gridCol w="2558473">
                  <a:extLst>
                    <a:ext uri="{9D8B030D-6E8A-4147-A177-3AD203B41FA5}">
                      <a16:colId xmlns:a16="http://schemas.microsoft.com/office/drawing/2014/main" val="438893431"/>
                    </a:ext>
                  </a:extLst>
                </a:gridCol>
                <a:gridCol w="2558473">
                  <a:extLst>
                    <a:ext uri="{9D8B030D-6E8A-4147-A177-3AD203B41FA5}">
                      <a16:colId xmlns:a16="http://schemas.microsoft.com/office/drawing/2014/main" val="2618854117"/>
                    </a:ext>
                  </a:extLst>
                </a:gridCol>
              </a:tblGrid>
              <a:tr h="465952">
                <a:tc>
                  <a:txBody>
                    <a:bodyPr/>
                    <a:lstStyle/>
                    <a:p>
                      <a:r>
                        <a:rPr lang="en-US" sz="2400" b="1" u="sng" dirty="0">
                          <a:solidFill>
                            <a:srgbClr val="4F81BD"/>
                          </a:solidFill>
                        </a:rPr>
                        <a:t>Sentiment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Neutral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363719"/>
                  </a:ext>
                </a:extLst>
              </a:tr>
              <a:tr h="804246">
                <a:tc>
                  <a:txBody>
                    <a:bodyPr/>
                    <a:lstStyle/>
                    <a:p>
                      <a:r>
                        <a:rPr lang="en-US" sz="2400" b="1" u="sng" dirty="0">
                          <a:solidFill>
                            <a:srgbClr val="4F81BD"/>
                          </a:solidFill>
                        </a:rPr>
                        <a:t>Intent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Investment Guidance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Financial Disclosure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445082"/>
                  </a:ext>
                </a:extLst>
              </a:tr>
              <a:tr h="465952">
                <a:tc>
                  <a:txBody>
                    <a:bodyPr/>
                    <a:lstStyle/>
                    <a:p>
                      <a:r>
                        <a:rPr lang="en-US" sz="2400" b="1" u="sng" dirty="0">
                          <a:solidFill>
                            <a:srgbClr val="9BBB59"/>
                          </a:solidFill>
                        </a:rPr>
                        <a:t>Future 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5.7/7.0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313841"/>
                  </a:ext>
                </a:extLst>
              </a:tr>
            </a:tbl>
          </a:graphicData>
        </a:graphic>
      </p:graphicFrame>
      <p:pic>
        <p:nvPicPr>
          <p:cNvPr id="11" name="Picture 6" descr="Free Green Check Transparent Background, Download Free Green Check  Transparent Background png images, Free ClipArts on Clipart Library">
            <a:extLst>
              <a:ext uri="{FF2B5EF4-FFF2-40B4-BE49-F238E27FC236}">
                <a16:creationId xmlns:a16="http://schemas.microsoft.com/office/drawing/2014/main" id="{B5A112CB-C0DE-F9A5-8CFD-C59E7CF58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688" y="4770619"/>
            <a:ext cx="272649" cy="2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Free Green Check Transparent Background, Download Free Green Check  Transparent Background png images, Free ClipArts on Clipart Library">
            <a:extLst>
              <a:ext uri="{FF2B5EF4-FFF2-40B4-BE49-F238E27FC236}">
                <a16:creationId xmlns:a16="http://schemas.microsoft.com/office/drawing/2014/main" id="{4F685871-DC38-C3CC-D9EC-E21DDC497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944" y="4146100"/>
            <a:ext cx="272649" cy="2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741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046D3-3F40-EC70-7E98-99BDC9128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6F40-3AF0-D4AB-BCF8-F7E177E7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D02F1-C745-006E-A8D0-9619412CF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Decisions, Decisions</a:t>
            </a:r>
          </a:p>
          <a:p>
            <a:r>
              <a:rPr lang="en-US" dirty="0"/>
              <a:t>Last week’s homework</a:t>
            </a:r>
          </a:p>
          <a:p>
            <a:r>
              <a:rPr lang="en-US" dirty="0">
                <a:solidFill>
                  <a:schemeClr val="accent2"/>
                </a:solidFill>
              </a:rPr>
              <a:t>This week’s readings</a:t>
            </a:r>
          </a:p>
          <a:p>
            <a:pPr lvl="1"/>
            <a:r>
              <a:rPr lang="en-US" dirty="0"/>
              <a:t>How computers understand text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What can we do with this?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Dictionary-based CATA</a:t>
            </a:r>
          </a:p>
          <a:p>
            <a:pPr lvl="2"/>
            <a:r>
              <a:rPr lang="en-US" dirty="0"/>
              <a:t>More advanced techniques</a:t>
            </a:r>
          </a:p>
          <a:p>
            <a:r>
              <a:rPr lang="en-US" dirty="0"/>
              <a:t>Homework Discussion</a:t>
            </a:r>
          </a:p>
          <a:p>
            <a:r>
              <a:rPr lang="en-US" dirty="0"/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2703018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341E-FAB4-C4FC-C565-2ED50101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Dictionary-based CATA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208A0B-BFB0-EF4C-2F56-33FB5BF9E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362" y="2750516"/>
            <a:ext cx="3657598" cy="19739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34865F-820C-D0C2-DEFA-18C15C89C868}"/>
              </a:ext>
            </a:extLst>
          </p:cNvPr>
          <p:cNvSpPr/>
          <p:nvPr/>
        </p:nvSpPr>
        <p:spPr>
          <a:xfrm>
            <a:off x="2070066" y="1840104"/>
            <a:ext cx="3419061" cy="3126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2" descr="http://www.weiblelawoffice.com/wp-content/themes/weible/img/icon-stack.png">
            <a:extLst>
              <a:ext uri="{FF2B5EF4-FFF2-40B4-BE49-F238E27FC236}">
                <a16:creationId xmlns:a16="http://schemas.microsoft.com/office/drawing/2014/main" id="{5AA78C78-8290-805B-8FC6-ACC443AB1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08" y="3111080"/>
            <a:ext cx="16383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9ABE5E-0AFE-B3C9-399B-4268C4F31AD9}"/>
              </a:ext>
            </a:extLst>
          </p:cNvPr>
          <p:cNvSpPr txBox="1"/>
          <p:nvPr/>
        </p:nvSpPr>
        <p:spPr>
          <a:xfrm>
            <a:off x="4803328" y="4966265"/>
            <a:ext cx="313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Organizational Ambidexterity</a:t>
            </a:r>
          </a:p>
        </p:txBody>
      </p:sp>
      <p:pic>
        <p:nvPicPr>
          <p:cNvPr id="9" name="Picture 2" descr="Image result for laptop">
            <a:extLst>
              <a:ext uri="{FF2B5EF4-FFF2-40B4-BE49-F238E27FC236}">
                <a16:creationId xmlns:a16="http://schemas.microsoft.com/office/drawing/2014/main" id="{6D105F80-9AA5-E466-BB1A-5D1743E3C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887" y="2561105"/>
            <a:ext cx="1965083" cy="22631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7805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0.34466 0.0069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27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0.40768 0.00301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7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CB31-58BE-34E6-7CA1-1B814B14C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0E46-7DC4-63E4-25BB-61CE57F22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Leadership – Dropped</a:t>
            </a:r>
          </a:p>
          <a:p>
            <a:pPr lvl="2"/>
            <a:r>
              <a:rPr lang="en-US" dirty="0"/>
              <a:t>Still be prepared with questions, but no empirical article</a:t>
            </a:r>
          </a:p>
          <a:p>
            <a:pPr lvl="2"/>
            <a:r>
              <a:rPr lang="en-US" dirty="0"/>
              <a:t>Grade mostly on active participation</a:t>
            </a:r>
          </a:p>
          <a:p>
            <a:endParaRPr lang="en-US" dirty="0"/>
          </a:p>
          <a:p>
            <a:r>
              <a:rPr lang="en-US" dirty="0"/>
              <a:t>Homework Reviews – </a:t>
            </a:r>
          </a:p>
          <a:p>
            <a:pPr lvl="1"/>
            <a:r>
              <a:rPr lang="en-US" dirty="0"/>
              <a:t>30 minutes at beginning of class</a:t>
            </a:r>
          </a:p>
          <a:p>
            <a:pPr lvl="1"/>
            <a:r>
              <a:rPr lang="en-US" dirty="0"/>
              <a:t>Whatever time remains at end</a:t>
            </a:r>
          </a:p>
        </p:txBody>
      </p:sp>
    </p:spTree>
    <p:extLst>
      <p:ext uri="{BB962C8B-B14F-4D97-AF65-F5344CB8AC3E}">
        <p14:creationId xmlns:p14="http://schemas.microsoft.com/office/powerpoint/2010/main" val="774414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0B88C-6817-AA7C-F302-1404B1CB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Dictionary-Based CATA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97A65-42F2-CD83-980F-EF4A92E0B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Have: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“Dictionaries” associated with constructs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Want: Scores for constructs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Premise: Work frequency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Salience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 cares more about innovation?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person who won’t stop talking about it…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person who mentions it once in passing…</a:t>
            </a:r>
          </a:p>
        </p:txBody>
      </p:sp>
    </p:spTree>
    <p:extLst>
      <p:ext uri="{BB962C8B-B14F-4D97-AF65-F5344CB8AC3E}">
        <p14:creationId xmlns:p14="http://schemas.microsoft.com/office/powerpoint/2010/main" val="1687315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0B3E-34B5-AC27-BBF4-BEA694A1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FAD6D-BD02-5CE9-EAB5-B0009D1E9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 Dictionary: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Innovativeness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“Innovative” “Innovation” “Innovate” “Research” “Inventions” “Inventive”    “Creative”  “Creativity”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 narrative to analyze: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“The creativity of our research and development team make this organization one of the most innovative in the industry, with patents on over 2,300 inventions.”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AE04D8-1C78-91C2-8933-48EF24F2E519}"/>
              </a:ext>
            </a:extLst>
          </p:cNvPr>
          <p:cNvSpPr/>
          <p:nvPr/>
        </p:nvSpPr>
        <p:spPr>
          <a:xfrm>
            <a:off x="4291853" y="4060276"/>
            <a:ext cx="1130893" cy="316396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0531E9-0FBA-237F-70D2-5DB213FDC82A}"/>
              </a:ext>
            </a:extLst>
          </p:cNvPr>
          <p:cNvSpPr/>
          <p:nvPr/>
        </p:nvSpPr>
        <p:spPr>
          <a:xfrm>
            <a:off x="5951350" y="4053284"/>
            <a:ext cx="1700977" cy="328820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982532-DB8F-1FD6-F5C5-9F04DFBCAACA}"/>
              </a:ext>
            </a:extLst>
          </p:cNvPr>
          <p:cNvSpPr/>
          <p:nvPr/>
        </p:nvSpPr>
        <p:spPr>
          <a:xfrm>
            <a:off x="3621791" y="4394387"/>
            <a:ext cx="1340123" cy="284447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53CAD-41CC-F019-586F-AEFFF790F2EF}"/>
              </a:ext>
            </a:extLst>
          </p:cNvPr>
          <p:cNvSpPr/>
          <p:nvPr/>
        </p:nvSpPr>
        <p:spPr>
          <a:xfrm>
            <a:off x="7502860" y="4428306"/>
            <a:ext cx="999214" cy="298174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4BC00C3-4AC1-BAB3-D65D-7B65A180D5B9}"/>
              </a:ext>
            </a:extLst>
          </p:cNvPr>
          <p:cNvSpPr txBox="1"/>
          <p:nvPr/>
        </p:nvSpPr>
        <p:spPr>
          <a:xfrm>
            <a:off x="2930395" y="5266968"/>
            <a:ext cx="63312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rgbClr val="FF0000"/>
                </a:solidFill>
              </a:rPr>
              <a:t>Innovativeness: 4</a:t>
            </a:r>
          </a:p>
        </p:txBody>
      </p:sp>
    </p:spTree>
    <p:extLst>
      <p:ext uri="{BB962C8B-B14F-4D97-AF65-F5344CB8AC3E}">
        <p14:creationId xmlns:p14="http://schemas.microsoft.com/office/powerpoint/2010/main" val="4094742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7606-C0EE-612D-DABC-20451B5A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considerations…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C29D7-B5E8-E23E-1B33-F585B65D7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 stems:</a:t>
            </a:r>
          </a:p>
          <a:p>
            <a:pPr lvl="1"/>
            <a:r>
              <a:rPr lang="en-US" dirty="0" err="1"/>
              <a:t>Innov</a:t>
            </a:r>
            <a:r>
              <a:rPr lang="en-US" dirty="0"/>
              <a:t>*: innovative, innovating, innovation, innovations, innovatively</a:t>
            </a:r>
          </a:p>
          <a:p>
            <a:pPr lvl="1"/>
            <a:r>
              <a:rPr lang="en-US" dirty="0"/>
              <a:t>Hop*: hopeful, hopeless, hoplite, hopping</a:t>
            </a:r>
          </a:p>
          <a:p>
            <a:endParaRPr lang="en-US" dirty="0"/>
          </a:p>
          <a:p>
            <a:r>
              <a:rPr lang="en-US" dirty="0"/>
              <a:t>Words vs phrases</a:t>
            </a:r>
          </a:p>
          <a:p>
            <a:pPr lvl="1"/>
            <a:r>
              <a:rPr lang="en-US" dirty="0"/>
              <a:t>New: new product, new endeavor, New York, New Jersey</a:t>
            </a:r>
          </a:p>
          <a:p>
            <a:pPr lvl="1"/>
            <a:r>
              <a:rPr lang="en-US" dirty="0"/>
              <a:t>But if you use phrases, will you catch them all?</a:t>
            </a:r>
          </a:p>
          <a:p>
            <a:endParaRPr lang="en-US" dirty="0"/>
          </a:p>
          <a:p>
            <a:r>
              <a:rPr lang="en-US" dirty="0"/>
              <a:t>What about </a:t>
            </a:r>
            <a:r>
              <a:rPr lang="en-US" u="sng" dirty="0"/>
              <a:t>context</a:t>
            </a:r>
            <a:r>
              <a:rPr lang="en-US" dirty="0"/>
              <a:t>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19833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E5BE-2D19-977F-B926-411138EF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5173F-307E-74C1-A2CB-86CF67C9A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Transient Error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Changes over time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Specific Factor Error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Inconsistent usage of words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Algorithm Error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Algorithm differences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E414D-28FC-D845-5C5C-C0BC9FBA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914" y="1649125"/>
            <a:ext cx="3800461" cy="400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44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0EB2-A3C4-3084-7637-72C32207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E920A-E848-2CA8-9132-7DC0CD216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Dimensionality</a:t>
            </a:r>
          </a:p>
          <a:p>
            <a:endParaRPr lang="en-US" dirty="0"/>
          </a:p>
          <a:p>
            <a:r>
              <a:rPr lang="en-US" dirty="0"/>
              <a:t>Content Validity</a:t>
            </a:r>
          </a:p>
          <a:p>
            <a:endParaRPr lang="en-US" dirty="0"/>
          </a:p>
          <a:p>
            <a:r>
              <a:rPr lang="en-US" dirty="0"/>
              <a:t>External Validity</a:t>
            </a:r>
          </a:p>
          <a:p>
            <a:endParaRPr lang="en-US" dirty="0"/>
          </a:p>
          <a:p>
            <a:r>
              <a:rPr lang="en-US" dirty="0"/>
              <a:t>Predictive Validity</a:t>
            </a:r>
          </a:p>
          <a:p>
            <a:endParaRPr lang="en-US" dirty="0"/>
          </a:p>
          <a:p>
            <a:r>
              <a:rPr lang="en-US" dirty="0"/>
              <a:t>Discriminant/Convergent Validity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FAD45-89D8-E805-A402-F5EF983A1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8" y="1778435"/>
            <a:ext cx="3869966" cy="378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38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09890-EBE5-6882-AA8E-39BAF8F6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Post-Processing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7F537-17A1-F77C-3CCD-50F533E94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 length normalization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Which is more innovative?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 innovation words out of 1,000 total?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 innovation words out of 10,000 total?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Positive skew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root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Logarithm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Inverse hyperbolic sine</a:t>
            </a:r>
          </a:p>
        </p:txBody>
      </p:sp>
    </p:spTree>
    <p:extLst>
      <p:ext uri="{BB962C8B-B14F-4D97-AF65-F5344CB8AC3E}">
        <p14:creationId xmlns:p14="http://schemas.microsoft.com/office/powerpoint/2010/main" val="2463481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EA75-26D5-05A9-1A98-658AC12A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36E13-3860-6189-8C7E-637C92C86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 word counts as a DV?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Violates normality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Violates homoscedasticity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Things you can do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Poisson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Zero-inflated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poisson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Negative binomial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 word counts as an IV?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Cornucopia of options</a:t>
            </a:r>
          </a:p>
        </p:txBody>
      </p:sp>
    </p:spTree>
    <p:extLst>
      <p:ext uri="{BB962C8B-B14F-4D97-AF65-F5344CB8AC3E}">
        <p14:creationId xmlns:p14="http://schemas.microsoft.com/office/powerpoint/2010/main" val="978297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4E6A-B7E7-1000-DAB7-398D750B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480C-8D92-427D-BE3F-2DAFEB6FD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Justify Everything!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content analysis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computer-aided text analysis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these texts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 forthright about limitations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 things often highlighted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Non-response/demand characteristics are less of an issue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between psychological processes and language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between text content and organizational action</a:t>
            </a:r>
          </a:p>
        </p:txBody>
      </p:sp>
    </p:spTree>
    <p:extLst>
      <p:ext uri="{BB962C8B-B14F-4D97-AF65-F5344CB8AC3E}">
        <p14:creationId xmlns:p14="http://schemas.microsoft.com/office/powerpoint/2010/main" val="608337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84BC6-8D56-95B9-0878-5FBD57FC9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2D36-ED92-5630-BCF5-E87D1D4C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tip: Show them the text!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3560FD9-D9A0-A63E-2C99-76A56510B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068" y="1294023"/>
            <a:ext cx="7886700" cy="3243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D491D8-1A53-DCAA-0714-BC86A5DA7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068" y="4140804"/>
            <a:ext cx="7886700" cy="264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500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E1FD0-FDFA-423B-8B8E-AED3E6832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B024-E16E-57FE-A77E-96FFF461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0E52-21F4-7798-04DF-7154B2850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Decisions, Decisions</a:t>
            </a:r>
          </a:p>
          <a:p>
            <a:r>
              <a:rPr lang="en-US" dirty="0"/>
              <a:t>Last week’s homework</a:t>
            </a:r>
          </a:p>
          <a:p>
            <a:r>
              <a:rPr lang="en-US" dirty="0">
                <a:solidFill>
                  <a:schemeClr val="accent2"/>
                </a:solidFill>
              </a:rPr>
              <a:t>This week’s readings</a:t>
            </a:r>
          </a:p>
          <a:p>
            <a:pPr lvl="1"/>
            <a:r>
              <a:rPr lang="en-US" dirty="0"/>
              <a:t>How computers understand text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What can we do with this?</a:t>
            </a:r>
          </a:p>
          <a:p>
            <a:pPr lvl="2"/>
            <a:r>
              <a:rPr lang="en-US" dirty="0"/>
              <a:t>Dictionary-based CATA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More advanced techniques</a:t>
            </a:r>
          </a:p>
          <a:p>
            <a:r>
              <a:rPr lang="en-US" dirty="0"/>
              <a:t>Homework Discussion</a:t>
            </a:r>
          </a:p>
          <a:p>
            <a:r>
              <a:rPr lang="en-US" dirty="0"/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85355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9450-8F82-805F-163B-B11AB1E8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7447-11E9-4BDE-57F1-77D4B7D5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Decisions, Decisions</a:t>
            </a:r>
          </a:p>
          <a:p>
            <a:r>
              <a:rPr lang="en-US" dirty="0">
                <a:solidFill>
                  <a:schemeClr val="accent2"/>
                </a:solidFill>
              </a:rPr>
              <a:t>Last week’s homework</a:t>
            </a:r>
          </a:p>
          <a:p>
            <a:r>
              <a:rPr lang="en-US" dirty="0"/>
              <a:t>This week’s readings</a:t>
            </a:r>
          </a:p>
          <a:p>
            <a:r>
              <a:rPr lang="en-US" dirty="0"/>
              <a:t>Homework Discussion</a:t>
            </a:r>
          </a:p>
          <a:p>
            <a:r>
              <a:rPr lang="en-US" dirty="0"/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2048242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923F-D5B5-F65C-D830-6A21CD6D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Transformer-based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8370B-0B99-FA46-326F-BDC1FE117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type of neural network architecture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context to interpret meaning of text</a:t>
            </a:r>
          </a:p>
          <a:p>
            <a:pPr lvl="1"/>
            <a:r>
              <a:rPr lang="en-US" dirty="0"/>
              <a:t>Uses “attention” to look at an entire sequence (e.g., sentence) of text at once</a:t>
            </a:r>
          </a:p>
          <a:p>
            <a:pPr lvl="1"/>
            <a:r>
              <a:rPr lang="en-US" dirty="0"/>
              <a:t>Older approaches (e.g., RNN, LSTM) looked at text sequentially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popular foundation models use transformers</a:t>
            </a:r>
          </a:p>
          <a:p>
            <a:pPr lvl="1"/>
            <a:r>
              <a:rPr lang="en-US" dirty="0"/>
              <a:t>GP</a:t>
            </a:r>
            <a:r>
              <a:rPr lang="en-US" b="1" u="sng" dirty="0"/>
              <a:t>T</a:t>
            </a:r>
            <a:r>
              <a:rPr lang="en-US" dirty="0"/>
              <a:t>, BER</a:t>
            </a:r>
            <a:r>
              <a:rPr lang="en-US" b="1" u="sng" dirty="0"/>
              <a:t>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580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C65A-0093-0102-53D6-FF3B8BFD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What about ChatGPT?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42273-1EFA-F98E-6580-99F912B2F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US" u="sng" dirty="0">
                <a:solidFill>
                  <a:schemeClr val="accent1"/>
                </a:solidFill>
              </a:rPr>
              <a:t>Next Word Prediction</a:t>
            </a:r>
            <a:r>
              <a:rPr lang="en-US" dirty="0"/>
              <a:t> (using transformers)</a:t>
            </a:r>
          </a:p>
          <a:p>
            <a:pPr>
              <a:spcAft>
                <a:spcPts val="600"/>
              </a:spcAft>
            </a:pPr>
            <a:r>
              <a:rPr lang="en-US" dirty="0"/>
              <a:t>Encoding step: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Preprocess your input text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“Attention” and a pretrained NN transform embeddings into contextualized vectors</a:t>
            </a:r>
          </a:p>
          <a:p>
            <a:pPr>
              <a:spcAft>
                <a:spcPts val="600"/>
              </a:spcAft>
            </a:pPr>
            <a:r>
              <a:rPr lang="en-US" dirty="0"/>
              <a:t>Decoding step: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Take output from encoding step (and previously generated tokens) as input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Attention and a pretrained NN identify the highest probability next word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Repeat decoding step until the next word is an indicator to stop</a:t>
            </a:r>
          </a:p>
        </p:txBody>
      </p:sp>
    </p:spTree>
    <p:extLst>
      <p:ext uri="{BB962C8B-B14F-4D97-AF65-F5344CB8AC3E}">
        <p14:creationId xmlns:p14="http://schemas.microsoft.com/office/powerpoint/2010/main" val="36467243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59545-884A-4EAE-1CB3-BC7B021B3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154C-8D6D-0AC1-D823-6D42CF65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D34E8-5181-3AE5-7109-693F3745D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Decisions, Decisions</a:t>
            </a:r>
          </a:p>
          <a:p>
            <a:r>
              <a:rPr lang="en-US" dirty="0"/>
              <a:t>Last week’s homework</a:t>
            </a:r>
          </a:p>
          <a:p>
            <a:r>
              <a:rPr lang="en-US" dirty="0"/>
              <a:t>This week’s readings</a:t>
            </a:r>
          </a:p>
          <a:p>
            <a:r>
              <a:rPr lang="en-US" dirty="0">
                <a:solidFill>
                  <a:schemeClr val="accent2"/>
                </a:solidFill>
              </a:rPr>
              <a:t>Homework Discussion</a:t>
            </a:r>
          </a:p>
          <a:p>
            <a:r>
              <a:rPr lang="en-US" dirty="0"/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14196982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81A2D-51AF-9B37-DFD6-8D1B63522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21336-D1BF-4EFE-DD7A-B2A6B31C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ADE6C-EFD1-EF1D-9DB9-355A1368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Decisions, Decisions</a:t>
            </a:r>
          </a:p>
          <a:p>
            <a:r>
              <a:rPr lang="en-US" dirty="0"/>
              <a:t>Last week’s homework</a:t>
            </a:r>
          </a:p>
          <a:p>
            <a:r>
              <a:rPr lang="en-US" dirty="0"/>
              <a:t>This week’s readings</a:t>
            </a:r>
          </a:p>
          <a:p>
            <a:r>
              <a:rPr lang="en-US" dirty="0"/>
              <a:t>Homework Discussion</a:t>
            </a:r>
          </a:p>
          <a:p>
            <a:r>
              <a:rPr lang="en-US" dirty="0">
                <a:solidFill>
                  <a:schemeClr val="accent2"/>
                </a:solidFill>
              </a:rPr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55209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4CC86-31BE-89EA-6CB4-004722446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E32E-8EFA-D8B9-B18F-B35C0152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AFB6A-D68C-FD86-3216-E49D021D1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Decisions, Decisions</a:t>
            </a:r>
          </a:p>
          <a:p>
            <a:r>
              <a:rPr lang="en-US" dirty="0"/>
              <a:t>Last week’s homework</a:t>
            </a:r>
          </a:p>
          <a:p>
            <a:r>
              <a:rPr lang="en-US" dirty="0">
                <a:solidFill>
                  <a:schemeClr val="accent2"/>
                </a:solidFill>
              </a:rPr>
              <a:t>This week’s readings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How computers understand text</a:t>
            </a:r>
          </a:p>
          <a:p>
            <a:pPr lvl="1"/>
            <a:r>
              <a:rPr lang="en-US" dirty="0"/>
              <a:t>What can we do with this?</a:t>
            </a:r>
          </a:p>
          <a:p>
            <a:r>
              <a:rPr lang="en-US" dirty="0"/>
              <a:t>Homework Discussion</a:t>
            </a:r>
          </a:p>
          <a:p>
            <a:r>
              <a:rPr lang="en-US" dirty="0"/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197394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F72E-87FB-A8E2-5938-E1714305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the computer…</a:t>
            </a:r>
          </a:p>
        </p:txBody>
      </p:sp>
      <p:pic>
        <p:nvPicPr>
          <p:cNvPr id="4" name="Picture 2" descr="The Instruction of Ptahhotep">
            <a:extLst>
              <a:ext uri="{FF2B5EF4-FFF2-40B4-BE49-F238E27FC236}">
                <a16:creationId xmlns:a16="http://schemas.microsoft.com/office/drawing/2014/main" id="{456BE185-882F-0409-0C9D-C446B3124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34" y="1926559"/>
            <a:ext cx="9750328" cy="286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ACB480-F409-969F-F308-622EC4AAA542}"/>
              </a:ext>
            </a:extLst>
          </p:cNvPr>
          <p:cNvSpPr txBox="1"/>
          <p:nvPr/>
        </p:nvSpPr>
        <p:spPr>
          <a:xfrm>
            <a:off x="914400" y="5084680"/>
            <a:ext cx="10359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What is the meaning of this passage?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5B2C6-E7A8-3162-7B63-F85129A19A15}"/>
              </a:ext>
            </a:extLst>
          </p:cNvPr>
          <p:cNvSpPr txBox="1"/>
          <p:nvPr/>
        </p:nvSpPr>
        <p:spPr>
          <a:xfrm>
            <a:off x="914400" y="5610935"/>
            <a:ext cx="10359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…or at least tell me how many words are presented here?</a:t>
            </a:r>
          </a:p>
        </p:txBody>
      </p:sp>
    </p:spTree>
    <p:extLst>
      <p:ext uri="{BB962C8B-B14F-4D97-AF65-F5344CB8AC3E}">
        <p14:creationId xmlns:p14="http://schemas.microsoft.com/office/powerpoint/2010/main" val="85391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538F-6220-444F-C730-944B41B5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What You See</a:t>
            </a:r>
            <a:r>
              <a:rPr lang="en-US" dirty="0"/>
              <a:t> vs What the Computer Sees</a:t>
            </a:r>
          </a:p>
        </p:txBody>
      </p:sp>
      <p:sp>
        <p:nvSpPr>
          <p:cNvPr id="68" name="Content Placeholder 3">
            <a:extLst>
              <a:ext uri="{FF2B5EF4-FFF2-40B4-BE49-F238E27FC236}">
                <a16:creationId xmlns:a16="http://schemas.microsoft.com/office/drawing/2014/main" id="{162D9F27-61AF-0902-4CC9-9C20D2116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24" y="1629404"/>
            <a:ext cx="8015594" cy="2810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“I am happier. I have had 3 good days in a row.”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76E6C3D-7907-CAD8-D272-F4DF6D8E517D}"/>
              </a:ext>
            </a:extLst>
          </p:cNvPr>
          <p:cNvSpPr/>
          <p:nvPr/>
        </p:nvSpPr>
        <p:spPr>
          <a:xfrm>
            <a:off x="376574" y="4004822"/>
            <a:ext cx="2577282" cy="1325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64F2FB2-89C7-001E-C63D-D8E02CCF8FF4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806767" y="1993324"/>
            <a:ext cx="858448" cy="2011498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AE62C53-3793-C26D-443D-418606E813F8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1161351" y="1956284"/>
            <a:ext cx="503864" cy="2048538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0021747-F1E5-43EC-2CBB-552EF625A301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1665215" y="2001489"/>
            <a:ext cx="296485" cy="2003333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500C916-2C7E-CB2A-C98B-8B2C0F84A758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1665215" y="1956282"/>
            <a:ext cx="1080104" cy="204854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564F2D4-7EE9-013F-03A2-F43F30EE3732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1665215" y="1982353"/>
            <a:ext cx="1558219" cy="2022469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F039F71-548E-099B-43D0-F5AB35447F2E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1665215" y="1981623"/>
            <a:ext cx="2165239" cy="2023199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AE0DA82-C52A-6D44-0F7E-C1B74E092697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1665215" y="1991772"/>
            <a:ext cx="3915347" cy="201305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717F305-2604-9422-1126-CB5010EF6352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1665215" y="1989641"/>
            <a:ext cx="4430785" cy="2015181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897B275-4801-C4B9-A9B2-16E400E3A01D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1665215" y="1999059"/>
            <a:ext cx="3184073" cy="2005763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3029480-C0BE-A27A-102D-B4160F52DFEA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1665215" y="1991770"/>
            <a:ext cx="4746361" cy="2013052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8787157-6668-7263-B304-160C7DD32062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1665215" y="2018788"/>
            <a:ext cx="5193767" cy="1986034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A7631BD-126F-2D51-1C9F-36B126F9B1D0}"/>
              </a:ext>
            </a:extLst>
          </p:cNvPr>
          <p:cNvSpPr/>
          <p:nvPr/>
        </p:nvSpPr>
        <p:spPr>
          <a:xfrm>
            <a:off x="3330430" y="4004821"/>
            <a:ext cx="2577282" cy="1325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Sentences</a:t>
            </a:r>
          </a:p>
        </p:txBody>
      </p:sp>
      <p:sp>
        <p:nvSpPr>
          <p:cNvPr id="84" name="Left Brace 83">
            <a:extLst>
              <a:ext uri="{FF2B5EF4-FFF2-40B4-BE49-F238E27FC236}">
                <a16:creationId xmlns:a16="http://schemas.microsoft.com/office/drawing/2014/main" id="{31E9E594-62ED-751F-F266-84A7AC62F864}"/>
              </a:ext>
            </a:extLst>
          </p:cNvPr>
          <p:cNvSpPr/>
          <p:nvPr/>
        </p:nvSpPr>
        <p:spPr>
          <a:xfrm rot="16200000">
            <a:off x="1484877" y="1126735"/>
            <a:ext cx="361278" cy="1954032"/>
          </a:xfrm>
          <a:prstGeom prst="leftBrac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Left Brace 84">
            <a:extLst>
              <a:ext uri="{FF2B5EF4-FFF2-40B4-BE49-F238E27FC236}">
                <a16:creationId xmlns:a16="http://schemas.microsoft.com/office/drawing/2014/main" id="{9D8D5699-3160-770F-55A3-DFF2A4D20424}"/>
              </a:ext>
            </a:extLst>
          </p:cNvPr>
          <p:cNvSpPr/>
          <p:nvPr/>
        </p:nvSpPr>
        <p:spPr>
          <a:xfrm rot="16200000">
            <a:off x="4919265" y="-271599"/>
            <a:ext cx="361278" cy="4740983"/>
          </a:xfrm>
          <a:prstGeom prst="leftBrac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9536AA8-BB4E-7984-17F4-B3CFF9701AF2}"/>
              </a:ext>
            </a:extLst>
          </p:cNvPr>
          <p:cNvCxnSpPr>
            <a:cxnSpLocks/>
            <a:stCxn id="83" idx="0"/>
            <a:endCxn id="84" idx="1"/>
          </p:cNvCxnSpPr>
          <p:nvPr/>
        </p:nvCxnSpPr>
        <p:spPr>
          <a:xfrm flipH="1" flipV="1">
            <a:off x="1665516" y="2284390"/>
            <a:ext cx="2953555" cy="1720431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3763A52-141E-17BF-98AE-AEC4B898E0E3}"/>
              </a:ext>
            </a:extLst>
          </p:cNvPr>
          <p:cNvCxnSpPr>
            <a:cxnSpLocks/>
            <a:stCxn id="83" idx="0"/>
            <a:endCxn id="85" idx="1"/>
          </p:cNvCxnSpPr>
          <p:nvPr/>
        </p:nvCxnSpPr>
        <p:spPr>
          <a:xfrm flipV="1">
            <a:off x="4619071" y="2279532"/>
            <a:ext cx="480834" cy="1725289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475C925-AF18-C9C0-F70A-086E0E6B2394}"/>
              </a:ext>
            </a:extLst>
          </p:cNvPr>
          <p:cNvSpPr/>
          <p:nvPr/>
        </p:nvSpPr>
        <p:spPr>
          <a:xfrm>
            <a:off x="6284286" y="4004820"/>
            <a:ext cx="2577282" cy="1325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References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00D94B5-CA3D-D806-72EF-665AB3E412DC}"/>
              </a:ext>
            </a:extLst>
          </p:cNvPr>
          <p:cNvCxnSpPr>
            <a:cxnSpLocks/>
            <a:stCxn id="89" idx="0"/>
          </p:cNvCxnSpPr>
          <p:nvPr/>
        </p:nvCxnSpPr>
        <p:spPr>
          <a:xfrm flipH="1" flipV="1">
            <a:off x="2753234" y="1982353"/>
            <a:ext cx="4819693" cy="2022467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F99D9EA-5A54-1CBE-994C-5F3C882A1473}"/>
              </a:ext>
            </a:extLst>
          </p:cNvPr>
          <p:cNvCxnSpPr>
            <a:cxnSpLocks/>
            <a:stCxn id="89" idx="0"/>
          </p:cNvCxnSpPr>
          <p:nvPr/>
        </p:nvCxnSpPr>
        <p:spPr>
          <a:xfrm flipH="1" flipV="1">
            <a:off x="838200" y="2018794"/>
            <a:ext cx="6734727" cy="1986026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C8A07942-5946-8CA3-E4D7-E238B005FC6C}"/>
              </a:ext>
            </a:extLst>
          </p:cNvPr>
          <p:cNvSpPr/>
          <p:nvPr/>
        </p:nvSpPr>
        <p:spPr>
          <a:xfrm>
            <a:off x="9238142" y="4004822"/>
            <a:ext cx="2577282" cy="1325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Indicators of Sentiment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436DF18-A1BC-FDCB-98D3-B2C2EBFE69BC}"/>
              </a:ext>
            </a:extLst>
          </p:cNvPr>
          <p:cNvCxnSpPr>
            <a:cxnSpLocks/>
            <a:stCxn id="93" idx="0"/>
          </p:cNvCxnSpPr>
          <p:nvPr/>
        </p:nvCxnSpPr>
        <p:spPr>
          <a:xfrm flipH="1" flipV="1">
            <a:off x="4841871" y="2018790"/>
            <a:ext cx="5684912" cy="1986032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B9ED09A-F01E-E34B-0361-25A6DA738DF0}"/>
              </a:ext>
            </a:extLst>
          </p:cNvPr>
          <p:cNvCxnSpPr>
            <a:cxnSpLocks/>
            <a:stCxn id="93" idx="0"/>
          </p:cNvCxnSpPr>
          <p:nvPr/>
        </p:nvCxnSpPr>
        <p:spPr>
          <a:xfrm flipH="1" flipV="1">
            <a:off x="2019799" y="2018792"/>
            <a:ext cx="8506984" cy="198603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3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9" grpId="0" animBg="1"/>
      <p:bldP spid="89" grpId="1" animBg="1"/>
      <p:bldP spid="9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D54F-A3FB-7CB7-790E-B2573E3B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See vs </a:t>
            </a:r>
            <a:r>
              <a:rPr lang="en-US" b="1" u="sng" dirty="0"/>
              <a:t>What the Computer Sees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DD3F1-2D5C-16A8-96C4-C15BE8BC413D}"/>
              </a:ext>
            </a:extLst>
          </p:cNvPr>
          <p:cNvSpPr txBox="1">
            <a:spLocks/>
          </p:cNvSpPr>
          <p:nvPr/>
        </p:nvSpPr>
        <p:spPr>
          <a:xfrm>
            <a:off x="518824" y="1629404"/>
            <a:ext cx="8015594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“I am happier. I have had 3 good days in a row.”</a:t>
            </a:r>
            <a:endParaRPr lang="en-US" baseline="300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C5B85-B581-84A8-4EAE-0F95A9CB86B6}"/>
              </a:ext>
            </a:extLst>
          </p:cNvPr>
          <p:cNvSpPr/>
          <p:nvPr/>
        </p:nvSpPr>
        <p:spPr>
          <a:xfrm>
            <a:off x="4676922" y="2707475"/>
            <a:ext cx="2553114" cy="11851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Characters</a:t>
            </a:r>
            <a:br>
              <a:rPr lang="en-US" dirty="0"/>
            </a:br>
            <a:r>
              <a:rPr lang="en-US" dirty="0"/>
              <a:t>(44)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F97E279-9C9A-6527-D738-3EF8F24D6DFC}"/>
              </a:ext>
            </a:extLst>
          </p:cNvPr>
          <p:cNvSpPr/>
          <p:nvPr/>
        </p:nvSpPr>
        <p:spPr>
          <a:xfrm rot="16200000">
            <a:off x="3895570" y="-1102863"/>
            <a:ext cx="277097" cy="6499409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035310-5C35-12F1-75B8-581D5C626792}"/>
              </a:ext>
            </a:extLst>
          </p:cNvPr>
          <p:cNvCxnSpPr>
            <a:cxnSpLocks/>
            <a:stCxn id="13" idx="0"/>
            <a:endCxn id="14" idx="1"/>
          </p:cNvCxnSpPr>
          <p:nvPr/>
        </p:nvCxnSpPr>
        <p:spPr>
          <a:xfrm flipH="1" flipV="1">
            <a:off x="4034119" y="2285390"/>
            <a:ext cx="1919360" cy="42208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95AB37A-15C7-C842-3C82-9B8E8829D441}"/>
              </a:ext>
            </a:extLst>
          </p:cNvPr>
          <p:cNvSpPr txBox="1"/>
          <p:nvPr/>
        </p:nvSpPr>
        <p:spPr>
          <a:xfrm>
            <a:off x="1738489" y="5880857"/>
            <a:ext cx="87150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…but is most of the meaning from understanding the individual characters?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6D93E8-3279-2312-2EE2-D473610EA108}"/>
              </a:ext>
            </a:extLst>
          </p:cNvPr>
          <p:cNvSpPr/>
          <p:nvPr/>
        </p:nvSpPr>
        <p:spPr>
          <a:xfrm>
            <a:off x="376574" y="4004822"/>
            <a:ext cx="2577282" cy="1325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11ABF2-6028-214A-B53D-B95E63A67B22}"/>
              </a:ext>
            </a:extLst>
          </p:cNvPr>
          <p:cNvSpPr/>
          <p:nvPr/>
        </p:nvSpPr>
        <p:spPr>
          <a:xfrm>
            <a:off x="3330430" y="4004821"/>
            <a:ext cx="2577282" cy="1325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Sentences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946446-4DD5-15AA-25D2-B743706EC2E5}"/>
              </a:ext>
            </a:extLst>
          </p:cNvPr>
          <p:cNvSpPr/>
          <p:nvPr/>
        </p:nvSpPr>
        <p:spPr>
          <a:xfrm>
            <a:off x="6284286" y="4004820"/>
            <a:ext cx="2577282" cy="1325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References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7197DF-CAA0-2E54-E1B1-294FB5BD7037}"/>
              </a:ext>
            </a:extLst>
          </p:cNvPr>
          <p:cNvSpPr/>
          <p:nvPr/>
        </p:nvSpPr>
        <p:spPr>
          <a:xfrm>
            <a:off x="9238142" y="4004822"/>
            <a:ext cx="2577282" cy="1325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Indicators of Sentiment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CC2E0911-B243-3A5A-5B14-3D866224F74B}"/>
              </a:ext>
            </a:extLst>
          </p:cNvPr>
          <p:cNvSpPr/>
          <p:nvPr/>
        </p:nvSpPr>
        <p:spPr>
          <a:xfrm>
            <a:off x="974875" y="4289458"/>
            <a:ext cx="1387325" cy="855353"/>
          </a:xfrm>
          <a:prstGeom prst="mathMultiply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1C51D250-E5D7-9ABC-EF9C-3D2B17EB5359}"/>
              </a:ext>
            </a:extLst>
          </p:cNvPr>
          <p:cNvSpPr/>
          <p:nvPr/>
        </p:nvSpPr>
        <p:spPr>
          <a:xfrm>
            <a:off x="9841076" y="4271724"/>
            <a:ext cx="1387325" cy="855353"/>
          </a:xfrm>
          <a:prstGeom prst="mathMultiply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87104A3D-4B0D-5861-3CDF-22E09EE628D2}"/>
              </a:ext>
            </a:extLst>
          </p:cNvPr>
          <p:cNvSpPr/>
          <p:nvPr/>
        </p:nvSpPr>
        <p:spPr>
          <a:xfrm>
            <a:off x="3925408" y="4271723"/>
            <a:ext cx="1387325" cy="855353"/>
          </a:xfrm>
          <a:prstGeom prst="mathMultiply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1C8F4482-38C9-D11F-5B96-50280A556D60}"/>
              </a:ext>
            </a:extLst>
          </p:cNvPr>
          <p:cNvSpPr/>
          <p:nvPr/>
        </p:nvSpPr>
        <p:spPr>
          <a:xfrm>
            <a:off x="6844156" y="4279020"/>
            <a:ext cx="1387325" cy="855353"/>
          </a:xfrm>
          <a:prstGeom prst="mathMultiply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3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DC51A-695E-EC71-2CCE-F8D3DE31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</a:t>
            </a:r>
            <a:r>
              <a:rPr lang="en-US" i="1" dirty="0"/>
              <a:t>is</a:t>
            </a:r>
            <a:r>
              <a:rPr lang="en-US" dirty="0"/>
              <a:t> the meaning?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D09F8-B459-1861-6907-3E2F514CC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Sentences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Words/Tokens</a:t>
            </a:r>
          </a:p>
          <a:p>
            <a:pPr lvl="1"/>
            <a:r>
              <a:rPr lang="en-US" dirty="0"/>
              <a:t>And some words convey more meaning than others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“I am happier. I have had 3 good days in a row.”</a:t>
            </a: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Transformed: [ [happier], [3, good, days, row] ]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741FA-2AFE-9898-7997-2EDB2E3333E9}"/>
              </a:ext>
            </a:extLst>
          </p:cNvPr>
          <p:cNvSpPr txBox="1"/>
          <p:nvPr/>
        </p:nvSpPr>
        <p:spPr>
          <a:xfrm>
            <a:off x="3655707" y="2311912"/>
            <a:ext cx="1790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4F81BD"/>
                </a:solidFill>
              </a:rPr>
              <a:t>Tokenization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AEF56-8A97-FB5A-97DF-A2BD4C6BFDCF}"/>
              </a:ext>
            </a:extLst>
          </p:cNvPr>
          <p:cNvSpPr txBox="1"/>
          <p:nvPr/>
        </p:nvSpPr>
        <p:spPr>
          <a:xfrm>
            <a:off x="3655707" y="1825625"/>
            <a:ext cx="3206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2"/>
                </a:solidFill>
              </a:rPr>
              <a:t>Sentence Segmentation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51E85-3F51-E3ED-45FB-555C33A1B064}"/>
              </a:ext>
            </a:extLst>
          </p:cNvPr>
          <p:cNvSpPr txBox="1"/>
          <p:nvPr/>
        </p:nvSpPr>
        <p:spPr>
          <a:xfrm>
            <a:off x="8213486" y="2358078"/>
            <a:ext cx="28477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>
                <a:solidFill>
                  <a:srgbClr val="9BBB59"/>
                </a:solidFill>
              </a:rPr>
              <a:t>Stopword</a:t>
            </a:r>
            <a:r>
              <a:rPr lang="en-US" sz="2400" b="1" u="sng" dirty="0">
                <a:solidFill>
                  <a:srgbClr val="9BBB59"/>
                </a:solidFill>
              </a:rPr>
              <a:t>/Non-word</a:t>
            </a:r>
            <a:br>
              <a:rPr lang="en-US" sz="2400" b="1" u="sng" dirty="0">
                <a:solidFill>
                  <a:srgbClr val="9BBB59"/>
                </a:solidFill>
              </a:rPr>
            </a:br>
            <a:r>
              <a:rPr lang="en-US" sz="2400" b="1" u="sng" dirty="0">
                <a:solidFill>
                  <a:srgbClr val="9BBB59"/>
                </a:solidFill>
              </a:rPr>
              <a:t>Character Removal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5AB7E8-8E7C-0E40-9291-40BDFB4EE0D7}"/>
              </a:ext>
            </a:extLst>
          </p:cNvPr>
          <p:cNvCxnSpPr>
            <a:cxnSpLocks/>
          </p:cNvCxnSpPr>
          <p:nvPr/>
        </p:nvCxnSpPr>
        <p:spPr>
          <a:xfrm>
            <a:off x="2966225" y="3856188"/>
            <a:ext cx="0" cy="287867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3DA96D-7058-AFF4-5666-6C7743A5C87F}"/>
              </a:ext>
            </a:extLst>
          </p:cNvPr>
          <p:cNvCxnSpPr>
            <a:cxnSpLocks/>
          </p:cNvCxnSpPr>
          <p:nvPr/>
        </p:nvCxnSpPr>
        <p:spPr>
          <a:xfrm>
            <a:off x="3532612" y="3856188"/>
            <a:ext cx="0" cy="287867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014999-5073-A888-E5C6-E909FDE483EA}"/>
              </a:ext>
            </a:extLst>
          </p:cNvPr>
          <p:cNvCxnSpPr>
            <a:cxnSpLocks/>
          </p:cNvCxnSpPr>
          <p:nvPr/>
        </p:nvCxnSpPr>
        <p:spPr>
          <a:xfrm>
            <a:off x="4646143" y="3856188"/>
            <a:ext cx="0" cy="287867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5DA334-8CA6-5BF2-1F33-CDF67675F8BE}"/>
              </a:ext>
            </a:extLst>
          </p:cNvPr>
          <p:cNvCxnSpPr>
            <a:cxnSpLocks/>
          </p:cNvCxnSpPr>
          <p:nvPr/>
        </p:nvCxnSpPr>
        <p:spPr>
          <a:xfrm>
            <a:off x="4751079" y="3856188"/>
            <a:ext cx="0" cy="287867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5A6424-C1A8-9CBC-E1FF-4AAFC7384E68}"/>
              </a:ext>
            </a:extLst>
          </p:cNvPr>
          <p:cNvCxnSpPr>
            <a:cxnSpLocks/>
          </p:cNvCxnSpPr>
          <p:nvPr/>
        </p:nvCxnSpPr>
        <p:spPr>
          <a:xfrm>
            <a:off x="4918028" y="3856188"/>
            <a:ext cx="0" cy="287867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FC6EA2-2F92-2EF8-EBCF-EAC855A035AA}"/>
              </a:ext>
            </a:extLst>
          </p:cNvPr>
          <p:cNvCxnSpPr>
            <a:cxnSpLocks/>
          </p:cNvCxnSpPr>
          <p:nvPr/>
        </p:nvCxnSpPr>
        <p:spPr>
          <a:xfrm>
            <a:off x="5695271" y="3856188"/>
            <a:ext cx="0" cy="287867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4F4E05-FC33-5598-C6B6-35648D157BE8}"/>
              </a:ext>
            </a:extLst>
          </p:cNvPr>
          <p:cNvCxnSpPr>
            <a:cxnSpLocks/>
          </p:cNvCxnSpPr>
          <p:nvPr/>
        </p:nvCxnSpPr>
        <p:spPr>
          <a:xfrm>
            <a:off x="6317328" y="3856188"/>
            <a:ext cx="0" cy="287867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C0BC12-4286-13D9-9861-B45C06273A9A}"/>
              </a:ext>
            </a:extLst>
          </p:cNvPr>
          <p:cNvCxnSpPr>
            <a:cxnSpLocks/>
          </p:cNvCxnSpPr>
          <p:nvPr/>
        </p:nvCxnSpPr>
        <p:spPr>
          <a:xfrm>
            <a:off x="6570965" y="3856188"/>
            <a:ext cx="0" cy="287867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647C37-A4DD-816E-F3F4-14EFFCF7C6FF}"/>
              </a:ext>
            </a:extLst>
          </p:cNvPr>
          <p:cNvCxnSpPr>
            <a:cxnSpLocks/>
          </p:cNvCxnSpPr>
          <p:nvPr/>
        </p:nvCxnSpPr>
        <p:spPr>
          <a:xfrm>
            <a:off x="7383282" y="3856188"/>
            <a:ext cx="0" cy="287867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1E345D-8345-F181-83FE-CFF6A1C3812D}"/>
              </a:ext>
            </a:extLst>
          </p:cNvPr>
          <p:cNvCxnSpPr>
            <a:cxnSpLocks/>
          </p:cNvCxnSpPr>
          <p:nvPr/>
        </p:nvCxnSpPr>
        <p:spPr>
          <a:xfrm>
            <a:off x="8107908" y="3856188"/>
            <a:ext cx="0" cy="287867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41A99A-B032-BAF8-4D0C-EB107E87A843}"/>
              </a:ext>
            </a:extLst>
          </p:cNvPr>
          <p:cNvCxnSpPr>
            <a:cxnSpLocks/>
          </p:cNvCxnSpPr>
          <p:nvPr/>
        </p:nvCxnSpPr>
        <p:spPr>
          <a:xfrm>
            <a:off x="8464717" y="3856188"/>
            <a:ext cx="0" cy="287867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74EB04-CBAB-9A93-4F38-B13007B2ADCD}"/>
              </a:ext>
            </a:extLst>
          </p:cNvPr>
          <p:cNvCxnSpPr>
            <a:cxnSpLocks/>
          </p:cNvCxnSpPr>
          <p:nvPr/>
        </p:nvCxnSpPr>
        <p:spPr>
          <a:xfrm>
            <a:off x="9293628" y="3856188"/>
            <a:ext cx="0" cy="287867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D0F574-FAD9-A015-0066-9A04CB216141}"/>
              </a:ext>
            </a:extLst>
          </p:cNvPr>
          <p:cNvCxnSpPr>
            <a:cxnSpLocks/>
          </p:cNvCxnSpPr>
          <p:nvPr/>
        </p:nvCxnSpPr>
        <p:spPr>
          <a:xfrm>
            <a:off x="8717870" y="3856188"/>
            <a:ext cx="0" cy="287867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A1AB32-613E-E125-A655-065670B4A928}"/>
              </a:ext>
            </a:extLst>
          </p:cNvPr>
          <p:cNvCxnSpPr>
            <a:cxnSpLocks/>
          </p:cNvCxnSpPr>
          <p:nvPr/>
        </p:nvCxnSpPr>
        <p:spPr>
          <a:xfrm>
            <a:off x="4740450" y="3717468"/>
            <a:ext cx="0" cy="565307"/>
          </a:xfrm>
          <a:prstGeom prst="line">
            <a:avLst/>
          </a:prstGeom>
          <a:ln w="254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E2D8D3-733E-6191-88C9-6ABAC0353731}"/>
              </a:ext>
            </a:extLst>
          </p:cNvPr>
          <p:cNvCxnSpPr>
            <a:cxnSpLocks/>
          </p:cNvCxnSpPr>
          <p:nvPr/>
        </p:nvCxnSpPr>
        <p:spPr>
          <a:xfrm>
            <a:off x="2808317" y="4000121"/>
            <a:ext cx="142240" cy="0"/>
          </a:xfrm>
          <a:prstGeom prst="line">
            <a:avLst/>
          </a:prstGeom>
          <a:ln w="349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8C08A1-1611-7FC4-C8AC-2C84FBC86FFE}"/>
              </a:ext>
            </a:extLst>
          </p:cNvPr>
          <p:cNvCxnSpPr>
            <a:cxnSpLocks/>
          </p:cNvCxnSpPr>
          <p:nvPr/>
        </p:nvCxnSpPr>
        <p:spPr>
          <a:xfrm>
            <a:off x="3013210" y="3999096"/>
            <a:ext cx="468899" cy="2050"/>
          </a:xfrm>
          <a:prstGeom prst="line">
            <a:avLst/>
          </a:prstGeom>
          <a:ln w="349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3DF8C6-B61C-4E92-ACAC-E5A5EC033E37}"/>
              </a:ext>
            </a:extLst>
          </p:cNvPr>
          <p:cNvCxnSpPr>
            <a:cxnSpLocks/>
          </p:cNvCxnSpPr>
          <p:nvPr/>
        </p:nvCxnSpPr>
        <p:spPr>
          <a:xfrm flipV="1">
            <a:off x="4646143" y="4082731"/>
            <a:ext cx="67733" cy="1693"/>
          </a:xfrm>
          <a:prstGeom prst="line">
            <a:avLst/>
          </a:prstGeom>
          <a:ln w="349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1487D3-DD03-C89B-F27E-A7EF12AAA4F4}"/>
              </a:ext>
            </a:extLst>
          </p:cNvPr>
          <p:cNvCxnSpPr>
            <a:cxnSpLocks/>
          </p:cNvCxnSpPr>
          <p:nvPr/>
        </p:nvCxnSpPr>
        <p:spPr>
          <a:xfrm>
            <a:off x="4962161" y="4000121"/>
            <a:ext cx="718203" cy="0"/>
          </a:xfrm>
          <a:prstGeom prst="line">
            <a:avLst/>
          </a:prstGeom>
          <a:ln w="349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0BF586-863B-406C-8394-0F95E793539F}"/>
              </a:ext>
            </a:extLst>
          </p:cNvPr>
          <p:cNvCxnSpPr>
            <a:cxnSpLocks/>
          </p:cNvCxnSpPr>
          <p:nvPr/>
        </p:nvCxnSpPr>
        <p:spPr>
          <a:xfrm>
            <a:off x="5736128" y="4000121"/>
            <a:ext cx="530745" cy="0"/>
          </a:xfrm>
          <a:prstGeom prst="line">
            <a:avLst/>
          </a:prstGeom>
          <a:ln w="349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AA4A771-1629-FB63-2E44-A3C7BBC73179}"/>
              </a:ext>
            </a:extLst>
          </p:cNvPr>
          <p:cNvCxnSpPr>
            <a:cxnSpLocks/>
          </p:cNvCxnSpPr>
          <p:nvPr/>
        </p:nvCxnSpPr>
        <p:spPr>
          <a:xfrm>
            <a:off x="8151361" y="4000121"/>
            <a:ext cx="261482" cy="0"/>
          </a:xfrm>
          <a:prstGeom prst="line">
            <a:avLst/>
          </a:prstGeom>
          <a:ln w="349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4D6328-86B6-9092-3EBC-27464AC4BF2A}"/>
              </a:ext>
            </a:extLst>
          </p:cNvPr>
          <p:cNvCxnSpPr>
            <a:cxnSpLocks/>
          </p:cNvCxnSpPr>
          <p:nvPr/>
        </p:nvCxnSpPr>
        <p:spPr>
          <a:xfrm>
            <a:off x="8537155" y="4000121"/>
            <a:ext cx="142240" cy="0"/>
          </a:xfrm>
          <a:prstGeom prst="line">
            <a:avLst/>
          </a:prstGeom>
          <a:ln w="349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A5A62B-492E-7A90-D3EC-3AFBE81E29D4}"/>
              </a:ext>
            </a:extLst>
          </p:cNvPr>
          <p:cNvCxnSpPr>
            <a:cxnSpLocks/>
          </p:cNvCxnSpPr>
          <p:nvPr/>
        </p:nvCxnSpPr>
        <p:spPr>
          <a:xfrm>
            <a:off x="9301142" y="4087207"/>
            <a:ext cx="55790" cy="0"/>
          </a:xfrm>
          <a:prstGeom prst="line">
            <a:avLst/>
          </a:prstGeom>
          <a:ln w="349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E29658-870E-AF72-3326-3D7DE2768FBF}"/>
              </a:ext>
            </a:extLst>
          </p:cNvPr>
          <p:cNvCxnSpPr>
            <a:cxnSpLocks/>
          </p:cNvCxnSpPr>
          <p:nvPr/>
        </p:nvCxnSpPr>
        <p:spPr>
          <a:xfrm>
            <a:off x="4796541" y="4000121"/>
            <a:ext cx="74505" cy="0"/>
          </a:xfrm>
          <a:prstGeom prst="line">
            <a:avLst/>
          </a:prstGeom>
          <a:ln w="349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90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1423</TotalTime>
  <Words>1867</Words>
  <Application>Microsoft Office PowerPoint</Application>
  <PresentationFormat>Widescreen</PresentationFormat>
  <Paragraphs>377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Wingdings</vt:lpstr>
      <vt:lpstr>Office Theme</vt:lpstr>
      <vt:lpstr>BUS-Z 798 Research Methods (II)</vt:lpstr>
      <vt:lpstr>Agenda</vt:lpstr>
      <vt:lpstr>Decisions Made</vt:lpstr>
      <vt:lpstr>Agenda</vt:lpstr>
      <vt:lpstr>Agenda</vt:lpstr>
      <vt:lpstr>Be the computer…</vt:lpstr>
      <vt:lpstr>What You See vs What the Computer Sees</vt:lpstr>
      <vt:lpstr>What You See vs What the Computer Sees</vt:lpstr>
      <vt:lpstr>Where is the meaning?</vt:lpstr>
      <vt:lpstr>Bigger Vocabulary, Greater Complexity</vt:lpstr>
      <vt:lpstr>Challenges with Processing Language</vt:lpstr>
      <vt:lpstr>A Final Catch</vt:lpstr>
      <vt:lpstr>What are word embeddings?</vt:lpstr>
      <vt:lpstr>Interesting tendencies of word embeddings</vt:lpstr>
      <vt:lpstr>Embedding Nuances</vt:lpstr>
      <vt:lpstr>Merriam-Webster: Bank</vt:lpstr>
      <vt:lpstr>Merriam-Webster: Bank (continued)</vt:lpstr>
      <vt:lpstr>Merriam-Webster: Bank (continued)</vt:lpstr>
      <vt:lpstr>Embedding Nuances (continued)</vt:lpstr>
      <vt:lpstr>“Deepfake”</vt:lpstr>
      <vt:lpstr>Agenda</vt:lpstr>
      <vt:lpstr>Understand contextualized meaning</vt:lpstr>
      <vt:lpstr>Who is doing what with/to whom?</vt:lpstr>
      <vt:lpstr>Investigate what is being discussed</vt:lpstr>
      <vt:lpstr>Topic Modeling</vt:lpstr>
      <vt:lpstr>Example of topic modeling:</vt:lpstr>
      <vt:lpstr>Label/Score texts based on their contents</vt:lpstr>
      <vt:lpstr>Agenda</vt:lpstr>
      <vt:lpstr>Dictionary-based CATA</vt:lpstr>
      <vt:lpstr>Dictionary-Based CATA</vt:lpstr>
      <vt:lpstr>How it works</vt:lpstr>
      <vt:lpstr>Dictionary considerations…</vt:lpstr>
      <vt:lpstr>Measurement Error</vt:lpstr>
      <vt:lpstr>Validation</vt:lpstr>
      <vt:lpstr>Data Post-Processing</vt:lpstr>
      <vt:lpstr>Analysis Options</vt:lpstr>
      <vt:lpstr>Writing tips</vt:lpstr>
      <vt:lpstr>Writing tip: Show them the text!</vt:lpstr>
      <vt:lpstr>Agenda</vt:lpstr>
      <vt:lpstr>Transformer-based language models</vt:lpstr>
      <vt:lpstr>So… What about ChatGPT?</vt:lpstr>
      <vt:lpstr>Agenda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BUS-Z 798 Research Methods (II)</dc:title>
  <dc:creator>McKenny, Aaron</dc:creator>
  <cp:lastModifiedBy>Aaron McKenny</cp:lastModifiedBy>
  <cp:revision>19</cp:revision>
  <dcterms:created xsi:type="dcterms:W3CDTF">2024-01-10T12:23:18Z</dcterms:created>
  <dcterms:modified xsi:type="dcterms:W3CDTF">2024-02-09T22:14:05Z</dcterms:modified>
</cp:coreProperties>
</file>