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325" r:id="rId5"/>
    <p:sldId id="326" r:id="rId6"/>
    <p:sldId id="327" r:id="rId7"/>
    <p:sldId id="333" r:id="rId8"/>
    <p:sldId id="320" r:id="rId9"/>
    <p:sldId id="322" r:id="rId10"/>
    <p:sldId id="321" r:id="rId11"/>
    <p:sldId id="312" r:id="rId12"/>
    <p:sldId id="323" r:id="rId13"/>
    <p:sldId id="313" r:id="rId14"/>
    <p:sldId id="318" r:id="rId15"/>
    <p:sldId id="314" r:id="rId16"/>
    <p:sldId id="330" r:id="rId17"/>
    <p:sldId id="316" r:id="rId18"/>
    <p:sldId id="332" r:id="rId19"/>
    <p:sldId id="317" r:id="rId20"/>
    <p:sldId id="315" r:id="rId21"/>
    <p:sldId id="324" r:id="rId22"/>
    <p:sldId id="328" r:id="rId23"/>
    <p:sldId id="334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E589-387F-4D2C-B414-2404DBEED34F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A4E180A3-B3BE-41D7-B76B-CFF9738E2EEB}">
      <dgm:prSet phldrT="[Text]" custT="1"/>
      <dgm:spPr/>
      <dgm:t>
        <a:bodyPr/>
        <a:lstStyle/>
        <a:p>
          <a:r>
            <a:rPr lang="en-US" sz="4000" dirty="0"/>
            <a:t>Country</a:t>
          </a:r>
        </a:p>
      </dgm:t>
    </dgm:pt>
    <dgm:pt modelId="{A241F8E9-1D92-4565-9F16-A7E02D584241}" type="parTrans" cxnId="{9F7C8BCB-3E64-4599-A61F-4ED860B7E1AB}">
      <dgm:prSet/>
      <dgm:spPr/>
      <dgm:t>
        <a:bodyPr/>
        <a:lstStyle/>
        <a:p>
          <a:endParaRPr lang="en-US" sz="5400"/>
        </a:p>
      </dgm:t>
    </dgm:pt>
    <dgm:pt modelId="{8A0B2EBD-E3FE-4A3D-B8AA-65227AEC977E}" type="sibTrans" cxnId="{9F7C8BCB-3E64-4599-A61F-4ED860B7E1AB}">
      <dgm:prSet/>
      <dgm:spPr/>
      <dgm:t>
        <a:bodyPr/>
        <a:lstStyle/>
        <a:p>
          <a:endParaRPr lang="en-US" sz="5400"/>
        </a:p>
      </dgm:t>
    </dgm:pt>
    <dgm:pt modelId="{F888B9EE-44C9-42A3-9F90-05AD9D80568E}">
      <dgm:prSet phldrT="[Text]" custT="1"/>
      <dgm:spPr/>
      <dgm:t>
        <a:bodyPr/>
        <a:lstStyle/>
        <a:p>
          <a:r>
            <a:rPr lang="en-US" sz="4000" dirty="0"/>
            <a:t>Industry</a:t>
          </a:r>
        </a:p>
      </dgm:t>
    </dgm:pt>
    <dgm:pt modelId="{586985D7-9869-413F-BDD7-AEFE053CCBE1}" type="parTrans" cxnId="{F150BE80-9A08-490E-8898-93776CAD47E4}">
      <dgm:prSet/>
      <dgm:spPr/>
      <dgm:t>
        <a:bodyPr/>
        <a:lstStyle/>
        <a:p>
          <a:endParaRPr lang="en-US" sz="5400"/>
        </a:p>
      </dgm:t>
    </dgm:pt>
    <dgm:pt modelId="{7960758D-6840-4054-B82D-100165177C4B}" type="sibTrans" cxnId="{F150BE80-9A08-490E-8898-93776CAD47E4}">
      <dgm:prSet/>
      <dgm:spPr/>
      <dgm:t>
        <a:bodyPr/>
        <a:lstStyle/>
        <a:p>
          <a:endParaRPr lang="en-US" sz="5400"/>
        </a:p>
      </dgm:t>
    </dgm:pt>
    <dgm:pt modelId="{57859B86-68AC-4168-A105-83A48E0B6413}">
      <dgm:prSet phldrT="[Text]" custT="1"/>
      <dgm:spPr/>
      <dgm:t>
        <a:bodyPr/>
        <a:lstStyle/>
        <a:p>
          <a:r>
            <a:rPr lang="en-US" sz="4000" dirty="0"/>
            <a:t>Ind.</a:t>
          </a:r>
        </a:p>
      </dgm:t>
    </dgm:pt>
    <dgm:pt modelId="{AD465114-E9C6-454A-9068-0E043524801D}" type="parTrans" cxnId="{41E8F43D-41CB-498C-90A9-B4FC9F45144E}">
      <dgm:prSet/>
      <dgm:spPr/>
      <dgm:t>
        <a:bodyPr/>
        <a:lstStyle/>
        <a:p>
          <a:endParaRPr lang="en-US" sz="5400"/>
        </a:p>
      </dgm:t>
    </dgm:pt>
    <dgm:pt modelId="{DF75E72F-3BD2-42D4-9604-36B566BD2D85}" type="sibTrans" cxnId="{41E8F43D-41CB-498C-90A9-B4FC9F45144E}">
      <dgm:prSet/>
      <dgm:spPr/>
      <dgm:t>
        <a:bodyPr/>
        <a:lstStyle/>
        <a:p>
          <a:endParaRPr lang="en-US" sz="5400"/>
        </a:p>
      </dgm:t>
    </dgm:pt>
    <dgm:pt modelId="{63337503-2DBD-406D-B587-3F83EE396535}">
      <dgm:prSet custT="1"/>
      <dgm:spPr/>
      <dgm:t>
        <a:bodyPr/>
        <a:lstStyle/>
        <a:p>
          <a:r>
            <a:rPr lang="en-US" sz="4000" dirty="0"/>
            <a:t>Firm</a:t>
          </a:r>
        </a:p>
      </dgm:t>
    </dgm:pt>
    <dgm:pt modelId="{00F97E4B-489B-4435-958E-5D2CC4CCE7A3}" type="parTrans" cxnId="{2FC201C0-8183-40D6-9CCD-2F919A4F0F5E}">
      <dgm:prSet/>
      <dgm:spPr/>
      <dgm:t>
        <a:bodyPr/>
        <a:lstStyle/>
        <a:p>
          <a:endParaRPr lang="en-US" sz="5400"/>
        </a:p>
      </dgm:t>
    </dgm:pt>
    <dgm:pt modelId="{AFB90675-43FA-4A58-B95A-2EED7C5D0DB5}" type="sibTrans" cxnId="{2FC201C0-8183-40D6-9CCD-2F919A4F0F5E}">
      <dgm:prSet/>
      <dgm:spPr/>
      <dgm:t>
        <a:bodyPr/>
        <a:lstStyle/>
        <a:p>
          <a:endParaRPr lang="en-US" sz="5400"/>
        </a:p>
      </dgm:t>
    </dgm:pt>
    <dgm:pt modelId="{20A9C9C2-7662-4854-B7CE-E5506571E64F}">
      <dgm:prSet custT="1"/>
      <dgm:spPr/>
      <dgm:t>
        <a:bodyPr/>
        <a:lstStyle/>
        <a:p>
          <a:r>
            <a:rPr lang="en-US" sz="4000" dirty="0"/>
            <a:t>Team</a:t>
          </a:r>
        </a:p>
      </dgm:t>
    </dgm:pt>
    <dgm:pt modelId="{29BA4FEB-9EE6-4373-BAD6-AF2B8BD73E56}" type="parTrans" cxnId="{6C967436-6AF0-47E6-9C84-01A2DE07F85C}">
      <dgm:prSet/>
      <dgm:spPr/>
      <dgm:t>
        <a:bodyPr/>
        <a:lstStyle/>
        <a:p>
          <a:endParaRPr lang="en-US" sz="5400"/>
        </a:p>
      </dgm:t>
    </dgm:pt>
    <dgm:pt modelId="{4BE5A7EE-16F6-484D-9F4E-D2BDE38DC4DC}" type="sibTrans" cxnId="{6C967436-6AF0-47E6-9C84-01A2DE07F85C}">
      <dgm:prSet/>
      <dgm:spPr/>
      <dgm:t>
        <a:bodyPr/>
        <a:lstStyle/>
        <a:p>
          <a:endParaRPr lang="en-US" sz="5400"/>
        </a:p>
      </dgm:t>
    </dgm:pt>
    <dgm:pt modelId="{29C3F530-CE71-4227-AC58-D18B4DF67EE2}">
      <dgm:prSet custT="1"/>
      <dgm:spPr/>
      <dgm:t>
        <a:bodyPr/>
        <a:lstStyle/>
        <a:p>
          <a:r>
            <a:rPr lang="en-US" sz="4000" dirty="0"/>
            <a:t>Ob.</a:t>
          </a:r>
        </a:p>
      </dgm:t>
    </dgm:pt>
    <dgm:pt modelId="{8DBD20A3-29E4-44DA-9795-C27CEAF51E14}" type="parTrans" cxnId="{835B2CDB-8C0E-480F-9C72-0065D63D2960}">
      <dgm:prSet/>
      <dgm:spPr/>
      <dgm:t>
        <a:bodyPr/>
        <a:lstStyle/>
        <a:p>
          <a:endParaRPr lang="en-US" sz="5400"/>
        </a:p>
      </dgm:t>
    </dgm:pt>
    <dgm:pt modelId="{A00DF5C9-816C-4E87-BC2B-9B45116E653E}" type="sibTrans" cxnId="{835B2CDB-8C0E-480F-9C72-0065D63D2960}">
      <dgm:prSet/>
      <dgm:spPr/>
      <dgm:t>
        <a:bodyPr/>
        <a:lstStyle/>
        <a:p>
          <a:endParaRPr lang="en-US" sz="5400"/>
        </a:p>
      </dgm:t>
    </dgm:pt>
    <dgm:pt modelId="{D644B498-39C3-4318-A3FA-5FBBD153F466}" type="pres">
      <dgm:prSet presAssocID="{92DEE589-387F-4D2C-B414-2404DBEED34F}" presName="Name0" presStyleCnt="0">
        <dgm:presLayoutVars>
          <dgm:dir/>
          <dgm:animLvl val="lvl"/>
          <dgm:resizeHandles val="exact"/>
        </dgm:presLayoutVars>
      </dgm:prSet>
      <dgm:spPr/>
    </dgm:pt>
    <dgm:pt modelId="{56D32B17-F977-4615-AD33-FE38A56B2A1E}" type="pres">
      <dgm:prSet presAssocID="{A4E180A3-B3BE-41D7-B76B-CFF9738E2EEB}" presName="Name8" presStyleCnt="0"/>
      <dgm:spPr/>
    </dgm:pt>
    <dgm:pt modelId="{A6BC9CCF-9F10-4A32-9E09-689EA63A5F53}" type="pres">
      <dgm:prSet presAssocID="{A4E180A3-B3BE-41D7-B76B-CFF9738E2EEB}" presName="level" presStyleLbl="node1" presStyleIdx="0" presStyleCnt="6">
        <dgm:presLayoutVars>
          <dgm:chMax val="1"/>
          <dgm:bulletEnabled val="1"/>
        </dgm:presLayoutVars>
      </dgm:prSet>
      <dgm:spPr/>
    </dgm:pt>
    <dgm:pt modelId="{9A0F776B-E074-4591-9DF2-C5FF6CF163EB}" type="pres">
      <dgm:prSet presAssocID="{A4E180A3-B3BE-41D7-B76B-CFF9738E2E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80B9FD-761D-4DF4-9ED0-0D91D3DA3897}" type="pres">
      <dgm:prSet presAssocID="{F888B9EE-44C9-42A3-9F90-05AD9D80568E}" presName="Name8" presStyleCnt="0"/>
      <dgm:spPr/>
    </dgm:pt>
    <dgm:pt modelId="{5566DE03-9493-47F5-971B-4815BDB243F6}" type="pres">
      <dgm:prSet presAssocID="{F888B9EE-44C9-42A3-9F90-05AD9D80568E}" presName="level" presStyleLbl="node1" presStyleIdx="1" presStyleCnt="6">
        <dgm:presLayoutVars>
          <dgm:chMax val="1"/>
          <dgm:bulletEnabled val="1"/>
        </dgm:presLayoutVars>
      </dgm:prSet>
      <dgm:spPr/>
    </dgm:pt>
    <dgm:pt modelId="{D47C81F0-4C06-4CD1-8D66-9691CCDC3B7D}" type="pres">
      <dgm:prSet presAssocID="{F888B9EE-44C9-42A3-9F90-05AD9D80568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410D0-027B-4C87-B134-02AD51C9EF4D}" type="pres">
      <dgm:prSet presAssocID="{63337503-2DBD-406D-B587-3F83EE396535}" presName="Name8" presStyleCnt="0"/>
      <dgm:spPr/>
    </dgm:pt>
    <dgm:pt modelId="{69514B84-969D-47BB-A5C8-A519421A90C5}" type="pres">
      <dgm:prSet presAssocID="{63337503-2DBD-406D-B587-3F83EE396535}" presName="level" presStyleLbl="node1" presStyleIdx="2" presStyleCnt="6">
        <dgm:presLayoutVars>
          <dgm:chMax val="1"/>
          <dgm:bulletEnabled val="1"/>
        </dgm:presLayoutVars>
      </dgm:prSet>
      <dgm:spPr/>
    </dgm:pt>
    <dgm:pt modelId="{00067C72-2D1F-4DAA-B9C4-815BA6B27054}" type="pres">
      <dgm:prSet presAssocID="{63337503-2DBD-406D-B587-3F83EE3965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547EF1-BD94-4C7F-BBA4-59BF57CBA9CF}" type="pres">
      <dgm:prSet presAssocID="{20A9C9C2-7662-4854-B7CE-E5506571E64F}" presName="Name8" presStyleCnt="0"/>
      <dgm:spPr/>
    </dgm:pt>
    <dgm:pt modelId="{9FCBAE5F-022F-4F8E-9A99-16D2DE23E4C4}" type="pres">
      <dgm:prSet presAssocID="{20A9C9C2-7662-4854-B7CE-E5506571E64F}" presName="level" presStyleLbl="node1" presStyleIdx="3" presStyleCnt="6">
        <dgm:presLayoutVars>
          <dgm:chMax val="1"/>
          <dgm:bulletEnabled val="1"/>
        </dgm:presLayoutVars>
      </dgm:prSet>
      <dgm:spPr/>
    </dgm:pt>
    <dgm:pt modelId="{9BC3806E-A7A6-4557-9A31-5FC31EA83089}" type="pres">
      <dgm:prSet presAssocID="{20A9C9C2-7662-4854-B7CE-E5506571E6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1A6CD5-A017-4B5B-9C9A-0716A132545F}" type="pres">
      <dgm:prSet presAssocID="{57859B86-68AC-4168-A105-83A48E0B6413}" presName="Name8" presStyleCnt="0"/>
      <dgm:spPr/>
    </dgm:pt>
    <dgm:pt modelId="{D47651CB-B0CB-4395-A43D-DFB572F58453}" type="pres">
      <dgm:prSet presAssocID="{57859B86-68AC-4168-A105-83A48E0B6413}" presName="level" presStyleLbl="node1" presStyleIdx="4" presStyleCnt="6">
        <dgm:presLayoutVars>
          <dgm:chMax val="1"/>
          <dgm:bulletEnabled val="1"/>
        </dgm:presLayoutVars>
      </dgm:prSet>
      <dgm:spPr/>
    </dgm:pt>
    <dgm:pt modelId="{C44DA4BB-766A-42C8-8B33-4D3CBF3F339C}" type="pres">
      <dgm:prSet presAssocID="{57859B86-68AC-4168-A105-83A48E0B641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BC2F7A-0433-4F7F-91B9-B7BF2E5E09A5}" type="pres">
      <dgm:prSet presAssocID="{29C3F530-CE71-4227-AC58-D18B4DF67EE2}" presName="Name8" presStyleCnt="0"/>
      <dgm:spPr/>
    </dgm:pt>
    <dgm:pt modelId="{22E59046-168E-4BA3-A522-8F1281A44324}" type="pres">
      <dgm:prSet presAssocID="{29C3F530-CE71-4227-AC58-D18B4DF67EE2}" presName="level" presStyleLbl="node1" presStyleIdx="5" presStyleCnt="6">
        <dgm:presLayoutVars>
          <dgm:chMax val="1"/>
          <dgm:bulletEnabled val="1"/>
        </dgm:presLayoutVars>
      </dgm:prSet>
      <dgm:spPr/>
    </dgm:pt>
    <dgm:pt modelId="{4DB4688B-BD97-4763-9E43-A67124528119}" type="pres">
      <dgm:prSet presAssocID="{29C3F530-CE71-4227-AC58-D18B4DF67E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37E61F-0816-4300-A51F-A84EC24B0F00}" type="presOf" srcId="{20A9C9C2-7662-4854-B7CE-E5506571E64F}" destId="{9FCBAE5F-022F-4F8E-9A99-16D2DE23E4C4}" srcOrd="0" destOrd="0" presId="urn:microsoft.com/office/officeart/2005/8/layout/pyramid3"/>
    <dgm:cxn modelId="{6C967436-6AF0-47E6-9C84-01A2DE07F85C}" srcId="{92DEE589-387F-4D2C-B414-2404DBEED34F}" destId="{20A9C9C2-7662-4854-B7CE-E5506571E64F}" srcOrd="3" destOrd="0" parTransId="{29BA4FEB-9EE6-4373-BAD6-AF2B8BD73E56}" sibTransId="{4BE5A7EE-16F6-484D-9F4E-D2BDE38DC4DC}"/>
    <dgm:cxn modelId="{41E8F43D-41CB-498C-90A9-B4FC9F45144E}" srcId="{92DEE589-387F-4D2C-B414-2404DBEED34F}" destId="{57859B86-68AC-4168-A105-83A48E0B6413}" srcOrd="4" destOrd="0" parTransId="{AD465114-E9C6-454A-9068-0E043524801D}" sibTransId="{DF75E72F-3BD2-42D4-9604-36B566BD2D85}"/>
    <dgm:cxn modelId="{49CF315C-7950-48E8-A965-8576223D16E2}" type="presOf" srcId="{F888B9EE-44C9-42A3-9F90-05AD9D80568E}" destId="{D47C81F0-4C06-4CD1-8D66-9691CCDC3B7D}" srcOrd="1" destOrd="0" presId="urn:microsoft.com/office/officeart/2005/8/layout/pyramid3"/>
    <dgm:cxn modelId="{8EC6255D-F079-4AB7-ACFA-02811CA9FCA5}" type="presOf" srcId="{63337503-2DBD-406D-B587-3F83EE396535}" destId="{00067C72-2D1F-4DAA-B9C4-815BA6B27054}" srcOrd="1" destOrd="0" presId="urn:microsoft.com/office/officeart/2005/8/layout/pyramid3"/>
    <dgm:cxn modelId="{EDFAB05E-9FFA-462A-9466-ED45AE06A1F2}" type="presOf" srcId="{57859B86-68AC-4168-A105-83A48E0B6413}" destId="{D47651CB-B0CB-4395-A43D-DFB572F58453}" srcOrd="0" destOrd="0" presId="urn:microsoft.com/office/officeart/2005/8/layout/pyramid3"/>
    <dgm:cxn modelId="{8DC65A60-490F-4094-B211-ACB955B6D575}" type="presOf" srcId="{29C3F530-CE71-4227-AC58-D18B4DF67EE2}" destId="{4DB4688B-BD97-4763-9E43-A67124528119}" srcOrd="1" destOrd="0" presId="urn:microsoft.com/office/officeart/2005/8/layout/pyramid3"/>
    <dgm:cxn modelId="{3B0EE06C-AA13-4F40-BC90-233303EB5456}" type="presOf" srcId="{F888B9EE-44C9-42A3-9F90-05AD9D80568E}" destId="{5566DE03-9493-47F5-971B-4815BDB243F6}" srcOrd="0" destOrd="0" presId="urn:microsoft.com/office/officeart/2005/8/layout/pyramid3"/>
    <dgm:cxn modelId="{351D8D55-E55A-43D7-B64C-CEDEB8822561}" type="presOf" srcId="{57859B86-68AC-4168-A105-83A48E0B6413}" destId="{C44DA4BB-766A-42C8-8B33-4D3CBF3F339C}" srcOrd="1" destOrd="0" presId="urn:microsoft.com/office/officeart/2005/8/layout/pyramid3"/>
    <dgm:cxn modelId="{B241685A-98C3-4EF2-925A-D9DC99ABEB75}" type="presOf" srcId="{20A9C9C2-7662-4854-B7CE-E5506571E64F}" destId="{9BC3806E-A7A6-4557-9A31-5FC31EA83089}" srcOrd="1" destOrd="0" presId="urn:microsoft.com/office/officeart/2005/8/layout/pyramid3"/>
    <dgm:cxn modelId="{F150BE80-9A08-490E-8898-93776CAD47E4}" srcId="{92DEE589-387F-4D2C-B414-2404DBEED34F}" destId="{F888B9EE-44C9-42A3-9F90-05AD9D80568E}" srcOrd="1" destOrd="0" parTransId="{586985D7-9869-413F-BDD7-AEFE053CCBE1}" sibTransId="{7960758D-6840-4054-B82D-100165177C4B}"/>
    <dgm:cxn modelId="{29CDEA87-360B-497E-B8DF-8D78A66C0DD8}" type="presOf" srcId="{29C3F530-CE71-4227-AC58-D18B4DF67EE2}" destId="{22E59046-168E-4BA3-A522-8F1281A44324}" srcOrd="0" destOrd="0" presId="urn:microsoft.com/office/officeart/2005/8/layout/pyramid3"/>
    <dgm:cxn modelId="{2FC201C0-8183-40D6-9CCD-2F919A4F0F5E}" srcId="{92DEE589-387F-4D2C-B414-2404DBEED34F}" destId="{63337503-2DBD-406D-B587-3F83EE396535}" srcOrd="2" destOrd="0" parTransId="{00F97E4B-489B-4435-958E-5D2CC4CCE7A3}" sibTransId="{AFB90675-43FA-4A58-B95A-2EED7C5D0DB5}"/>
    <dgm:cxn modelId="{9F7C8BCB-3E64-4599-A61F-4ED860B7E1AB}" srcId="{92DEE589-387F-4D2C-B414-2404DBEED34F}" destId="{A4E180A3-B3BE-41D7-B76B-CFF9738E2EEB}" srcOrd="0" destOrd="0" parTransId="{A241F8E9-1D92-4565-9F16-A7E02D584241}" sibTransId="{8A0B2EBD-E3FE-4A3D-B8AA-65227AEC977E}"/>
    <dgm:cxn modelId="{835B2CDB-8C0E-480F-9C72-0065D63D2960}" srcId="{92DEE589-387F-4D2C-B414-2404DBEED34F}" destId="{29C3F530-CE71-4227-AC58-D18B4DF67EE2}" srcOrd="5" destOrd="0" parTransId="{8DBD20A3-29E4-44DA-9795-C27CEAF51E14}" sibTransId="{A00DF5C9-816C-4E87-BC2B-9B45116E653E}"/>
    <dgm:cxn modelId="{E60B19DD-A805-49DC-BE38-258815982E6A}" type="presOf" srcId="{A4E180A3-B3BE-41D7-B76B-CFF9738E2EEB}" destId="{A6BC9CCF-9F10-4A32-9E09-689EA63A5F53}" srcOrd="0" destOrd="0" presId="urn:microsoft.com/office/officeart/2005/8/layout/pyramid3"/>
    <dgm:cxn modelId="{AA6E75E1-9B3D-4017-B2DC-7D0137A80562}" type="presOf" srcId="{92DEE589-387F-4D2C-B414-2404DBEED34F}" destId="{D644B498-39C3-4318-A3FA-5FBBD153F466}" srcOrd="0" destOrd="0" presId="urn:microsoft.com/office/officeart/2005/8/layout/pyramid3"/>
    <dgm:cxn modelId="{15C284E1-1C81-4CFC-910C-2749AC00CAE0}" type="presOf" srcId="{A4E180A3-B3BE-41D7-B76B-CFF9738E2EEB}" destId="{9A0F776B-E074-4591-9DF2-C5FF6CF163EB}" srcOrd="1" destOrd="0" presId="urn:microsoft.com/office/officeart/2005/8/layout/pyramid3"/>
    <dgm:cxn modelId="{9DB07FE5-1A30-496C-99E2-C40C7CA26655}" type="presOf" srcId="{63337503-2DBD-406D-B587-3F83EE396535}" destId="{69514B84-969D-47BB-A5C8-A519421A90C5}" srcOrd="0" destOrd="0" presId="urn:microsoft.com/office/officeart/2005/8/layout/pyramid3"/>
    <dgm:cxn modelId="{C0212DC6-08F2-4A5F-920C-9594C15916EF}" type="presParOf" srcId="{D644B498-39C3-4318-A3FA-5FBBD153F466}" destId="{56D32B17-F977-4615-AD33-FE38A56B2A1E}" srcOrd="0" destOrd="0" presId="urn:microsoft.com/office/officeart/2005/8/layout/pyramid3"/>
    <dgm:cxn modelId="{C22F5574-ECA0-4359-AAFB-719907948ED9}" type="presParOf" srcId="{56D32B17-F977-4615-AD33-FE38A56B2A1E}" destId="{A6BC9CCF-9F10-4A32-9E09-689EA63A5F53}" srcOrd="0" destOrd="0" presId="urn:microsoft.com/office/officeart/2005/8/layout/pyramid3"/>
    <dgm:cxn modelId="{0E261F3A-0AA6-4CC8-AA37-927AB23B0F4F}" type="presParOf" srcId="{56D32B17-F977-4615-AD33-FE38A56B2A1E}" destId="{9A0F776B-E074-4591-9DF2-C5FF6CF163EB}" srcOrd="1" destOrd="0" presId="urn:microsoft.com/office/officeart/2005/8/layout/pyramid3"/>
    <dgm:cxn modelId="{1DAC51D7-CD05-41B4-8F11-C32AEE391F59}" type="presParOf" srcId="{D644B498-39C3-4318-A3FA-5FBBD153F466}" destId="{2080B9FD-761D-4DF4-9ED0-0D91D3DA3897}" srcOrd="1" destOrd="0" presId="urn:microsoft.com/office/officeart/2005/8/layout/pyramid3"/>
    <dgm:cxn modelId="{8882E9E3-5341-4A63-A780-0155E747DF52}" type="presParOf" srcId="{2080B9FD-761D-4DF4-9ED0-0D91D3DA3897}" destId="{5566DE03-9493-47F5-971B-4815BDB243F6}" srcOrd="0" destOrd="0" presId="urn:microsoft.com/office/officeart/2005/8/layout/pyramid3"/>
    <dgm:cxn modelId="{FDB14407-29A0-40B0-9210-FFF493884648}" type="presParOf" srcId="{2080B9FD-761D-4DF4-9ED0-0D91D3DA3897}" destId="{D47C81F0-4C06-4CD1-8D66-9691CCDC3B7D}" srcOrd="1" destOrd="0" presId="urn:microsoft.com/office/officeart/2005/8/layout/pyramid3"/>
    <dgm:cxn modelId="{3ED29875-1EDC-45F1-9DBA-D00986632783}" type="presParOf" srcId="{D644B498-39C3-4318-A3FA-5FBBD153F466}" destId="{C3F410D0-027B-4C87-B134-02AD51C9EF4D}" srcOrd="2" destOrd="0" presId="urn:microsoft.com/office/officeart/2005/8/layout/pyramid3"/>
    <dgm:cxn modelId="{F6BE4158-38A6-4B30-855E-EAF9F9FB1424}" type="presParOf" srcId="{C3F410D0-027B-4C87-B134-02AD51C9EF4D}" destId="{69514B84-969D-47BB-A5C8-A519421A90C5}" srcOrd="0" destOrd="0" presId="urn:microsoft.com/office/officeart/2005/8/layout/pyramid3"/>
    <dgm:cxn modelId="{7064379C-287D-4CC0-82E5-A52597AAC21A}" type="presParOf" srcId="{C3F410D0-027B-4C87-B134-02AD51C9EF4D}" destId="{00067C72-2D1F-4DAA-B9C4-815BA6B27054}" srcOrd="1" destOrd="0" presId="urn:microsoft.com/office/officeart/2005/8/layout/pyramid3"/>
    <dgm:cxn modelId="{42D8ED5A-EDC2-435E-95D0-E26470B556AA}" type="presParOf" srcId="{D644B498-39C3-4318-A3FA-5FBBD153F466}" destId="{2F547EF1-BD94-4C7F-BBA4-59BF57CBA9CF}" srcOrd="3" destOrd="0" presId="urn:microsoft.com/office/officeart/2005/8/layout/pyramid3"/>
    <dgm:cxn modelId="{A9B3C393-5960-465A-BF3C-4F680D79E6C8}" type="presParOf" srcId="{2F547EF1-BD94-4C7F-BBA4-59BF57CBA9CF}" destId="{9FCBAE5F-022F-4F8E-9A99-16D2DE23E4C4}" srcOrd="0" destOrd="0" presId="urn:microsoft.com/office/officeart/2005/8/layout/pyramid3"/>
    <dgm:cxn modelId="{F2F0F5BF-094C-4FCB-B1E3-DA09DA2767AF}" type="presParOf" srcId="{2F547EF1-BD94-4C7F-BBA4-59BF57CBA9CF}" destId="{9BC3806E-A7A6-4557-9A31-5FC31EA83089}" srcOrd="1" destOrd="0" presId="urn:microsoft.com/office/officeart/2005/8/layout/pyramid3"/>
    <dgm:cxn modelId="{A2302713-7E94-480B-BE4D-143F7E829E57}" type="presParOf" srcId="{D644B498-39C3-4318-A3FA-5FBBD153F466}" destId="{711A6CD5-A017-4B5B-9C9A-0716A132545F}" srcOrd="4" destOrd="0" presId="urn:microsoft.com/office/officeart/2005/8/layout/pyramid3"/>
    <dgm:cxn modelId="{69C4D8E8-7140-4677-BE9F-66E0E4733022}" type="presParOf" srcId="{711A6CD5-A017-4B5B-9C9A-0716A132545F}" destId="{D47651CB-B0CB-4395-A43D-DFB572F58453}" srcOrd="0" destOrd="0" presId="urn:microsoft.com/office/officeart/2005/8/layout/pyramid3"/>
    <dgm:cxn modelId="{830EB4BC-AAF9-490C-96F1-FCA7928B1A14}" type="presParOf" srcId="{711A6CD5-A017-4B5B-9C9A-0716A132545F}" destId="{C44DA4BB-766A-42C8-8B33-4D3CBF3F339C}" srcOrd="1" destOrd="0" presId="urn:microsoft.com/office/officeart/2005/8/layout/pyramid3"/>
    <dgm:cxn modelId="{86D352EB-CFF9-45FD-B465-6FB96B4BC438}" type="presParOf" srcId="{D644B498-39C3-4318-A3FA-5FBBD153F466}" destId="{C2BC2F7A-0433-4F7F-91B9-B7BF2E5E09A5}" srcOrd="5" destOrd="0" presId="urn:microsoft.com/office/officeart/2005/8/layout/pyramid3"/>
    <dgm:cxn modelId="{740D6B0F-9CC4-4DBA-8807-359DCB5CD608}" type="presParOf" srcId="{C2BC2F7A-0433-4F7F-91B9-B7BF2E5E09A5}" destId="{22E59046-168E-4BA3-A522-8F1281A44324}" srcOrd="0" destOrd="0" presId="urn:microsoft.com/office/officeart/2005/8/layout/pyramid3"/>
    <dgm:cxn modelId="{EDAEDD7A-95AB-4DC8-BE8D-AA02575CF91F}" type="presParOf" srcId="{C2BC2F7A-0433-4F7F-91B9-B7BF2E5E09A5}" destId="{4DB4688B-BD97-4763-9E43-A6712452811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C9CCF-9F10-4A32-9E09-689EA63A5F53}">
      <dsp:nvSpPr>
        <dsp:cNvPr id="0" name=""/>
        <dsp:cNvSpPr/>
      </dsp:nvSpPr>
      <dsp:spPr>
        <a:xfrm rot="10800000">
          <a:off x="0" y="0"/>
          <a:ext cx="51816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Country</a:t>
          </a:r>
        </a:p>
      </dsp:txBody>
      <dsp:txXfrm rot="-10800000">
        <a:off x="906779" y="0"/>
        <a:ext cx="3368040" cy="725223"/>
      </dsp:txXfrm>
    </dsp:sp>
    <dsp:sp modelId="{5566DE03-9493-47F5-971B-4815BDB243F6}">
      <dsp:nvSpPr>
        <dsp:cNvPr id="0" name=""/>
        <dsp:cNvSpPr/>
      </dsp:nvSpPr>
      <dsp:spPr>
        <a:xfrm rot="10800000">
          <a:off x="431799" y="725223"/>
          <a:ext cx="43180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Industry</a:t>
          </a:r>
        </a:p>
      </dsp:txBody>
      <dsp:txXfrm rot="-10800000">
        <a:off x="1187449" y="725223"/>
        <a:ext cx="2806700" cy="725223"/>
      </dsp:txXfrm>
    </dsp:sp>
    <dsp:sp modelId="{69514B84-969D-47BB-A5C8-A519421A90C5}">
      <dsp:nvSpPr>
        <dsp:cNvPr id="0" name=""/>
        <dsp:cNvSpPr/>
      </dsp:nvSpPr>
      <dsp:spPr>
        <a:xfrm rot="10800000">
          <a:off x="863600" y="1450446"/>
          <a:ext cx="34544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Firm</a:t>
          </a:r>
        </a:p>
      </dsp:txBody>
      <dsp:txXfrm rot="-10800000">
        <a:off x="1468119" y="1450446"/>
        <a:ext cx="2245360" cy="725223"/>
      </dsp:txXfrm>
    </dsp:sp>
    <dsp:sp modelId="{9FCBAE5F-022F-4F8E-9A99-16D2DE23E4C4}">
      <dsp:nvSpPr>
        <dsp:cNvPr id="0" name=""/>
        <dsp:cNvSpPr/>
      </dsp:nvSpPr>
      <dsp:spPr>
        <a:xfrm rot="10800000">
          <a:off x="1295399" y="2175669"/>
          <a:ext cx="25908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Team</a:t>
          </a:r>
        </a:p>
      </dsp:txBody>
      <dsp:txXfrm rot="-10800000">
        <a:off x="1748789" y="2175669"/>
        <a:ext cx="1684020" cy="725223"/>
      </dsp:txXfrm>
    </dsp:sp>
    <dsp:sp modelId="{D47651CB-B0CB-4395-A43D-DFB572F58453}">
      <dsp:nvSpPr>
        <dsp:cNvPr id="0" name=""/>
        <dsp:cNvSpPr/>
      </dsp:nvSpPr>
      <dsp:spPr>
        <a:xfrm rot="10800000">
          <a:off x="1727200" y="2900892"/>
          <a:ext cx="17272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Ind.</a:t>
          </a:r>
        </a:p>
      </dsp:txBody>
      <dsp:txXfrm rot="-10800000">
        <a:off x="2029460" y="2900892"/>
        <a:ext cx="1122680" cy="725223"/>
      </dsp:txXfrm>
    </dsp:sp>
    <dsp:sp modelId="{22E59046-168E-4BA3-A522-8F1281A44324}">
      <dsp:nvSpPr>
        <dsp:cNvPr id="0" name=""/>
        <dsp:cNvSpPr/>
      </dsp:nvSpPr>
      <dsp:spPr>
        <a:xfrm rot="10800000">
          <a:off x="2159000" y="3626115"/>
          <a:ext cx="8636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Ob.</a:t>
          </a:r>
        </a:p>
      </dsp:txBody>
      <dsp:txXfrm rot="-10800000">
        <a:off x="2159000" y="3626115"/>
        <a:ext cx="863600" cy="72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1/31/2024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C83-3CFA-F5B4-58ED-DF76E536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better with ‘e’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27CB-C028-C0AD-1550-677A2B23B1EB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0j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513C7-C8BE-CDC4-796B-FACF29F0A316}"/>
              </a:ext>
            </a:extLst>
          </p:cNvPr>
          <p:cNvSpPr txBox="1"/>
          <p:nvPr/>
        </p:nvSpPr>
        <p:spPr>
          <a:xfrm>
            <a:off x="3623388" y="2782669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</a:t>
            </a:r>
            <a:r>
              <a:rPr lang="en-US" sz="3600" dirty="0"/>
              <a:t>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C072176-A55E-FC8B-4D26-BF8D98C995AC}"/>
              </a:ext>
            </a:extLst>
          </p:cNvPr>
          <p:cNvSpPr/>
          <p:nvPr/>
        </p:nvSpPr>
        <p:spPr>
          <a:xfrm rot="16200000">
            <a:off x="6749674" y="2134899"/>
            <a:ext cx="485192" cy="971183"/>
          </a:xfrm>
          <a:prstGeom prst="rightBrace">
            <a:avLst>
              <a:gd name="adj1" fmla="val 8333"/>
              <a:gd name="adj2" fmla="val 37055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51551-EEFE-86B3-50FE-626407D4A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249"/>
            <a:ext cx="10515600" cy="2687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did we actually get there?</a:t>
            </a:r>
          </a:p>
          <a:p>
            <a:pPr marL="0" indent="0">
              <a:buNone/>
            </a:pPr>
            <a:r>
              <a:rPr lang="en-US" sz="2800" dirty="0"/>
              <a:t>(1) </a:t>
            </a:r>
            <a:r>
              <a:rPr lang="en-US" sz="2800" dirty="0" err="1"/>
              <a:t>y</a:t>
            </a:r>
            <a:r>
              <a:rPr lang="en-US" sz="2800" baseline="-25000" dirty="0" err="1"/>
              <a:t>ij</a:t>
            </a:r>
            <a:r>
              <a:rPr lang="en-US" sz="2800" dirty="0"/>
              <a:t>  = </a:t>
            </a:r>
            <a:r>
              <a:rPr lang="en-US" sz="2800" dirty="0">
                <a:solidFill>
                  <a:schemeClr val="accent1"/>
                </a:solidFill>
              </a:rPr>
              <a:t>ß</a:t>
            </a:r>
            <a:r>
              <a:rPr lang="en-US" sz="2800" baseline="-25000" dirty="0">
                <a:solidFill>
                  <a:schemeClr val="accent1"/>
                </a:solidFill>
              </a:rPr>
              <a:t>0j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dirty="0" err="1">
                <a:solidFill>
                  <a:schemeClr val="accent2"/>
                </a:solidFill>
              </a:rPr>
              <a:t>e</a:t>
            </a:r>
            <a:r>
              <a:rPr lang="en-US" sz="2800" baseline="-25000" dirty="0" err="1">
                <a:solidFill>
                  <a:schemeClr val="accent2"/>
                </a:solidFill>
              </a:rPr>
              <a:t>ij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/>
              <a:t>(2) </a:t>
            </a:r>
            <a:r>
              <a:rPr lang="en-US" sz="2800" dirty="0">
                <a:solidFill>
                  <a:schemeClr val="accent1"/>
                </a:solidFill>
              </a:rPr>
              <a:t>ß</a:t>
            </a:r>
            <a:r>
              <a:rPr lang="en-US" sz="2800" baseline="-25000" dirty="0">
                <a:solidFill>
                  <a:schemeClr val="accent1"/>
                </a:solidFill>
              </a:rPr>
              <a:t>0j </a:t>
            </a:r>
            <a:r>
              <a:rPr lang="en-US" sz="2800" dirty="0"/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sz="2800" baseline="-25000" dirty="0">
                <a:solidFill>
                  <a:schemeClr val="accent1"/>
                </a:solidFill>
              </a:rPr>
              <a:t>00 </a:t>
            </a:r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l-GR" sz="2800" dirty="0">
                <a:solidFill>
                  <a:schemeClr val="accent6"/>
                </a:solidFill>
              </a:rPr>
              <a:t>ζ</a:t>
            </a:r>
            <a:r>
              <a:rPr lang="en-US" sz="2800" baseline="-25000" dirty="0">
                <a:solidFill>
                  <a:schemeClr val="accent6"/>
                </a:solidFill>
              </a:rPr>
              <a:t>j </a:t>
            </a:r>
          </a:p>
          <a:p>
            <a:pPr marL="0" indent="0">
              <a:buNone/>
            </a:pPr>
            <a:r>
              <a:rPr lang="en-US" sz="2800" dirty="0"/>
              <a:t>(3) </a:t>
            </a:r>
            <a:r>
              <a:rPr lang="en-US" sz="2800" dirty="0" err="1"/>
              <a:t>y</a:t>
            </a:r>
            <a:r>
              <a:rPr lang="en-US" sz="2800" baseline="-25000" dirty="0" err="1"/>
              <a:t>ij</a:t>
            </a:r>
            <a:r>
              <a:rPr lang="en-US" sz="2800" dirty="0"/>
              <a:t> = (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sz="2800" baseline="-25000" dirty="0">
                <a:solidFill>
                  <a:schemeClr val="accent1"/>
                </a:solidFill>
              </a:rPr>
              <a:t>00 </a:t>
            </a:r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l-GR" sz="2800" dirty="0">
                <a:solidFill>
                  <a:schemeClr val="accent6"/>
                </a:solidFill>
              </a:rPr>
              <a:t>ζ</a:t>
            </a:r>
            <a:r>
              <a:rPr lang="en-US" sz="2800" baseline="-25000" dirty="0">
                <a:solidFill>
                  <a:schemeClr val="accent6"/>
                </a:solidFill>
              </a:rPr>
              <a:t>j</a:t>
            </a:r>
            <a:r>
              <a:rPr lang="en-US" sz="2800" dirty="0"/>
              <a:t>)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l-GR" dirty="0">
                <a:solidFill>
                  <a:schemeClr val="accent2"/>
                </a:solidFill>
              </a:rPr>
              <a:t>ε</a:t>
            </a:r>
            <a:r>
              <a:rPr lang="en-US" sz="2800" baseline="-25000" dirty="0" err="1">
                <a:solidFill>
                  <a:schemeClr val="accent2"/>
                </a:solidFill>
              </a:rPr>
              <a:t>ij</a:t>
            </a:r>
            <a:r>
              <a:rPr lang="en-US" sz="2800" dirty="0">
                <a:solidFill>
                  <a:schemeClr val="accent2"/>
                </a:solidFill>
              </a:rPr>
              <a:t>              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 substituting (2) into (1)</a:t>
            </a:r>
            <a:endParaRPr lang="en-US" sz="2800" i="1" baseline="-25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AEA4F-5005-22FD-F0E4-7BBCA6195785}"/>
              </a:ext>
            </a:extLst>
          </p:cNvPr>
          <p:cNvCxnSpPr>
            <a:cxnSpLocks/>
          </p:cNvCxnSpPr>
          <p:nvPr/>
        </p:nvCxnSpPr>
        <p:spPr>
          <a:xfrm flipH="1" flipV="1">
            <a:off x="7548196" y="3368751"/>
            <a:ext cx="2182945" cy="1407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93BFD-54A8-F664-8330-BCC8763B50BD}"/>
              </a:ext>
            </a:extLst>
          </p:cNvPr>
          <p:cNvCxnSpPr>
            <a:cxnSpLocks/>
          </p:cNvCxnSpPr>
          <p:nvPr/>
        </p:nvCxnSpPr>
        <p:spPr>
          <a:xfrm flipH="1" flipV="1">
            <a:off x="6646985" y="3429000"/>
            <a:ext cx="523836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570817-00A6-B314-407B-7714073EFE4D}"/>
              </a:ext>
            </a:extLst>
          </p:cNvPr>
          <p:cNvSpPr txBox="1"/>
          <p:nvPr/>
        </p:nvSpPr>
        <p:spPr>
          <a:xfrm>
            <a:off x="8989995" y="4776144"/>
            <a:ext cx="2723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All</a:t>
            </a:r>
            <a:r>
              <a:rPr lang="en-US" sz="2000" dirty="0">
                <a:solidFill>
                  <a:schemeClr val="accent2"/>
                </a:solidFill>
              </a:rPr>
              <a:t> residual error not explained by industry membership or the population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2559D-4AC0-2627-F271-257A968400A5}"/>
              </a:ext>
            </a:extLst>
          </p:cNvPr>
          <p:cNvSpPr txBox="1"/>
          <p:nvPr/>
        </p:nvSpPr>
        <p:spPr>
          <a:xfrm>
            <a:off x="5825290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Residual error explained by industry membership</a:t>
            </a:r>
          </a:p>
        </p:txBody>
      </p:sp>
    </p:spTree>
    <p:extLst>
      <p:ext uri="{BB962C8B-B14F-4D97-AF65-F5344CB8AC3E}">
        <p14:creationId xmlns:p14="http://schemas.microsoft.com/office/powerpoint/2010/main" val="30925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2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79-5FF5-EBEC-FB11-B944BA91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Variance Components (2-level)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0F10B-D4A9-D298-D528-E6029FFE5EEC}"/>
              </a:ext>
            </a:extLst>
          </p:cNvPr>
          <p:cNvSpPr/>
          <p:nvPr/>
        </p:nvSpPr>
        <p:spPr>
          <a:xfrm>
            <a:off x="3752602" y="3371497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4D212D-7600-C544-63AD-73D6D8180075}"/>
              </a:ext>
            </a:extLst>
          </p:cNvPr>
          <p:cNvSpPr/>
          <p:nvPr/>
        </p:nvSpPr>
        <p:spPr>
          <a:xfrm>
            <a:off x="4623261" y="4260182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20B61-7CC9-441E-87BC-4E5C619D94C0}"/>
              </a:ext>
            </a:extLst>
          </p:cNvPr>
          <p:cNvCxnSpPr>
            <a:cxnSpLocks/>
          </p:cNvCxnSpPr>
          <p:nvPr/>
        </p:nvCxnSpPr>
        <p:spPr>
          <a:xfrm>
            <a:off x="942065" y="6518246"/>
            <a:ext cx="7787676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392AF2-79E3-231C-72BF-624753460DA5}"/>
              </a:ext>
            </a:extLst>
          </p:cNvPr>
          <p:cNvSpPr txBox="1"/>
          <p:nvPr/>
        </p:nvSpPr>
        <p:spPr>
          <a:xfrm>
            <a:off x="8928754" y="6321470"/>
            <a:ext cx="22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F5AF75-008F-BC7D-3EC1-4B6E52901FF5}"/>
              </a:ext>
            </a:extLst>
          </p:cNvPr>
          <p:cNvCxnSpPr>
            <a:cxnSpLocks/>
          </p:cNvCxnSpPr>
          <p:nvPr/>
        </p:nvCxnSpPr>
        <p:spPr>
          <a:xfrm>
            <a:off x="2820260" y="3916907"/>
            <a:ext cx="5909481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C54830-9FC8-B389-AB83-869FF7190B61}"/>
              </a:ext>
            </a:extLst>
          </p:cNvPr>
          <p:cNvSpPr txBox="1"/>
          <p:nvPr/>
        </p:nvSpPr>
        <p:spPr>
          <a:xfrm>
            <a:off x="8834582" y="3596246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μ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r>
              <a:rPr lang="en-US" dirty="0">
                <a:solidFill>
                  <a:schemeClr val="accent6"/>
                </a:solidFill>
              </a:rPr>
              <a:t> ≡ </a:t>
            </a:r>
            <a:r>
              <a:rPr lang="el-GR" dirty="0">
                <a:solidFill>
                  <a:schemeClr val="accent6"/>
                </a:solidFill>
              </a:rPr>
              <a:t>β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</a:p>
          <a:p>
            <a:r>
              <a:rPr lang="en-US" dirty="0">
                <a:solidFill>
                  <a:schemeClr val="accent6"/>
                </a:solidFill>
              </a:rPr>
              <a:t>Industry (j) mean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5D4336-AAF3-9571-A2A4-E85E52E94846}"/>
              </a:ext>
            </a:extLst>
          </p:cNvPr>
          <p:cNvCxnSpPr/>
          <p:nvPr/>
        </p:nvCxnSpPr>
        <p:spPr>
          <a:xfrm flipV="1">
            <a:off x="6814505" y="3948752"/>
            <a:ext cx="0" cy="256949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E6513-B3BD-25D0-35EA-D7022BD5D972}"/>
              </a:ext>
            </a:extLst>
          </p:cNvPr>
          <p:cNvSpPr txBox="1"/>
          <p:nvPr/>
        </p:nvSpPr>
        <p:spPr>
          <a:xfrm>
            <a:off x="6851153" y="496329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endParaRPr lang="en-US" baseline="3000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318DE-5B00-AD7E-7595-69A004F74BEA}"/>
              </a:ext>
            </a:extLst>
          </p:cNvPr>
          <p:cNvCxnSpPr>
            <a:cxnSpLocks/>
          </p:cNvCxnSpPr>
          <p:nvPr/>
        </p:nvCxnSpPr>
        <p:spPr>
          <a:xfrm flipV="1">
            <a:off x="3999129" y="3461699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2D518-CBDB-24D7-8846-4EC6CD534F6F}"/>
              </a:ext>
            </a:extLst>
          </p:cNvPr>
          <p:cNvCxnSpPr>
            <a:cxnSpLocks/>
          </p:cNvCxnSpPr>
          <p:nvPr/>
        </p:nvCxnSpPr>
        <p:spPr>
          <a:xfrm>
            <a:off x="4842206" y="3925742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91680F-9445-E08B-ED42-2AED156BC8EC}"/>
              </a:ext>
            </a:extLst>
          </p:cNvPr>
          <p:cNvSpPr txBox="1"/>
          <p:nvPr/>
        </p:nvSpPr>
        <p:spPr>
          <a:xfrm>
            <a:off x="4838880" y="3879623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B9EFB-7E2C-C260-A5FD-ADE075E53597}"/>
              </a:ext>
            </a:extLst>
          </p:cNvPr>
          <p:cNvSpPr txBox="1"/>
          <p:nvPr/>
        </p:nvSpPr>
        <p:spPr>
          <a:xfrm>
            <a:off x="3999129" y="3445637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09935A-1DD3-CE3F-D4C1-F5E95ACB9026}"/>
              </a:ext>
            </a:extLst>
          </p:cNvPr>
          <p:cNvSpPr txBox="1"/>
          <p:nvPr/>
        </p:nvSpPr>
        <p:spPr>
          <a:xfrm>
            <a:off x="9763286" y="1481119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Organizations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6752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9A55-D1F8-7E45-EFEA-B5196F0D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even better with ‘e’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5C010-8FC1-6D57-8B4B-2930BC4A6AD6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ijk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0jk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ijk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E1F82-91C5-9DD6-8243-F959AA82B7D0}"/>
              </a:ext>
            </a:extLst>
          </p:cNvPr>
          <p:cNvSpPr txBox="1"/>
          <p:nvPr/>
        </p:nvSpPr>
        <p:spPr>
          <a:xfrm>
            <a:off x="2672862" y="2782669"/>
            <a:ext cx="64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 = </a:t>
            </a:r>
            <a:r>
              <a:rPr lang="el-GR" sz="3600" dirty="0">
                <a:solidFill>
                  <a:schemeClr val="accent1"/>
                </a:solidFill>
              </a:rPr>
              <a:t>γ</a:t>
            </a:r>
            <a:r>
              <a:rPr lang="en-US" sz="3600" baseline="-25000" dirty="0">
                <a:solidFill>
                  <a:schemeClr val="accent1"/>
                </a:solidFill>
              </a:rPr>
              <a:t>000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+ </a:t>
            </a:r>
            <a:r>
              <a:rPr lang="el-GR" sz="3600" dirty="0">
                <a:solidFill>
                  <a:schemeClr val="accent4"/>
                </a:solidFill>
              </a:rPr>
              <a:t>ζ</a:t>
            </a:r>
            <a:r>
              <a:rPr lang="en-US" sz="3600" baseline="-25000" dirty="0">
                <a:solidFill>
                  <a:schemeClr val="accent4"/>
                </a:solidFill>
              </a:rPr>
              <a:t>k</a:t>
            </a:r>
            <a:r>
              <a:rPr lang="en-US" sz="3600" baseline="30000" dirty="0">
                <a:solidFill>
                  <a:schemeClr val="accent4"/>
                </a:solidFill>
              </a:rPr>
              <a:t>(3)</a:t>
            </a:r>
            <a:r>
              <a:rPr lang="en-US" sz="3600" baseline="-250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 err="1">
                <a:solidFill>
                  <a:schemeClr val="accent6"/>
                </a:solidFill>
              </a:rPr>
              <a:t>jk</a:t>
            </a:r>
            <a:r>
              <a:rPr lang="en-US" sz="3600" baseline="30000" dirty="0">
                <a:solidFill>
                  <a:schemeClr val="accent6"/>
                </a:solidFill>
              </a:rPr>
              <a:t>(2)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ijk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275BA8-5796-E3D6-D9BA-B18BFD14A365}"/>
              </a:ext>
            </a:extLst>
          </p:cNvPr>
          <p:cNvSpPr/>
          <p:nvPr/>
        </p:nvSpPr>
        <p:spPr>
          <a:xfrm rot="16200000">
            <a:off x="6496712" y="1275267"/>
            <a:ext cx="485192" cy="2690447"/>
          </a:xfrm>
          <a:prstGeom prst="rightBrace">
            <a:avLst>
              <a:gd name="adj1" fmla="val 8333"/>
              <a:gd name="adj2" fmla="val 62857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13E8A9-D94B-2444-9612-CF838847B158}"/>
              </a:ext>
            </a:extLst>
          </p:cNvPr>
          <p:cNvCxnSpPr>
            <a:cxnSpLocks/>
          </p:cNvCxnSpPr>
          <p:nvPr/>
        </p:nvCxnSpPr>
        <p:spPr>
          <a:xfrm flipH="1" flipV="1">
            <a:off x="8053754" y="3398227"/>
            <a:ext cx="1677387" cy="1377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5EAFE-D291-CDAA-8678-59DEA9F28B7E}"/>
              </a:ext>
            </a:extLst>
          </p:cNvPr>
          <p:cNvCxnSpPr>
            <a:cxnSpLocks/>
          </p:cNvCxnSpPr>
          <p:nvPr/>
        </p:nvCxnSpPr>
        <p:spPr>
          <a:xfrm flipH="1" flipV="1">
            <a:off x="6748096" y="3429000"/>
            <a:ext cx="422725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A3A5C0-53C1-F25C-BBA3-83CCA54C6E4C}"/>
              </a:ext>
            </a:extLst>
          </p:cNvPr>
          <p:cNvSpPr txBox="1"/>
          <p:nvPr/>
        </p:nvSpPr>
        <p:spPr>
          <a:xfrm>
            <a:off x="8989995" y="4776144"/>
            <a:ext cx="2723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All</a:t>
            </a:r>
            <a:r>
              <a:rPr lang="en-US" sz="2000" dirty="0">
                <a:solidFill>
                  <a:schemeClr val="accent2"/>
                </a:solidFill>
              </a:rPr>
              <a:t> residual error not explained by industry</a:t>
            </a:r>
            <a:r>
              <a:rPr lang="en-US" sz="2000">
                <a:solidFill>
                  <a:schemeClr val="accent2"/>
                </a:solidFill>
              </a:rPr>
              <a:t>, country </a:t>
            </a:r>
            <a:r>
              <a:rPr lang="en-US" sz="2000" dirty="0">
                <a:solidFill>
                  <a:schemeClr val="accent2"/>
                </a:solidFill>
              </a:rPr>
              <a:t>or the population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78FE-4F46-95BC-5EAF-75849FE7FB3B}"/>
              </a:ext>
            </a:extLst>
          </p:cNvPr>
          <p:cNvSpPr txBox="1"/>
          <p:nvPr/>
        </p:nvSpPr>
        <p:spPr>
          <a:xfrm>
            <a:off x="5825290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Residual error explained by industry membership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14F95-9969-7FBF-5EC0-090F6137CF3E}"/>
              </a:ext>
            </a:extLst>
          </p:cNvPr>
          <p:cNvCxnSpPr>
            <a:cxnSpLocks/>
          </p:cNvCxnSpPr>
          <p:nvPr/>
        </p:nvCxnSpPr>
        <p:spPr>
          <a:xfrm flipV="1">
            <a:off x="4306905" y="3368751"/>
            <a:ext cx="1241041" cy="11514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DC77EE-F275-E986-D958-63B088A6074E}"/>
              </a:ext>
            </a:extLst>
          </p:cNvPr>
          <p:cNvSpPr txBox="1"/>
          <p:nvPr/>
        </p:nvSpPr>
        <p:spPr>
          <a:xfrm>
            <a:off x="2961374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Residual error explained by country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018A04-8BF2-D794-C3DE-61E03303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249"/>
            <a:ext cx="10515600" cy="2687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did we actually get there?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 err="1"/>
              <a:t>y</a:t>
            </a:r>
            <a:r>
              <a:rPr lang="en-US" baseline="-25000" dirty="0" err="1"/>
              <a:t>ijk</a:t>
            </a:r>
            <a:r>
              <a:rPr lang="en-US" dirty="0"/>
              <a:t>  = </a:t>
            </a:r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0jk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+ 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ijk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0jk </a:t>
            </a:r>
            <a:r>
              <a:rPr lang="en-US" dirty="0"/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00k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 err="1">
                <a:solidFill>
                  <a:schemeClr val="accent6"/>
                </a:solidFill>
              </a:rPr>
              <a:t>jk</a:t>
            </a:r>
            <a:r>
              <a:rPr lang="en-US" baseline="30000" dirty="0">
                <a:solidFill>
                  <a:schemeClr val="accent6"/>
                </a:solidFill>
              </a:rPr>
              <a:t>(2)</a:t>
            </a:r>
            <a:r>
              <a:rPr lang="en-US" baseline="-25000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00k</a:t>
            </a:r>
            <a:r>
              <a:rPr lang="en-US" dirty="0"/>
              <a:t> = </a:t>
            </a:r>
            <a:r>
              <a:rPr lang="el-GR" dirty="0">
                <a:solidFill>
                  <a:schemeClr val="accent1"/>
                </a:solidFill>
              </a:rPr>
              <a:t>γ</a:t>
            </a:r>
            <a:r>
              <a:rPr lang="en-US" baseline="-25000" dirty="0">
                <a:solidFill>
                  <a:schemeClr val="accent1"/>
                </a:solidFill>
              </a:rPr>
              <a:t>000 </a:t>
            </a:r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l-GR" dirty="0">
                <a:solidFill>
                  <a:schemeClr val="accent4"/>
                </a:solidFill>
              </a:rPr>
              <a:t>ζ</a:t>
            </a:r>
            <a:r>
              <a:rPr lang="en-US" baseline="-25000" dirty="0">
                <a:solidFill>
                  <a:schemeClr val="accent4"/>
                </a:solidFill>
              </a:rPr>
              <a:t>k</a:t>
            </a:r>
            <a:r>
              <a:rPr lang="en-US" baseline="30000" dirty="0">
                <a:solidFill>
                  <a:schemeClr val="accent4"/>
                </a:solidFill>
              </a:rPr>
              <a:t>(3)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/>
              <a:t>(4) </a:t>
            </a: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((</a:t>
            </a:r>
            <a:r>
              <a:rPr lang="el-GR" dirty="0">
                <a:solidFill>
                  <a:schemeClr val="accent1"/>
                </a:solidFill>
              </a:rPr>
              <a:t>γ</a:t>
            </a:r>
            <a:r>
              <a:rPr lang="en-US" baseline="-25000" dirty="0">
                <a:solidFill>
                  <a:schemeClr val="accent1"/>
                </a:solidFill>
              </a:rPr>
              <a:t>000 </a:t>
            </a:r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l-GR" dirty="0">
                <a:solidFill>
                  <a:schemeClr val="accent4"/>
                </a:solidFill>
              </a:rPr>
              <a:t>ζ</a:t>
            </a:r>
            <a:r>
              <a:rPr lang="en-US" baseline="-25000" dirty="0">
                <a:solidFill>
                  <a:schemeClr val="accent4"/>
                </a:solidFill>
              </a:rPr>
              <a:t>k</a:t>
            </a:r>
            <a:r>
              <a:rPr lang="en-US" baseline="30000" dirty="0">
                <a:solidFill>
                  <a:schemeClr val="accent4"/>
                </a:solidFill>
              </a:rPr>
              <a:t>(3)</a:t>
            </a:r>
            <a:r>
              <a:rPr lang="en-US" dirty="0"/>
              <a:t>)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 err="1">
                <a:solidFill>
                  <a:schemeClr val="accent6"/>
                </a:solidFill>
              </a:rPr>
              <a:t>jk</a:t>
            </a:r>
            <a:r>
              <a:rPr lang="en-US" baseline="30000" dirty="0">
                <a:solidFill>
                  <a:schemeClr val="accent6"/>
                </a:solidFill>
              </a:rPr>
              <a:t>(2)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+ </a:t>
            </a:r>
            <a:r>
              <a:rPr lang="el-GR" dirty="0">
                <a:solidFill>
                  <a:schemeClr val="accent2"/>
                </a:solidFill>
              </a:rPr>
              <a:t>ε</a:t>
            </a:r>
            <a:r>
              <a:rPr lang="en-US" baseline="-25000" dirty="0" err="1">
                <a:solidFill>
                  <a:schemeClr val="accent2"/>
                </a:solidFill>
              </a:rPr>
              <a:t>ijk</a:t>
            </a:r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 substituting (3) into (2) and (2) into (1)</a:t>
            </a:r>
          </a:p>
        </p:txBody>
      </p:sp>
    </p:spTree>
    <p:extLst>
      <p:ext uri="{BB962C8B-B14F-4D97-AF65-F5344CB8AC3E}">
        <p14:creationId xmlns:p14="http://schemas.microsoft.com/office/powerpoint/2010/main" val="34850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79-5FF5-EBEC-FB11-B944BA91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Variance Components (3-level)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0F10B-D4A9-D298-D528-E6029FFE5EEC}"/>
              </a:ext>
            </a:extLst>
          </p:cNvPr>
          <p:cNvSpPr/>
          <p:nvPr/>
        </p:nvSpPr>
        <p:spPr>
          <a:xfrm>
            <a:off x="5869277" y="2100254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4D212D-7600-C544-63AD-73D6D8180075}"/>
              </a:ext>
            </a:extLst>
          </p:cNvPr>
          <p:cNvSpPr/>
          <p:nvPr/>
        </p:nvSpPr>
        <p:spPr>
          <a:xfrm>
            <a:off x="6155480" y="2960485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EAF158-81CE-1442-DAEE-E2FA1B6B0175}"/>
              </a:ext>
            </a:extLst>
          </p:cNvPr>
          <p:cNvSpPr/>
          <p:nvPr/>
        </p:nvSpPr>
        <p:spPr>
          <a:xfrm>
            <a:off x="3933870" y="4702999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8A3ADC-2854-6E70-C801-A83F8451B3B5}"/>
              </a:ext>
            </a:extLst>
          </p:cNvPr>
          <p:cNvSpPr/>
          <p:nvPr/>
        </p:nvSpPr>
        <p:spPr>
          <a:xfrm>
            <a:off x="4239093" y="5542822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20B61-7CC9-441E-87BC-4E5C619D94C0}"/>
              </a:ext>
            </a:extLst>
          </p:cNvPr>
          <p:cNvCxnSpPr>
            <a:cxnSpLocks/>
          </p:cNvCxnSpPr>
          <p:nvPr/>
        </p:nvCxnSpPr>
        <p:spPr>
          <a:xfrm>
            <a:off x="1874939" y="6518246"/>
            <a:ext cx="7787676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F5AF75-008F-BC7D-3EC1-4B6E52901FF5}"/>
              </a:ext>
            </a:extLst>
          </p:cNvPr>
          <p:cNvCxnSpPr>
            <a:cxnSpLocks/>
          </p:cNvCxnSpPr>
          <p:nvPr/>
        </p:nvCxnSpPr>
        <p:spPr>
          <a:xfrm>
            <a:off x="3753134" y="3916907"/>
            <a:ext cx="5909481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C54830-9FC8-B389-AB83-869FF7190B61}"/>
              </a:ext>
            </a:extLst>
          </p:cNvPr>
          <p:cNvSpPr txBox="1"/>
          <p:nvPr/>
        </p:nvSpPr>
        <p:spPr>
          <a:xfrm>
            <a:off x="9767456" y="3596246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μ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r>
              <a:rPr lang="en-US" dirty="0">
                <a:solidFill>
                  <a:schemeClr val="accent6"/>
                </a:solidFill>
              </a:rPr>
              <a:t> ≡ </a:t>
            </a:r>
            <a:r>
              <a:rPr lang="el-GR" dirty="0">
                <a:solidFill>
                  <a:schemeClr val="accent6"/>
                </a:solidFill>
              </a:rPr>
              <a:t>β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k</a:t>
            </a:r>
            <a:r>
              <a:rPr lang="en-US" baseline="30000" dirty="0">
                <a:solidFill>
                  <a:schemeClr val="accent6"/>
                </a:solidFill>
              </a:rPr>
              <a:t>(3)</a:t>
            </a:r>
            <a:endParaRPr lang="en-US" baseline="-25000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Country (k) mean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5D4336-AAF3-9571-A2A4-E85E52E94846}"/>
              </a:ext>
            </a:extLst>
          </p:cNvPr>
          <p:cNvCxnSpPr/>
          <p:nvPr/>
        </p:nvCxnSpPr>
        <p:spPr>
          <a:xfrm flipV="1">
            <a:off x="7747379" y="3948752"/>
            <a:ext cx="0" cy="256949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E6513-B3BD-25D0-35EA-D7022BD5D972}"/>
              </a:ext>
            </a:extLst>
          </p:cNvPr>
          <p:cNvSpPr txBox="1"/>
          <p:nvPr/>
        </p:nvSpPr>
        <p:spPr>
          <a:xfrm>
            <a:off x="7784027" y="496329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k</a:t>
            </a:r>
            <a:r>
              <a:rPr lang="en-US" baseline="30000" dirty="0">
                <a:solidFill>
                  <a:schemeClr val="accent6"/>
                </a:solidFill>
              </a:rPr>
              <a:t>(3)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61934-AECA-BB02-A82A-C325AA3A04EF}"/>
              </a:ext>
            </a:extLst>
          </p:cNvPr>
          <p:cNvCxnSpPr/>
          <p:nvPr/>
        </p:nvCxnSpPr>
        <p:spPr>
          <a:xfrm flipH="1">
            <a:off x="1874939" y="5208494"/>
            <a:ext cx="521166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57D233-8946-3ED1-A047-1B0AF01302BF}"/>
              </a:ext>
            </a:extLst>
          </p:cNvPr>
          <p:cNvCxnSpPr/>
          <p:nvPr/>
        </p:nvCxnSpPr>
        <p:spPr>
          <a:xfrm flipH="1">
            <a:off x="1874939" y="2608458"/>
            <a:ext cx="521166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873CA1-AC24-18D5-2826-C01F1596494B}"/>
              </a:ext>
            </a:extLst>
          </p:cNvPr>
          <p:cNvSpPr txBox="1"/>
          <p:nvPr/>
        </p:nvSpPr>
        <p:spPr>
          <a:xfrm>
            <a:off x="0" y="2229975"/>
            <a:ext cx="220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μ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dirty="0">
                <a:solidFill>
                  <a:schemeClr val="accent1"/>
                </a:solidFill>
              </a:rPr>
              <a:t> ≡ </a:t>
            </a:r>
            <a:r>
              <a:rPr lang="el-GR" dirty="0">
                <a:solidFill>
                  <a:schemeClr val="accent1"/>
                </a:solidFill>
              </a:rPr>
              <a:t>β</a:t>
            </a:r>
            <a:r>
              <a:rPr lang="en-US" dirty="0">
                <a:solidFill>
                  <a:schemeClr val="accent1"/>
                </a:solidFill>
              </a:rPr>
              <a:t> +</a:t>
            </a:r>
            <a:r>
              <a:rPr lang="el-GR" dirty="0">
                <a:solidFill>
                  <a:schemeClr val="accent1"/>
                </a:solidFill>
              </a:rPr>
              <a:t> ζ</a:t>
            </a:r>
            <a:r>
              <a:rPr lang="en-US" baseline="-25000" dirty="0">
                <a:solidFill>
                  <a:schemeClr val="accent1"/>
                </a:solidFill>
              </a:rPr>
              <a:t>k</a:t>
            </a:r>
            <a:r>
              <a:rPr lang="en-US" baseline="30000" dirty="0">
                <a:solidFill>
                  <a:schemeClr val="accent1"/>
                </a:solidFill>
              </a:rPr>
              <a:t>(3)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  <a:endParaRPr lang="en-US" baseline="-25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Industry (j) mean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A0299-3A7A-4429-9D66-2CE57C8346F3}"/>
              </a:ext>
            </a:extLst>
          </p:cNvPr>
          <p:cNvSpPr txBox="1"/>
          <p:nvPr/>
        </p:nvSpPr>
        <p:spPr>
          <a:xfrm>
            <a:off x="0" y="4869404"/>
            <a:ext cx="220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μ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dirty="0">
                <a:solidFill>
                  <a:schemeClr val="accent1"/>
                </a:solidFill>
              </a:rPr>
              <a:t> ≡ </a:t>
            </a:r>
            <a:r>
              <a:rPr lang="el-GR" dirty="0">
                <a:solidFill>
                  <a:schemeClr val="accent1"/>
                </a:solidFill>
              </a:rPr>
              <a:t>β</a:t>
            </a:r>
            <a:r>
              <a:rPr lang="en-US" dirty="0">
                <a:solidFill>
                  <a:schemeClr val="accent1"/>
                </a:solidFill>
              </a:rPr>
              <a:t> +</a:t>
            </a:r>
            <a:r>
              <a:rPr lang="el-GR" dirty="0">
                <a:solidFill>
                  <a:schemeClr val="accent1"/>
                </a:solidFill>
              </a:rPr>
              <a:t> ζ</a:t>
            </a:r>
            <a:r>
              <a:rPr lang="en-US" baseline="-25000" dirty="0">
                <a:solidFill>
                  <a:schemeClr val="accent1"/>
                </a:solidFill>
              </a:rPr>
              <a:t>k</a:t>
            </a:r>
            <a:r>
              <a:rPr lang="en-US" baseline="30000" dirty="0">
                <a:solidFill>
                  <a:schemeClr val="accent1"/>
                </a:solidFill>
              </a:rPr>
              <a:t>(3)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  <a:endParaRPr lang="en-US" baseline="-25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Industry (j) mean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8B19C-AE6E-7693-44FB-2EA7D71A1561}"/>
              </a:ext>
            </a:extLst>
          </p:cNvPr>
          <p:cNvSpPr txBox="1"/>
          <p:nvPr/>
        </p:nvSpPr>
        <p:spPr>
          <a:xfrm>
            <a:off x="5491672" y="4348995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9F9F1-1AB8-5715-06D1-BBC8DB870628}"/>
              </a:ext>
            </a:extLst>
          </p:cNvPr>
          <p:cNvSpPr txBox="1"/>
          <p:nvPr/>
        </p:nvSpPr>
        <p:spPr>
          <a:xfrm>
            <a:off x="4651922" y="3062683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B33D6C-24CE-031B-59DE-988459351485}"/>
              </a:ext>
            </a:extLst>
          </p:cNvPr>
          <p:cNvCxnSpPr>
            <a:cxnSpLocks/>
          </p:cNvCxnSpPr>
          <p:nvPr/>
        </p:nvCxnSpPr>
        <p:spPr>
          <a:xfrm flipV="1">
            <a:off x="5156579" y="2608458"/>
            <a:ext cx="0" cy="13022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2F2CF0-B7F5-555F-B251-E4BE12E5AB4A}"/>
              </a:ext>
            </a:extLst>
          </p:cNvPr>
          <p:cNvCxnSpPr>
            <a:cxnSpLocks/>
          </p:cNvCxnSpPr>
          <p:nvPr/>
        </p:nvCxnSpPr>
        <p:spPr>
          <a:xfrm>
            <a:off x="5455024" y="3948751"/>
            <a:ext cx="0" cy="119921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318DE-5B00-AD7E-7595-69A004F74BEA}"/>
              </a:ext>
            </a:extLst>
          </p:cNvPr>
          <p:cNvCxnSpPr>
            <a:cxnSpLocks/>
          </p:cNvCxnSpPr>
          <p:nvPr/>
        </p:nvCxnSpPr>
        <p:spPr>
          <a:xfrm flipV="1">
            <a:off x="6115804" y="2190456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2D518-CBDB-24D7-8846-4EC6CD534F6F}"/>
              </a:ext>
            </a:extLst>
          </p:cNvPr>
          <p:cNvCxnSpPr>
            <a:cxnSpLocks/>
          </p:cNvCxnSpPr>
          <p:nvPr/>
        </p:nvCxnSpPr>
        <p:spPr>
          <a:xfrm>
            <a:off x="6374425" y="2626045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91680F-9445-E08B-ED42-2AED156BC8EC}"/>
              </a:ext>
            </a:extLst>
          </p:cNvPr>
          <p:cNvSpPr txBox="1"/>
          <p:nvPr/>
        </p:nvSpPr>
        <p:spPr>
          <a:xfrm>
            <a:off x="6371099" y="257992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B9EFB-7E2C-C260-A5FD-ADE075E53597}"/>
              </a:ext>
            </a:extLst>
          </p:cNvPr>
          <p:cNvSpPr txBox="1"/>
          <p:nvPr/>
        </p:nvSpPr>
        <p:spPr>
          <a:xfrm>
            <a:off x="6115804" y="2174394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2A4D38-43FA-9072-96E5-356C76C29FDA}"/>
              </a:ext>
            </a:extLst>
          </p:cNvPr>
          <p:cNvCxnSpPr>
            <a:cxnSpLocks/>
          </p:cNvCxnSpPr>
          <p:nvPr/>
        </p:nvCxnSpPr>
        <p:spPr>
          <a:xfrm flipV="1">
            <a:off x="3877261" y="4760500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F60036-DBBF-5F2F-E03B-FD8C02EE4ED4}"/>
              </a:ext>
            </a:extLst>
          </p:cNvPr>
          <p:cNvCxnSpPr>
            <a:cxnSpLocks/>
          </p:cNvCxnSpPr>
          <p:nvPr/>
        </p:nvCxnSpPr>
        <p:spPr>
          <a:xfrm>
            <a:off x="4515443" y="5219609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33DFBB-4463-2861-BF07-57ACA5F7B9BB}"/>
              </a:ext>
            </a:extLst>
          </p:cNvPr>
          <p:cNvSpPr txBox="1"/>
          <p:nvPr/>
        </p:nvSpPr>
        <p:spPr>
          <a:xfrm>
            <a:off x="4512117" y="5173490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E472C-3C46-4F5E-D838-6EFF4FEE2CF8}"/>
              </a:ext>
            </a:extLst>
          </p:cNvPr>
          <p:cNvSpPr txBox="1"/>
          <p:nvPr/>
        </p:nvSpPr>
        <p:spPr>
          <a:xfrm>
            <a:off x="3372649" y="4744438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B1E8C-7AB2-33E5-D3B4-D7377AD2BF51}"/>
              </a:ext>
            </a:extLst>
          </p:cNvPr>
          <p:cNvCxnSpPr/>
          <p:nvPr/>
        </p:nvCxnSpPr>
        <p:spPr>
          <a:xfrm>
            <a:off x="5276054" y="1402373"/>
            <a:ext cx="0" cy="5455627"/>
          </a:xfrm>
          <a:prstGeom prst="line">
            <a:avLst/>
          </a:prstGeom>
          <a:ln w="952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3EED1D-D43F-3DBC-6930-DFA291F3EDC6}"/>
              </a:ext>
            </a:extLst>
          </p:cNvPr>
          <p:cNvSpPr txBox="1"/>
          <p:nvPr/>
        </p:nvSpPr>
        <p:spPr>
          <a:xfrm>
            <a:off x="9763286" y="1481119"/>
            <a:ext cx="230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Organizations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Industries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237-39DB-BA24-56D3-89426FC6EA13}"/>
              </a:ext>
            </a:extLst>
          </p:cNvPr>
          <p:cNvSpPr txBox="1"/>
          <p:nvPr/>
        </p:nvSpPr>
        <p:spPr>
          <a:xfrm>
            <a:off x="9825613" y="6321470"/>
            <a:ext cx="22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28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8" grpId="0"/>
      <p:bldP spid="29" grpId="0"/>
      <p:bldP spid="30" grpId="0"/>
      <p:bldP spid="31" grpId="0"/>
      <p:bldP spid="46" grpId="0"/>
      <p:bldP spid="47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Fixed vs.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DC781-D43A-C1BF-45B9-0AD634F83E85}"/>
              </a:ext>
            </a:extLst>
          </p:cNvPr>
          <p:cNvSpPr txBox="1"/>
          <p:nvPr/>
        </p:nvSpPr>
        <p:spPr>
          <a:xfrm>
            <a:off x="3623388" y="2444579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baseline="-25000" dirty="0">
                <a:solidFill>
                  <a:schemeClr val="accent1"/>
                </a:solidFill>
              </a:rPr>
              <a:t>2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9BFB8D2-59E8-D75D-DD92-86FAE387FAE6}"/>
              </a:ext>
            </a:extLst>
          </p:cNvPr>
          <p:cNvSpPr/>
          <p:nvPr/>
        </p:nvSpPr>
        <p:spPr>
          <a:xfrm rot="5400000">
            <a:off x="5943600" y="1840608"/>
            <a:ext cx="363894" cy="286449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A92FB80-E695-22B9-F23B-3DD8B4CFBDD0}"/>
              </a:ext>
            </a:extLst>
          </p:cNvPr>
          <p:cNvSpPr/>
          <p:nvPr/>
        </p:nvSpPr>
        <p:spPr>
          <a:xfrm rot="5400000">
            <a:off x="7664754" y="2988617"/>
            <a:ext cx="366300" cy="570886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4F8F-A658-FA66-A429-C2AAB9697F1C}"/>
              </a:ext>
            </a:extLst>
          </p:cNvPr>
          <p:cNvSpPr txBox="1"/>
          <p:nvPr/>
        </p:nvSpPr>
        <p:spPr>
          <a:xfrm>
            <a:off x="5608720" y="3457830"/>
            <a:ext cx="1051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Fixed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2A33E-D2AC-6C6E-7891-891F1216BE00}"/>
              </a:ext>
            </a:extLst>
          </p:cNvPr>
          <p:cNvSpPr txBox="1"/>
          <p:nvPr/>
        </p:nvSpPr>
        <p:spPr>
          <a:xfrm>
            <a:off x="7059614" y="3457830"/>
            <a:ext cx="1576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BD814-1985-B808-4ECE-C2B3C500762B}"/>
              </a:ext>
            </a:extLst>
          </p:cNvPr>
          <p:cNvSpPr txBox="1"/>
          <p:nvPr/>
        </p:nvSpPr>
        <p:spPr>
          <a:xfrm>
            <a:off x="721895" y="5088393"/>
            <a:ext cx="106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Performance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Innovation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BCD4911-13BD-BE89-D264-99573CD38609}"/>
              </a:ext>
            </a:extLst>
          </p:cNvPr>
          <p:cNvSpPr/>
          <p:nvPr/>
        </p:nvSpPr>
        <p:spPr>
          <a:xfrm rot="5400000">
            <a:off x="5524152" y="5585210"/>
            <a:ext cx="363894" cy="456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C2013-A4C0-D162-B0BF-8267165B0FFD}"/>
              </a:ext>
            </a:extLst>
          </p:cNvPr>
          <p:cNvSpPr txBox="1"/>
          <p:nvPr/>
        </p:nvSpPr>
        <p:spPr>
          <a:xfrm>
            <a:off x="1353368" y="6046973"/>
            <a:ext cx="8705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The intercept is fixed, it cannot differ by industry </a:t>
            </a:r>
            <a:endParaRPr lang="en-US" sz="32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50C2833-8166-8DAD-6E11-25804492D2EE}"/>
              </a:ext>
            </a:extLst>
          </p:cNvPr>
          <p:cNvSpPr/>
          <p:nvPr/>
        </p:nvSpPr>
        <p:spPr>
          <a:xfrm rot="5400000">
            <a:off x="7333625" y="4688908"/>
            <a:ext cx="363894" cy="23522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D4F5B-6273-2B81-350C-73CC5702EFAB}"/>
              </a:ext>
            </a:extLst>
          </p:cNvPr>
          <p:cNvSpPr txBox="1"/>
          <p:nvPr/>
        </p:nvSpPr>
        <p:spPr>
          <a:xfrm>
            <a:off x="3711668" y="6118934"/>
            <a:ext cx="7607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 is the relationship between innovation and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4006148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3019425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2489156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1707360" y="4543698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2076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666913" y="2497319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C76EF4-DCD6-ED69-5DE7-7AC3112ADE13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1985554"/>
            <a:ext cx="1409700" cy="8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7124700" y="2581275"/>
            <a:ext cx="428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 between industries’ relationships between innovation and performance…</a:t>
            </a:r>
          </a:p>
          <a:p>
            <a:endParaRPr lang="en-US" dirty="0"/>
          </a:p>
          <a:p>
            <a:r>
              <a:rPr lang="en-US" dirty="0"/>
              <a:t>You’d draw the same regression line for each.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DE80B-71BE-0A22-C4BE-B01CF91F71CA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A6D22-A650-104A-0059-43FD028210C1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93AB96-BD29-26FF-A9C3-B32DE3F4C4E9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003B01-F7C9-11FB-5B2A-E8C767AA3EAC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2ABD46-9C50-5803-5576-E4CA830A7BF9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0F0A7-A5F9-5453-18AB-B8CAB3B5701E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69E-1A34-37CA-433D-7B4761CCE018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1F9B49-367B-0A40-3C02-2DA162DA68BD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25058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intercepts to be allowed to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Intercept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look familiar…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BD814-1985-B808-4ECE-C2B3C500762B}"/>
              </a:ext>
            </a:extLst>
          </p:cNvPr>
          <p:cNvSpPr txBox="1"/>
          <p:nvPr/>
        </p:nvSpPr>
        <p:spPr>
          <a:xfrm>
            <a:off x="721895" y="2353582"/>
            <a:ext cx="106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BEB2F-74C2-5824-A216-66A2B18F49F8}"/>
              </a:ext>
            </a:extLst>
          </p:cNvPr>
          <p:cNvSpPr txBox="1"/>
          <p:nvPr/>
        </p:nvSpPr>
        <p:spPr>
          <a:xfrm>
            <a:off x="3011319" y="3827098"/>
            <a:ext cx="61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03213-C311-F696-5636-0D6A4274979D}"/>
              </a:ext>
            </a:extLst>
          </p:cNvPr>
          <p:cNvCxnSpPr>
            <a:cxnSpLocks/>
          </p:cNvCxnSpPr>
          <p:nvPr/>
        </p:nvCxnSpPr>
        <p:spPr>
          <a:xfrm flipH="1" flipV="1">
            <a:off x="8228753" y="4473429"/>
            <a:ext cx="422725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DAC2F-03E7-5864-1F00-1AD541D3F79E}"/>
              </a:ext>
            </a:extLst>
          </p:cNvPr>
          <p:cNvSpPr txBox="1"/>
          <p:nvPr/>
        </p:nvSpPr>
        <p:spPr>
          <a:xfrm>
            <a:off x="7305947" y="5523592"/>
            <a:ext cx="2723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Adjusts intercept for industry-specific variance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5D813-A7B2-F1E0-19BA-41D9DFB32D3E}"/>
              </a:ext>
            </a:extLst>
          </p:cNvPr>
          <p:cNvCxnSpPr>
            <a:cxnSpLocks/>
          </p:cNvCxnSpPr>
          <p:nvPr/>
        </p:nvCxnSpPr>
        <p:spPr>
          <a:xfrm flipH="1" flipV="1">
            <a:off x="5433646" y="4473429"/>
            <a:ext cx="132082" cy="112523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FA0B5C-530A-5598-4FA5-0AF7BCF30AA8}"/>
              </a:ext>
            </a:extLst>
          </p:cNvPr>
          <p:cNvSpPr txBox="1"/>
          <p:nvPr/>
        </p:nvSpPr>
        <p:spPr>
          <a:xfrm>
            <a:off x="4220197" y="555764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Estimated population intercept</a:t>
            </a:r>
          </a:p>
        </p:txBody>
      </p:sp>
    </p:spTree>
    <p:extLst>
      <p:ext uri="{BB962C8B-B14F-4D97-AF65-F5344CB8AC3E}">
        <p14:creationId xmlns:p14="http://schemas.microsoft.com/office/powerpoint/2010/main" val="31289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9196D-F361-7A18-D650-92ACE902EC04}"/>
              </a:ext>
            </a:extLst>
          </p:cNvPr>
          <p:cNvCxnSpPr>
            <a:cxnSpLocks/>
          </p:cNvCxnSpPr>
          <p:nvPr/>
        </p:nvCxnSpPr>
        <p:spPr>
          <a:xfrm flipH="1">
            <a:off x="1352550" y="2483736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D4703-E928-279D-27F5-4AEEC69769EA}"/>
              </a:ext>
            </a:extLst>
          </p:cNvPr>
          <p:cNvCxnSpPr>
            <a:cxnSpLocks/>
          </p:cNvCxnSpPr>
          <p:nvPr/>
        </p:nvCxnSpPr>
        <p:spPr>
          <a:xfrm flipH="1">
            <a:off x="1288597" y="1158173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328167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2294947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1764678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1707360" y="5215482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879464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666913" y="3169103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6089197" y="1565611"/>
            <a:ext cx="428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line you’d draw for each industry has different intercepts, but the same slope</a:t>
            </a:r>
          </a:p>
          <a:p>
            <a:endParaRPr lang="en-US" dirty="0"/>
          </a:p>
          <a:p>
            <a:r>
              <a:rPr lang="en-US" dirty="0"/>
              <a:t>There appear to be industry-specific effects on the starting level (intercept) for the relationship between innovation and performance, but not on the actual relationship (slope)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29466DD-FC3B-9438-D946-2B1A4F88DC84}"/>
              </a:ext>
            </a:extLst>
          </p:cNvPr>
          <p:cNvSpPr/>
          <p:nvPr/>
        </p:nvSpPr>
        <p:spPr>
          <a:xfrm>
            <a:off x="5664653" y="1153885"/>
            <a:ext cx="360591" cy="13298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9186-4E0C-5621-FCCC-D91B835D02FF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E5D70-9E9F-FCD1-9427-6A8E82464E22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D8F16B-911A-B58B-8F97-F02959DA254E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C2256-1AD8-1EEE-7FB6-B089F6E6DDA2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40B8A4-B1DC-D114-0363-2DE0DA11FFE1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AA00D-4060-66CA-697A-357378DF9188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D5AFA-3592-1FBA-3E2D-18FE6C66F563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F67EF-27D6-8E9E-C4DE-6592F138A1A4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6628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coefficients to be allowed to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Intercept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1j</a:t>
            </a:r>
          </a:p>
          <a:p>
            <a:r>
              <a:rPr lang="en-US" dirty="0"/>
              <a:t>Random Intercept &amp; Slopes Model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BEB2F-74C2-5824-A216-66A2B18F49F8}"/>
              </a:ext>
            </a:extLst>
          </p:cNvPr>
          <p:cNvSpPr txBox="1"/>
          <p:nvPr/>
        </p:nvSpPr>
        <p:spPr>
          <a:xfrm>
            <a:off x="3011319" y="2301280"/>
            <a:ext cx="61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BF41-A0DC-CC8F-651B-836A01E43E62}"/>
              </a:ext>
            </a:extLst>
          </p:cNvPr>
          <p:cNvSpPr txBox="1"/>
          <p:nvPr/>
        </p:nvSpPr>
        <p:spPr>
          <a:xfrm>
            <a:off x="1312984" y="4239121"/>
            <a:ext cx="9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(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10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1j</a:t>
            </a:r>
            <a:r>
              <a:rPr lang="en-US" sz="3600" dirty="0">
                <a:solidFill>
                  <a:schemeClr val="accent1"/>
                </a:solidFill>
              </a:rPr>
              <a:t>)</a:t>
            </a:r>
            <a:r>
              <a:rPr lang="en-US" sz="3600" dirty="0" err="1">
                <a:solidFill>
                  <a:schemeClr val="accent1"/>
                </a:solidFill>
              </a:rPr>
              <a:t>Innov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62C81-FC19-369F-6017-2B75C5AA2C23}"/>
              </a:ext>
            </a:extLst>
          </p:cNvPr>
          <p:cNvSpPr txBox="1"/>
          <p:nvPr/>
        </p:nvSpPr>
        <p:spPr>
          <a:xfrm>
            <a:off x="1312984" y="4980606"/>
            <a:ext cx="9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10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1j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9E4CAB-6F43-1323-3795-EDCFE689D1B7}"/>
              </a:ext>
            </a:extLst>
          </p:cNvPr>
          <p:cNvCxnSpPr>
            <a:cxnSpLocks/>
          </p:cNvCxnSpPr>
          <p:nvPr/>
        </p:nvCxnSpPr>
        <p:spPr>
          <a:xfrm flipH="1" flipV="1">
            <a:off x="7521819" y="5542751"/>
            <a:ext cx="940625" cy="4089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B0F74F-CBFC-A3EB-8A1F-F9BE351F8B4F}"/>
              </a:ext>
            </a:extLst>
          </p:cNvPr>
          <p:cNvSpPr txBox="1"/>
          <p:nvPr/>
        </p:nvSpPr>
        <p:spPr>
          <a:xfrm>
            <a:off x="7116913" y="5910681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Adjusts slope for industry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CF2D3C-68B4-70B3-50B9-1F6847863E3D}"/>
              </a:ext>
            </a:extLst>
          </p:cNvPr>
          <p:cNvCxnSpPr>
            <a:cxnSpLocks/>
          </p:cNvCxnSpPr>
          <p:nvPr/>
        </p:nvCxnSpPr>
        <p:spPr>
          <a:xfrm flipV="1">
            <a:off x="5376694" y="5626937"/>
            <a:ext cx="0" cy="35881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A62010-1BB4-4E09-55A9-9357FF3697F9}"/>
              </a:ext>
            </a:extLst>
          </p:cNvPr>
          <p:cNvSpPr txBox="1"/>
          <p:nvPr/>
        </p:nvSpPr>
        <p:spPr>
          <a:xfrm>
            <a:off x="4031163" y="5944732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Estimated population regression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4483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9196D-F361-7A18-D650-92ACE902EC04}"/>
              </a:ext>
            </a:extLst>
          </p:cNvPr>
          <p:cNvCxnSpPr>
            <a:cxnSpLocks/>
          </p:cNvCxnSpPr>
          <p:nvPr/>
        </p:nvCxnSpPr>
        <p:spPr>
          <a:xfrm flipH="1">
            <a:off x="2392135" y="1461544"/>
            <a:ext cx="2683119" cy="424257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D4703-E928-279D-27F5-4AEEC69769EA}"/>
              </a:ext>
            </a:extLst>
          </p:cNvPr>
          <p:cNvCxnSpPr>
            <a:cxnSpLocks/>
          </p:cNvCxnSpPr>
          <p:nvPr/>
        </p:nvCxnSpPr>
        <p:spPr>
          <a:xfrm flipH="1">
            <a:off x="1340806" y="1774450"/>
            <a:ext cx="4323847" cy="138910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 &amp; Slopes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2691824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2294947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1996724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2488402" y="5215482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879464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210001" y="2483735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6089197" y="1565611"/>
            <a:ext cx="4286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line you’d draw for each industry has different intercepts and slopes</a:t>
            </a:r>
          </a:p>
          <a:p>
            <a:endParaRPr lang="en-US" dirty="0"/>
          </a:p>
          <a:p>
            <a:r>
              <a:rPr lang="en-US" dirty="0"/>
              <a:t>There appear to be industry-specific effects on both the starting level (intercept) and on the relationship (slope) between innovation and performance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29466DD-FC3B-9438-D946-2B1A4F88DC84}"/>
              </a:ext>
            </a:extLst>
          </p:cNvPr>
          <p:cNvSpPr/>
          <p:nvPr/>
        </p:nvSpPr>
        <p:spPr>
          <a:xfrm>
            <a:off x="5676397" y="1461543"/>
            <a:ext cx="348847" cy="10221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CBB44-1359-6533-B635-8D31C56C57B2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3AAB6-4C1F-15F7-88D7-2071223A2D33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D4CAFE-F37B-1B3F-7AD5-FCC8432028CB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786BF2-DB1D-6CAC-32DC-558420AECC40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F48518-2AC1-8837-8A59-CE1EAC5FF1C5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6634E-A96A-D8A4-9AE7-FA1B0994A920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2A1EE-3033-EBB0-863E-A4ACF00BA67B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A4F99-90E9-F97F-CF65-B9233166A61E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18111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352C-9590-190E-1789-2994BBC0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What kinds of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890D-C0BA-6469-CB67-F2A35AF4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My research:</a:t>
            </a:r>
          </a:p>
          <a:p>
            <a:pPr lvl="1"/>
            <a:r>
              <a:rPr lang="en-US" sz="2000" dirty="0"/>
              <a:t>How do environmental characteristics influence balance of strategic and normative CSR? </a:t>
            </a:r>
          </a:p>
          <a:p>
            <a:endParaRPr lang="en-US" sz="2000" dirty="0"/>
          </a:p>
          <a:p>
            <a:r>
              <a:rPr lang="en-US" sz="2000" dirty="0"/>
              <a:t>How about you?</a:t>
            </a:r>
          </a:p>
          <a:p>
            <a:pPr lvl="1"/>
            <a:r>
              <a:rPr lang="en-US" sz="2000" dirty="0"/>
              <a:t>What kinds of research questions in your area?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B2CE5-34FF-8487-4FAF-3F7C2A2A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930249"/>
            <a:ext cx="4223252" cy="50577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4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F3D-8177-EA48-0221-EBEBDB5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multilevel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501B9-9657-9915-8340-1F183C15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10" y="1825625"/>
            <a:ext cx="3681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8D21-D896-94D6-8AFB-2DDB58DC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4B4A-79AA-AA7B-DBFD-916501BC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Hofmann &amp; Gavin say?</a:t>
            </a:r>
          </a:p>
          <a:p>
            <a:r>
              <a:rPr lang="en-US" dirty="0"/>
              <a:t>General problem: confounding of level 1 and level 2 effects</a:t>
            </a:r>
          </a:p>
          <a:p>
            <a:r>
              <a:rPr lang="en-US" dirty="0"/>
              <a:t>Good general practice: </a:t>
            </a:r>
          </a:p>
          <a:p>
            <a:pPr lvl="1"/>
            <a:r>
              <a:rPr lang="en-US" dirty="0"/>
              <a:t>group-mean center L1 predictors </a:t>
            </a:r>
          </a:p>
          <a:p>
            <a:pPr lvl="1"/>
            <a:r>
              <a:rPr lang="en-US" dirty="0"/>
              <a:t>control for the group means of level 1 variables when testing cross-level interactions or mediation effects</a:t>
            </a:r>
          </a:p>
          <a:p>
            <a:pPr lvl="1"/>
            <a:r>
              <a:rPr lang="en-US" dirty="0"/>
              <a:t>See: Zhang, </a:t>
            </a:r>
            <a:r>
              <a:rPr lang="en-US" dirty="0" err="1"/>
              <a:t>Zyphur</a:t>
            </a:r>
            <a:r>
              <a:rPr lang="en-US" dirty="0"/>
              <a:t>, &amp; Preacher (2009)</a:t>
            </a:r>
          </a:p>
          <a:p>
            <a:r>
              <a:rPr lang="en-US" dirty="0"/>
              <a:t>Group-mean centering allows testing “frog pond” effects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0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1C6F-56E0-01A0-C6DB-3D228A37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1D79-9B7A-7F77-B828-48463A2C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 fewer than 42 ‘groups’</a:t>
            </a:r>
          </a:p>
          <a:p>
            <a:pPr lvl="1"/>
            <a:r>
              <a:rPr lang="en-US" dirty="0"/>
              <a:t>Use restricted maximum likelihood </a:t>
            </a:r>
          </a:p>
          <a:p>
            <a:pPr lvl="1"/>
            <a:r>
              <a:rPr lang="en-US" i="1" dirty="0"/>
              <a:t>REML</a:t>
            </a:r>
            <a:r>
              <a:rPr lang="en-US" dirty="0"/>
              <a:t> in Stata</a:t>
            </a:r>
          </a:p>
          <a:p>
            <a:pPr lvl="1"/>
            <a:r>
              <a:rPr lang="en-US" dirty="0"/>
              <a:t>MLE and REML begin to converge at around 40</a:t>
            </a:r>
          </a:p>
          <a:p>
            <a:r>
              <a:rPr lang="en-US" dirty="0"/>
              <a:t>If you have a small sample</a:t>
            </a:r>
          </a:p>
          <a:p>
            <a:pPr lvl="1"/>
            <a:r>
              <a:rPr lang="en-US" dirty="0"/>
              <a:t>Consider using the Kenward-Roger degrees of freedom </a:t>
            </a:r>
          </a:p>
          <a:p>
            <a:pPr lvl="1"/>
            <a:r>
              <a:rPr lang="en-US" i="1" dirty="0" err="1"/>
              <a:t>dfmethod</a:t>
            </a:r>
            <a:r>
              <a:rPr lang="en-US" i="1" dirty="0"/>
              <a:t>(</a:t>
            </a:r>
            <a:r>
              <a:rPr lang="en-US" i="1" dirty="0" err="1"/>
              <a:t>kroger</a:t>
            </a:r>
            <a:r>
              <a:rPr lang="en-US" i="1" dirty="0"/>
              <a:t>)</a:t>
            </a:r>
            <a:r>
              <a:rPr lang="en-US" dirty="0"/>
              <a:t> in Stata</a:t>
            </a:r>
          </a:p>
          <a:p>
            <a:pPr lvl="1"/>
            <a:r>
              <a:rPr lang="en-US" dirty="0"/>
              <a:t>Only usable with REML estimator</a:t>
            </a:r>
          </a:p>
          <a:p>
            <a:r>
              <a:rPr lang="en-US" dirty="0"/>
              <a:t>Specify an unstructured covariance matrix</a:t>
            </a:r>
          </a:p>
          <a:p>
            <a:pPr lvl="1"/>
            <a:r>
              <a:rPr lang="en-US" dirty="0"/>
              <a:t>Allows random intercepts and slopes to covary</a:t>
            </a:r>
          </a:p>
          <a:p>
            <a:pPr lvl="1"/>
            <a:r>
              <a:rPr lang="en-US" i="1" dirty="0" err="1"/>
              <a:t>cov</a:t>
            </a:r>
            <a:r>
              <a:rPr lang="en-US" i="1" dirty="0"/>
              <a:t>(unstructured)</a:t>
            </a:r>
            <a:r>
              <a:rPr lang="en-US" dirty="0"/>
              <a:t> in Stata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1412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0014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Aggregation</a:t>
            </a:r>
          </a:p>
          <a:p>
            <a:pPr lvl="1"/>
            <a:r>
              <a:rPr lang="en-US" dirty="0"/>
              <a:t>Multilevel models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45509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2C7-61A0-A162-CB1F-F8CCB0EB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09B7-3CAE-4342-3EB6-94FD9B0E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basis for aggregation to a higher level</a:t>
            </a:r>
          </a:p>
          <a:p>
            <a:pPr lvl="1"/>
            <a:r>
              <a:rPr lang="en-US" dirty="0"/>
              <a:t>When/why would this be appropriate? </a:t>
            </a:r>
          </a:p>
          <a:p>
            <a:r>
              <a:rPr lang="en-US" dirty="0"/>
              <a:t>What are the implications…</a:t>
            </a:r>
          </a:p>
          <a:p>
            <a:pPr lvl="1"/>
            <a:r>
              <a:rPr lang="en-US" dirty="0"/>
              <a:t>Theoretical?</a:t>
            </a:r>
          </a:p>
          <a:p>
            <a:pPr lvl="1"/>
            <a:r>
              <a:rPr lang="en-US" dirty="0"/>
              <a:t>Methodological?</a:t>
            </a:r>
          </a:p>
          <a:p>
            <a:endParaRPr lang="en-US" dirty="0"/>
          </a:p>
          <a:p>
            <a:r>
              <a:rPr lang="en-US" dirty="0"/>
              <a:t>What did you think? </a:t>
            </a:r>
          </a:p>
          <a:p>
            <a:r>
              <a:rPr lang="en-US" dirty="0"/>
              <a:t>Applications to research in your area?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773-E8D7-2A78-44F2-47B38D6E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LeBreton &amp; </a:t>
            </a:r>
            <a:r>
              <a:rPr lang="en-US" dirty="0" err="1"/>
              <a:t>Senter</a:t>
            </a:r>
            <a:r>
              <a:rPr lang="en-US" dirty="0"/>
              <a:t>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7183-916F-2512-2669-265025ED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between:</a:t>
            </a:r>
          </a:p>
          <a:p>
            <a:pPr lvl="1"/>
            <a:r>
              <a:rPr lang="en-US" dirty="0"/>
              <a:t>Interrater reliability, and</a:t>
            </a:r>
          </a:p>
          <a:p>
            <a:pPr lvl="1"/>
            <a:r>
              <a:rPr lang="en-US" dirty="0"/>
              <a:t>Interrater agreement</a:t>
            </a:r>
          </a:p>
          <a:p>
            <a:pPr lvl="1"/>
            <a:endParaRPr lang="en-US" dirty="0"/>
          </a:p>
          <a:p>
            <a:r>
              <a:rPr lang="en-US" dirty="0"/>
              <a:t>Why are both important?</a:t>
            </a:r>
          </a:p>
          <a:p>
            <a:endParaRPr lang="en-US" dirty="0"/>
          </a:p>
          <a:p>
            <a:r>
              <a:rPr lang="en-US" dirty="0"/>
              <a:t>When is each more/less important?</a:t>
            </a:r>
          </a:p>
        </p:txBody>
      </p:sp>
    </p:spTree>
    <p:extLst>
      <p:ext uri="{BB962C8B-B14F-4D97-AF65-F5344CB8AC3E}">
        <p14:creationId xmlns:p14="http://schemas.microsoft.com/office/powerpoint/2010/main" val="22706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9F0-F0B6-4D24-3D64-B060DA64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vs IRA+IRR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CAB7-1E1A-B70B-6E63-0792E3C9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IRA: </a:t>
            </a:r>
            <a:r>
              <a:rPr lang="en-US" dirty="0" err="1"/>
              <a:t>r</a:t>
            </a:r>
            <a:r>
              <a:rPr lang="en-US" baseline="-25000" dirty="0" err="1"/>
              <a:t>wg</a:t>
            </a:r>
            <a:endParaRPr lang="en-US" dirty="0"/>
          </a:p>
          <a:p>
            <a:pPr lvl="1"/>
            <a:r>
              <a:rPr lang="en-US" dirty="0"/>
              <a:t>Compare within-group variance to different distributions</a:t>
            </a:r>
          </a:p>
          <a:p>
            <a:pPr lvl="1"/>
            <a:r>
              <a:rPr lang="en-US" dirty="0"/>
              <a:t>Which distribution?</a:t>
            </a:r>
          </a:p>
          <a:p>
            <a:pPr lvl="2"/>
            <a:r>
              <a:rPr lang="en-US" dirty="0"/>
              <a:t>Uniform is most common, but is it realistic?</a:t>
            </a:r>
          </a:p>
          <a:p>
            <a:pPr lvl="1"/>
            <a:r>
              <a:rPr lang="en-US" dirty="0"/>
              <a:t>How should cutoffs be handled</a:t>
            </a:r>
          </a:p>
          <a:p>
            <a:endParaRPr lang="en-US" dirty="0"/>
          </a:p>
          <a:p>
            <a:r>
              <a:rPr lang="en-US" dirty="0"/>
              <a:t>IRA+IRR: ICC1</a:t>
            </a:r>
            <a:r>
              <a:rPr lang="en-US"/>
              <a:t>, ICCK</a:t>
            </a:r>
            <a:endParaRPr lang="en-US" dirty="0"/>
          </a:p>
          <a:p>
            <a:pPr lvl="1"/>
            <a:r>
              <a:rPr lang="en-US" dirty="0"/>
              <a:t>ICC1 - % variance at higher level</a:t>
            </a:r>
          </a:p>
          <a:p>
            <a:pPr lvl="1"/>
            <a:r>
              <a:rPr lang="en-US" dirty="0"/>
              <a:t>ICCK – reliability of the group mean</a:t>
            </a:r>
          </a:p>
        </p:txBody>
      </p:sp>
    </p:spTree>
    <p:extLst>
      <p:ext uri="{BB962C8B-B14F-4D97-AF65-F5344CB8AC3E}">
        <p14:creationId xmlns:p14="http://schemas.microsoft.com/office/powerpoint/2010/main" val="374452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Multilevel models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682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regression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9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 </a:t>
            </a:r>
            <a:r>
              <a:rPr lang="en-US" dirty="0"/>
              <a:t>= the estimated population mean of y</a:t>
            </a:r>
          </a:p>
          <a:p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/>
              <a:t>= residuals not explained by the population mean</a:t>
            </a:r>
          </a:p>
          <a:p>
            <a:pPr lvl="1"/>
            <a:r>
              <a:rPr lang="en-US" u="sng" dirty="0"/>
              <a:t>ALL</a:t>
            </a:r>
            <a:r>
              <a:rPr lang="en-US" dirty="0"/>
              <a:t> sources of error combined</a:t>
            </a:r>
          </a:p>
          <a:p>
            <a:pPr lvl="2"/>
            <a:r>
              <a:rPr lang="en-US" dirty="0"/>
              <a:t>Within-person (i.e., temporal) variability</a:t>
            </a:r>
          </a:p>
          <a:p>
            <a:pPr lvl="2"/>
            <a:r>
              <a:rPr lang="en-US" dirty="0"/>
              <a:t>Individual variability</a:t>
            </a:r>
          </a:p>
          <a:p>
            <a:pPr lvl="2"/>
            <a:r>
              <a:rPr lang="en-US" dirty="0"/>
              <a:t>Firm variability</a:t>
            </a:r>
          </a:p>
          <a:p>
            <a:pPr lvl="2"/>
            <a:r>
              <a:rPr lang="en-US" dirty="0"/>
              <a:t>Industry variability</a:t>
            </a:r>
          </a:p>
          <a:p>
            <a:pPr lvl="2"/>
            <a:r>
              <a:rPr lang="en-US" dirty="0"/>
              <a:t>Country variability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DC781-D43A-C1BF-45B9-0AD634F83E85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968D6053-4A7E-2D1E-0812-B79CBFFC8F46}"/>
                  </a:ext>
                </a:extLst>
              </p:cNvPr>
              <p:cNvSpPr txBox="1"/>
              <p:nvPr/>
            </p:nvSpPr>
            <p:spPr bwMode="auto">
              <a:xfrm>
                <a:off x="1576890" y="5819455"/>
                <a:ext cx="1698625" cy="59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968D6053-4A7E-2D1E-0812-B79CBFFC8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890" y="5819455"/>
                <a:ext cx="1698625" cy="593725"/>
              </a:xfrm>
              <a:prstGeom prst="rect">
                <a:avLst/>
              </a:prstGeom>
              <a:blipFill>
                <a:blip r:embed="rId2"/>
                <a:stretch>
                  <a:fillRect r="-10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8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7D0-A5E2-8E35-806B-85848E89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what’s wrong with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6C89-D57A-6D2B-2B2E-0A8B0F9C8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 great when residuals are… independent…</a:t>
            </a:r>
          </a:p>
          <a:p>
            <a:pPr lvl="1"/>
            <a:r>
              <a:rPr lang="en-US" dirty="0"/>
              <a:t>are they, generally?</a:t>
            </a:r>
          </a:p>
          <a:p>
            <a:r>
              <a:rPr lang="en-US" dirty="0"/>
              <a:t>Why aren’t we all:</a:t>
            </a:r>
          </a:p>
          <a:p>
            <a:pPr lvl="1"/>
            <a:r>
              <a:rPr lang="en-US" dirty="0"/>
              <a:t>Psychologists?</a:t>
            </a:r>
          </a:p>
          <a:p>
            <a:pPr lvl="1"/>
            <a:r>
              <a:rPr lang="en-US" dirty="0"/>
              <a:t>Economists?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lot of organization science relies on the notion that things can work differently in organizations &amp; teams – the </a:t>
            </a:r>
            <a:r>
              <a:rPr lang="en-US" i="1" dirty="0"/>
              <a:t>context </a:t>
            </a:r>
            <a:r>
              <a:rPr lang="en-US" dirty="0"/>
              <a:t>matters!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D711F4-B75E-F666-480D-28A33A8529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11594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1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1105</TotalTime>
  <Words>1132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BUS-Z 798 Research Methods (II)</vt:lpstr>
      <vt:lpstr>Agenda</vt:lpstr>
      <vt:lpstr>Agenda</vt:lpstr>
      <vt:lpstr>Chan (1998)</vt:lpstr>
      <vt:lpstr>LeBreton &amp; Senter (2005)</vt:lpstr>
      <vt:lpstr>IRA vs IRA+IRR</vt:lpstr>
      <vt:lpstr>Agenda</vt:lpstr>
      <vt:lpstr>The simplest regression possible</vt:lpstr>
      <vt:lpstr>So… what’s wrong with that?</vt:lpstr>
      <vt:lpstr>Doing better with ‘e’</vt:lpstr>
      <vt:lpstr>Multilevel Variance Components (2-level)</vt:lpstr>
      <vt:lpstr>Doing even better with ‘e’</vt:lpstr>
      <vt:lpstr>Multilevel Variance Components (3-level)</vt:lpstr>
      <vt:lpstr>What are Fixed vs. Random Effects?</vt:lpstr>
      <vt:lpstr>OLS model</vt:lpstr>
      <vt:lpstr>Should intercepts to be allowed to differ?</vt:lpstr>
      <vt:lpstr>Random Intercepts</vt:lpstr>
      <vt:lpstr>Should coefficients to be allowed to differ?</vt:lpstr>
      <vt:lpstr>Random Intercepts &amp; Slopes</vt:lpstr>
      <vt:lpstr>What kinds of research questions?</vt:lpstr>
      <vt:lpstr>Different multilevel models</vt:lpstr>
      <vt:lpstr>Centering decisions</vt:lpstr>
      <vt:lpstr>Some rules of thumb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McKenny, Aaron</cp:lastModifiedBy>
  <cp:revision>15</cp:revision>
  <dcterms:created xsi:type="dcterms:W3CDTF">2024-01-10T12:23:18Z</dcterms:created>
  <dcterms:modified xsi:type="dcterms:W3CDTF">2024-01-31T13:24:47Z</dcterms:modified>
</cp:coreProperties>
</file>