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7" r:id="rId4"/>
    <p:sldId id="276" r:id="rId5"/>
    <p:sldId id="273" r:id="rId6"/>
    <p:sldId id="278" r:id="rId7"/>
    <p:sldId id="279" r:id="rId8"/>
    <p:sldId id="280" r:id="rId9"/>
    <p:sldId id="282" r:id="rId10"/>
    <p:sldId id="283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2" r:id="rId27"/>
    <p:sldId id="301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7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9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2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4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7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5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1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9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993C0-9AB3-4209-9AF9-896CEF8BC588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54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4696-F230-33FD-C314-E033E19DB0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BUS-Z 798</a:t>
            </a:r>
            <a:br>
              <a:rPr lang="en-US" dirty="0"/>
            </a:br>
            <a:r>
              <a:rPr lang="en-US" dirty="0"/>
              <a:t>Research Methods (II)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254EE-E49D-D9BA-13D2-2AC2E0113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Aaron McKenny</a:t>
            </a:r>
          </a:p>
          <a:p>
            <a:r>
              <a:rPr lang="en-US" dirty="0"/>
              <a:t>1/17/2024</a:t>
            </a:r>
          </a:p>
        </p:txBody>
      </p:sp>
    </p:spTree>
    <p:extLst>
      <p:ext uri="{BB962C8B-B14F-4D97-AF65-F5344CB8AC3E}">
        <p14:creationId xmlns:p14="http://schemas.microsoft.com/office/powerpoint/2010/main" val="105049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0778-E6CB-AE01-8A61-716F0668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Operationalization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F4E2A-D183-58E0-5C0C-2E3781157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Measurement models</a:t>
            </a:r>
          </a:p>
          <a:p>
            <a:pPr lvl="1"/>
            <a:r>
              <a:rPr lang="en-US" dirty="0"/>
              <a:t>What are they and why do we care?</a:t>
            </a:r>
          </a:p>
          <a:p>
            <a:pPr lvl="1"/>
            <a:r>
              <a:rPr lang="en-US" dirty="0"/>
              <a:t>What kinds of models should we be considering?</a:t>
            </a:r>
          </a:p>
          <a:p>
            <a:pPr lvl="1"/>
            <a:r>
              <a:rPr lang="en-US" dirty="0"/>
              <a:t>How do we select a model?</a:t>
            </a:r>
          </a:p>
          <a:p>
            <a:pPr lvl="1"/>
            <a:endParaRPr lang="en-US" dirty="0"/>
          </a:p>
          <a:p>
            <a:r>
              <a:rPr lang="en-US" dirty="0"/>
              <a:t>Item generation</a:t>
            </a:r>
          </a:p>
          <a:p>
            <a:pPr lvl="1"/>
            <a:r>
              <a:rPr lang="en-US" dirty="0"/>
              <a:t>Key considerations?</a:t>
            </a:r>
          </a:p>
          <a:p>
            <a:endParaRPr lang="en-US" dirty="0"/>
          </a:p>
          <a:p>
            <a:r>
              <a:rPr lang="en-US" dirty="0"/>
              <a:t>How do we maximize content validity?</a:t>
            </a:r>
          </a:p>
        </p:txBody>
      </p:sp>
    </p:spTree>
    <p:extLst>
      <p:ext uri="{BB962C8B-B14F-4D97-AF65-F5344CB8AC3E}">
        <p14:creationId xmlns:p14="http://schemas.microsoft.com/office/powerpoint/2010/main" val="308340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89B1-76FD-DD30-2DDB-4D90527F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Confirm Construct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B90E-B795-076F-E23A-7A8EDE321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we get data?</a:t>
            </a:r>
          </a:p>
          <a:p>
            <a:endParaRPr lang="en-US" dirty="0"/>
          </a:p>
          <a:p>
            <a:r>
              <a:rPr lang="en-US" dirty="0"/>
              <a:t>What’s the big deal about CFA vs EFA?</a:t>
            </a:r>
          </a:p>
          <a:p>
            <a:pPr lvl="1"/>
            <a:r>
              <a:rPr lang="en-US" dirty="0"/>
              <a:t>Why did I assign readings about EFA and assign EFA homework?</a:t>
            </a:r>
          </a:p>
          <a:p>
            <a:pPr lvl="1"/>
            <a:endParaRPr lang="en-US" dirty="0"/>
          </a:p>
          <a:p>
            <a:r>
              <a:rPr lang="en-US" dirty="0"/>
              <a:t>Review: What is the difference between reliability and validity?</a:t>
            </a:r>
          </a:p>
          <a:p>
            <a:endParaRPr lang="en-US" dirty="0"/>
          </a:p>
          <a:p>
            <a:r>
              <a:rPr lang="en-US" dirty="0"/>
              <a:t>What kinds of validity should we be looking for?</a:t>
            </a:r>
          </a:p>
        </p:txBody>
      </p:sp>
    </p:spTree>
    <p:extLst>
      <p:ext uri="{BB962C8B-B14F-4D97-AF65-F5344CB8AC3E}">
        <p14:creationId xmlns:p14="http://schemas.microsoft.com/office/powerpoint/2010/main" val="206601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ABDD-8B41-1F96-6FAF-E702FB42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D1D25-C127-BAD5-3303-3F1053F8E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factor analysis say about the relationship between latent factors and observable indicators?</a:t>
            </a:r>
          </a:p>
          <a:p>
            <a:endParaRPr lang="en-US" dirty="0"/>
          </a:p>
          <a:p>
            <a:r>
              <a:rPr lang="en-US" dirty="0"/>
              <a:t>Latent factors explain (cause?) variance in observable indicators</a:t>
            </a:r>
          </a:p>
          <a:p>
            <a:pPr lvl="1"/>
            <a:r>
              <a:rPr lang="en-US" dirty="0"/>
              <a:t>My positive attitude (latent factor) causes me to rate the following highly</a:t>
            </a:r>
          </a:p>
          <a:p>
            <a:pPr lvl="2"/>
            <a:r>
              <a:rPr lang="en-US" dirty="0"/>
              <a:t>“I like doing my job”</a:t>
            </a:r>
          </a:p>
          <a:p>
            <a:pPr lvl="2"/>
            <a:r>
              <a:rPr lang="en-US" dirty="0"/>
              <a:t>“I try to give 100% at work”</a:t>
            </a:r>
          </a:p>
        </p:txBody>
      </p:sp>
    </p:spTree>
    <p:extLst>
      <p:ext uri="{BB962C8B-B14F-4D97-AF65-F5344CB8AC3E}">
        <p14:creationId xmlns:p14="http://schemas.microsoft.com/office/powerpoint/2010/main" val="337434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3F7E-52D8-B715-96F1-E21CD93E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33E4-E1C7-C04A-B749-31360086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Dimensionality reduction technique</a:t>
            </a:r>
          </a:p>
          <a:p>
            <a:pPr lvl="1"/>
            <a:r>
              <a:rPr lang="en-US" dirty="0"/>
              <a:t>15 variables = 15 dimensions</a:t>
            </a:r>
          </a:p>
          <a:p>
            <a:pPr lvl="1"/>
            <a:r>
              <a:rPr lang="en-US" dirty="0"/>
              <a:t>Can we create a smaller number of ‘factors’ that explain most of that variance?</a:t>
            </a:r>
          </a:p>
          <a:p>
            <a:pPr lvl="1"/>
            <a:endParaRPr lang="en-US" dirty="0"/>
          </a:p>
          <a:p>
            <a:r>
              <a:rPr lang="en-US" dirty="0"/>
              <a:t>Works by looking for:</a:t>
            </a:r>
          </a:p>
          <a:p>
            <a:pPr lvl="1"/>
            <a:r>
              <a:rPr lang="en-US" dirty="0"/>
              <a:t>High within-group covariance</a:t>
            </a:r>
          </a:p>
          <a:p>
            <a:pPr lvl="1"/>
            <a:r>
              <a:rPr lang="en-US" dirty="0"/>
              <a:t>Low between-group covariance</a:t>
            </a:r>
          </a:p>
          <a:p>
            <a:pPr lvl="1"/>
            <a:endParaRPr lang="en-US" dirty="0"/>
          </a:p>
          <a:p>
            <a:r>
              <a:rPr lang="en-US" dirty="0"/>
              <a:t>Factors *might* reflect something theoretically meaningful</a:t>
            </a:r>
          </a:p>
        </p:txBody>
      </p:sp>
    </p:spTree>
    <p:extLst>
      <p:ext uri="{BB962C8B-B14F-4D97-AF65-F5344CB8AC3E}">
        <p14:creationId xmlns:p14="http://schemas.microsoft.com/office/powerpoint/2010/main" val="154302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A9D35-E42F-F06F-CF30-54948BA5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10 items </a:t>
            </a:r>
            <a:r>
              <a:rPr lang="en-US" sz="5400">
                <a:sym typeface="Wingdings" panose="05000000000000000000" pitchFamily="2" charset="2"/>
              </a:rPr>
              <a:t> 2 factors</a:t>
            </a:r>
            <a:endParaRPr lang="en-US" sz="540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54912-DD7C-AE6A-F2D5-B19DDA326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dirty="0"/>
              <a:t>2 “factors” (x-axis and y-axis in this case)</a:t>
            </a:r>
          </a:p>
          <a:p>
            <a:pPr lvl="1"/>
            <a:r>
              <a:rPr lang="en-US" sz="1800" dirty="0"/>
              <a:t>M</a:t>
            </a:r>
            <a:r>
              <a:rPr lang="en-US" sz="2200" dirty="0"/>
              <a:t>ove the axes to minimize the distances between the (eigen)vector and the grouped items</a:t>
            </a:r>
          </a:p>
          <a:p>
            <a:endParaRPr lang="en-US" sz="2200" dirty="0"/>
          </a:p>
          <a:p>
            <a:r>
              <a:rPr lang="en-US" sz="2200" dirty="0"/>
              <a:t>Eigenvalue: % variance of the items that a factor explains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8E9FA-414F-C556-28AA-91858CD35A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77" b="4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84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948F7-5BCE-7E4B-3488-8E216DDD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62726-D13A-71D7-DDE4-867D9072A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 scores – scores of a subject on the factor</a:t>
            </a:r>
          </a:p>
          <a:p>
            <a:pPr lvl="1"/>
            <a:r>
              <a:rPr lang="en-US" dirty="0"/>
              <a:t>Handy for regression… but</a:t>
            </a:r>
          </a:p>
          <a:p>
            <a:pPr lvl="1"/>
            <a:r>
              <a:rPr lang="en-US" dirty="0"/>
              <a:t>SEM and dominance analysis have made somewhat obsolete</a:t>
            </a:r>
          </a:p>
          <a:p>
            <a:endParaRPr lang="en-US" dirty="0"/>
          </a:p>
          <a:p>
            <a:r>
              <a:rPr lang="en-US" dirty="0"/>
              <a:t>Factor loadings – how important an item is to a factor</a:t>
            </a:r>
          </a:p>
          <a:p>
            <a:pPr lvl="1"/>
            <a:r>
              <a:rPr lang="en-US" dirty="0"/>
              <a:t>Use to evaluate measurement</a:t>
            </a:r>
          </a:p>
          <a:p>
            <a:pPr lvl="1"/>
            <a:r>
              <a:rPr lang="en-US" dirty="0"/>
              <a:t>Square of Factor loading determines amount of variance accounted for by that item</a:t>
            </a:r>
          </a:p>
        </p:txBody>
      </p:sp>
    </p:spTree>
    <p:extLst>
      <p:ext uri="{BB962C8B-B14F-4D97-AF65-F5344CB8AC3E}">
        <p14:creationId xmlns:p14="http://schemas.microsoft.com/office/powerpoint/2010/main" val="681905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3AF9E6-ACA2-8181-317A-F46347C1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br>
              <a:rPr lang="en-US" sz="4600"/>
            </a:br>
            <a:r>
              <a:rPr lang="en-US" sz="4600"/>
              <a:t>Data requirements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3B4AD-E6AB-D269-982A-98ECF1B45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dirty="0"/>
              <a:t>Interval or ratio-level data</a:t>
            </a:r>
          </a:p>
          <a:p>
            <a:endParaRPr lang="en-US" dirty="0"/>
          </a:p>
          <a:p>
            <a:r>
              <a:rPr lang="en-US" dirty="0"/>
              <a:t>Normally distributed variables</a:t>
            </a:r>
          </a:p>
          <a:p>
            <a:endParaRPr lang="en-US" dirty="0"/>
          </a:p>
          <a:p>
            <a:r>
              <a:rPr lang="en-US" dirty="0"/>
              <a:t>Reasonable sample size (bigger is better)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A2EA936-8758-98D8-B5AF-30E935943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958817"/>
            <a:ext cx="5458968" cy="494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6674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86AF0-1CF9-6908-B9E6-96029C542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Sample size adequacy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271A-6282-C7C3-D1EC-B9B0962A3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Most important determinants of reliable &amp; stable factor solutions </a:t>
            </a:r>
          </a:p>
          <a:p>
            <a:pPr lvl="1"/>
            <a:r>
              <a:rPr lang="en-US" sz="2200"/>
              <a:t>Sample size</a:t>
            </a:r>
          </a:p>
          <a:p>
            <a:pPr lvl="1"/>
            <a:r>
              <a:rPr lang="en-US" sz="2200"/>
              <a:t>Magnitude of factor loadings</a:t>
            </a:r>
          </a:p>
          <a:p>
            <a:pPr lvl="1"/>
            <a:endParaRPr lang="en-US" sz="2200"/>
          </a:p>
          <a:p>
            <a:r>
              <a:rPr lang="en-US" sz="2200"/>
              <a:t>Kaiser-Meyer-Olkin measure of sampling adequacy (KMO-test). </a:t>
            </a:r>
          </a:p>
          <a:p>
            <a:pPr lvl="1"/>
            <a:r>
              <a:rPr lang="en-US" sz="2200"/>
              <a:t>Rule of thumb: adequate if KMO &gt; .50.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A2E24-7BF7-826E-486B-B4C1CCC82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430628"/>
            <a:ext cx="5458968" cy="39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79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40C58-90D6-81FB-A424-0E88A121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Correlation Considerations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BB0E-EB87-DF64-B954-F91F22672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000" dirty="0"/>
              <a:t>Variables need to be intercorrelated</a:t>
            </a:r>
          </a:p>
          <a:p>
            <a:pPr lvl="1"/>
            <a:r>
              <a:rPr lang="en-US" sz="2000" dirty="0"/>
              <a:t>Why?</a:t>
            </a:r>
          </a:p>
          <a:p>
            <a:pPr lvl="1"/>
            <a:r>
              <a:rPr lang="en-US" sz="2000" u="sng" dirty="0"/>
              <a:t>Bartlett’s test of sphericity</a:t>
            </a:r>
            <a:r>
              <a:rPr lang="en-US" sz="2000" dirty="0"/>
              <a:t> - tests the null hypothesis that the original correlation matrix is an identity matrix</a:t>
            </a:r>
          </a:p>
          <a:p>
            <a:r>
              <a:rPr lang="en-US" sz="2000" dirty="0"/>
              <a:t>…but not too highly correlated</a:t>
            </a:r>
          </a:p>
          <a:p>
            <a:pPr lvl="1"/>
            <a:r>
              <a:rPr lang="en-US" sz="2000" dirty="0"/>
              <a:t>Multicollinearity detected via the </a:t>
            </a:r>
            <a:r>
              <a:rPr lang="en-US" sz="2000" u="sng" dirty="0"/>
              <a:t>determinant of the correlation matrix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det &gt; 0.00001: multicollinearity not much of a concern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D0B66-BE07-7944-C6EF-66A4DEA98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430628"/>
            <a:ext cx="5458968" cy="39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1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46A3-998C-41AC-22DD-A46F3414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Costello &amp; Osborne – EFA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07F64-EE38-3D28-81A5-DD3F771E2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Reviewed 1700 EFA studies</a:t>
            </a:r>
          </a:p>
          <a:p>
            <a:endParaRPr lang="en-US" dirty="0"/>
          </a:p>
          <a:p>
            <a:r>
              <a:rPr lang="en-US" dirty="0"/>
              <a:t>What were the major takeaways regarding the state of the literature?</a:t>
            </a:r>
          </a:p>
          <a:p>
            <a:endParaRPr lang="en-US" dirty="0"/>
          </a:p>
          <a:p>
            <a:r>
              <a:rPr lang="en-US" dirty="0"/>
              <a:t>What are some of the best practices for EFA analysis</a:t>
            </a:r>
          </a:p>
          <a:p>
            <a:pPr lvl="1"/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8537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9450-8F82-805F-163B-B11AB1E8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7447-11E9-4BDE-57F1-77D4B7D5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Last week…</a:t>
            </a:r>
          </a:p>
          <a:p>
            <a:r>
              <a:rPr lang="en-US" dirty="0"/>
              <a:t>This week’s readings</a:t>
            </a:r>
          </a:p>
          <a:p>
            <a:r>
              <a:rPr lang="en-US" dirty="0"/>
              <a:t>Homework Discussion</a:t>
            </a:r>
          </a:p>
          <a:p>
            <a:r>
              <a:rPr lang="en-US" dirty="0"/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2048242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246A3-998C-41AC-22DD-A46F34148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Face-palm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07F64-EE38-3D28-81A5-DD3F771E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000" dirty="0"/>
              <a:t>Over half:</a:t>
            </a:r>
          </a:p>
          <a:p>
            <a:pPr lvl="1"/>
            <a:r>
              <a:rPr lang="en-US" sz="2000" dirty="0"/>
              <a:t>Principal Components Analysis</a:t>
            </a:r>
          </a:p>
          <a:p>
            <a:pPr lvl="1"/>
            <a:r>
              <a:rPr lang="en-US" sz="2000" dirty="0"/>
              <a:t>Varimax (orthogonal) rotation</a:t>
            </a:r>
          </a:p>
          <a:p>
            <a:pPr lvl="1"/>
            <a:r>
              <a:rPr lang="en-US" sz="2000" dirty="0"/>
              <a:t>Use Kaiser criterion</a:t>
            </a:r>
          </a:p>
          <a:p>
            <a:pPr lvl="2"/>
            <a:r>
              <a:rPr lang="en-US" dirty="0"/>
              <a:t>…when they report anything at all</a:t>
            </a:r>
          </a:p>
          <a:p>
            <a:endParaRPr lang="en-US" sz="2000" dirty="0"/>
          </a:p>
          <a:p>
            <a:r>
              <a:rPr lang="en-US" sz="2000" dirty="0"/>
              <a:t>What gives?</a:t>
            </a:r>
          </a:p>
          <a:p>
            <a:pPr lvl="1"/>
            <a:r>
              <a:rPr lang="en-US" sz="1600" dirty="0"/>
              <a:t>Default options for SPSS and SAS</a:t>
            </a:r>
          </a:p>
          <a:p>
            <a:pPr lvl="1"/>
            <a:r>
              <a:rPr lang="en-US" sz="1600" dirty="0"/>
              <a:t>PCA is less computationally intensive</a:t>
            </a:r>
          </a:p>
          <a:p>
            <a:pPr lvl="2"/>
            <a:r>
              <a:rPr lang="en-US" sz="1200" dirty="0"/>
              <a:t>… used to matter more</a:t>
            </a:r>
          </a:p>
        </p:txBody>
      </p:sp>
      <p:pic>
        <p:nvPicPr>
          <p:cNvPr id="2050" name="Picture 2" descr="Facepalm (Meme) – Bedeutung von Wort und Geste">
            <a:extLst>
              <a:ext uri="{FF2B5EF4-FFF2-40B4-BE49-F238E27FC236}">
                <a16:creationId xmlns:a16="http://schemas.microsoft.com/office/drawing/2014/main" id="{C7B0C79E-1BC4-8E75-7D47-41EB6165B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893665"/>
            <a:ext cx="5458968" cy="307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192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047B-B2C0-0C78-8D38-4D25BD95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…So what is PCA?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63725-8DE0-DF7E-53E2-DAEBB7DC4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a data reduction tool</a:t>
            </a:r>
          </a:p>
          <a:p>
            <a:pPr lvl="1"/>
            <a:r>
              <a:rPr lang="en-US" dirty="0"/>
              <a:t>Decomposes data into a smaller number of components</a:t>
            </a:r>
          </a:p>
          <a:p>
            <a:pPr lvl="1"/>
            <a:r>
              <a:rPr lang="en-US" dirty="0"/>
              <a:t>Components are linear combinations of original variables</a:t>
            </a:r>
          </a:p>
          <a:p>
            <a:r>
              <a:rPr lang="en-US" u="sng" dirty="0"/>
              <a:t>Does not presuppose</a:t>
            </a:r>
            <a:r>
              <a:rPr lang="en-US" dirty="0"/>
              <a:t> latent causal factors</a:t>
            </a:r>
          </a:p>
          <a:p>
            <a:r>
              <a:rPr lang="en-US" dirty="0"/>
              <a:t>Uses all variance in items (shared and unique)</a:t>
            </a:r>
          </a:p>
          <a:p>
            <a:pPr lvl="1"/>
            <a:r>
              <a:rPr lang="en-US" dirty="0"/>
              <a:t>All that variance appears in the solution</a:t>
            </a:r>
          </a:p>
          <a:p>
            <a:pPr lvl="1"/>
            <a:r>
              <a:rPr lang="en-US" dirty="0"/>
              <a:t>Most variance explained by first component and decreases therein</a:t>
            </a:r>
          </a:p>
          <a:p>
            <a:endParaRPr lang="en-US" dirty="0"/>
          </a:p>
          <a:p>
            <a:r>
              <a:rPr lang="en-US" dirty="0"/>
              <a:t>Takeaway: </a:t>
            </a:r>
            <a:r>
              <a:rPr lang="en-US" b="1" u="sng" dirty="0"/>
              <a:t>Don’t use PCA if you expect a latent variable</a:t>
            </a:r>
          </a:p>
        </p:txBody>
      </p:sp>
    </p:spTree>
    <p:extLst>
      <p:ext uri="{BB962C8B-B14F-4D97-AF65-F5344CB8AC3E}">
        <p14:creationId xmlns:p14="http://schemas.microsoft.com/office/powerpoint/2010/main" val="3423735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97240-AEA8-B6EB-06F5-72A62E475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Communalities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0C7E3-2702-B7B5-43D0-CC1DC88B9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000"/>
              <a:t>Proportion of variation in item explained by factors</a:t>
            </a:r>
          </a:p>
          <a:p>
            <a:pPr lvl="1"/>
            <a:r>
              <a:rPr lang="en-US" sz="2000"/>
              <a:t>R</a:t>
            </a:r>
            <a:r>
              <a:rPr lang="en-US" sz="2000" baseline="30000"/>
              <a:t>2</a:t>
            </a:r>
            <a:r>
              <a:rPr lang="en-US" sz="2000"/>
              <a:t>, but where item is outcome and factors are predictors</a:t>
            </a:r>
          </a:p>
          <a:p>
            <a:pPr lvl="1"/>
            <a:r>
              <a:rPr lang="en-US" sz="2000"/>
              <a:t>Complement of “Uniqueness” in Stata</a:t>
            </a:r>
          </a:p>
          <a:p>
            <a:r>
              <a:rPr lang="en-US" sz="2000"/>
              <a:t>High if 0.8 or greater (Velicer &amp; Fava, 1998)</a:t>
            </a:r>
          </a:p>
          <a:p>
            <a:pPr lvl="1"/>
            <a:r>
              <a:rPr lang="en-US" sz="2000"/>
              <a:t>In social sciences, more likely to find.4-.7</a:t>
            </a:r>
          </a:p>
          <a:p>
            <a:pPr lvl="1"/>
            <a:r>
              <a:rPr lang="en-US" sz="2000"/>
              <a:t>Reviewer pushback below 0.40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EB880-C45F-40D4-4AE4-F24F93CAA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484243"/>
            <a:ext cx="5458968" cy="388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76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9A99-8C43-D8BF-6ABB-90554117C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0A217-A6A0-CA63-64E3-27BB797BF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data are normally distributed, use maximum likelihood</a:t>
            </a:r>
          </a:p>
          <a:p>
            <a:pPr lvl="1"/>
            <a:r>
              <a:rPr lang="en-US" dirty="0"/>
              <a:t>GOF indices</a:t>
            </a:r>
          </a:p>
          <a:p>
            <a:pPr lvl="1"/>
            <a:r>
              <a:rPr lang="en-US" dirty="0"/>
              <a:t>Significance testing of factor loadings and factor intercorrelations</a:t>
            </a:r>
          </a:p>
          <a:p>
            <a:pPr lvl="1"/>
            <a:r>
              <a:rPr lang="en-US" dirty="0"/>
              <a:t>Confidence intervals</a:t>
            </a:r>
          </a:p>
          <a:p>
            <a:r>
              <a:rPr lang="en-US" dirty="0"/>
              <a:t>Otherwise, use Principal Axis Factoring</a:t>
            </a:r>
          </a:p>
          <a:p>
            <a:r>
              <a:rPr lang="en-US" dirty="0"/>
              <a:t>…just don’t use PCA for factor analysis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2000" i="1" dirty="0" err="1"/>
              <a:t>Fabrigar</a:t>
            </a:r>
            <a:r>
              <a:rPr lang="en-US" sz="2000" i="1" dirty="0"/>
              <a:t>, Wegener, MacCallum and Strahan (1999) </a:t>
            </a:r>
          </a:p>
        </p:txBody>
      </p:sp>
    </p:spTree>
    <p:extLst>
      <p:ext uri="{BB962C8B-B14F-4D97-AF65-F5344CB8AC3E}">
        <p14:creationId xmlns:p14="http://schemas.microsoft.com/office/powerpoint/2010/main" val="3702276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393E-8300-950C-E126-660FDD5C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Outputs (PCA, ML, PAF)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064EC-AC7B-B321-C9CC-9E5A63BF8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Eigenvalues will be similar</a:t>
            </a:r>
          </a:p>
          <a:p>
            <a:endParaRPr lang="en-US" dirty="0"/>
          </a:p>
          <a:p>
            <a:r>
              <a:rPr lang="en-US" dirty="0"/>
              <a:t>PCA will overestimate</a:t>
            </a:r>
          </a:p>
          <a:p>
            <a:pPr lvl="1"/>
            <a:r>
              <a:rPr lang="en-US" dirty="0"/>
              <a:t>Total variance accounted for</a:t>
            </a:r>
          </a:p>
          <a:p>
            <a:pPr lvl="1"/>
            <a:r>
              <a:rPr lang="en-US" dirty="0"/>
              <a:t>Item loadings</a:t>
            </a:r>
          </a:p>
          <a:p>
            <a:pPr lvl="1"/>
            <a:endParaRPr lang="en-US" dirty="0"/>
          </a:p>
          <a:p>
            <a:r>
              <a:rPr lang="en-US" dirty="0"/>
              <a:t>PCA does not partition unique variance from shared variance </a:t>
            </a:r>
          </a:p>
          <a:p>
            <a:pPr lvl="1"/>
            <a:r>
              <a:rPr lang="en-US" dirty="0"/>
              <a:t>sets all item communalities at 1.0</a:t>
            </a:r>
          </a:p>
        </p:txBody>
      </p:sp>
    </p:spTree>
    <p:extLst>
      <p:ext uri="{BB962C8B-B14F-4D97-AF65-F5344CB8AC3E}">
        <p14:creationId xmlns:p14="http://schemas.microsoft.com/office/powerpoint/2010/main" val="4203517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0597-17CE-99E9-2012-3A08E07F8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retention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02B8D-7586-53D6-A5FD-10E17EF05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controversial part of EFA</a:t>
            </a:r>
          </a:p>
          <a:p>
            <a:pPr lvl="1"/>
            <a:r>
              <a:rPr lang="en-US" dirty="0"/>
              <a:t>Kaiser rule – retain factors where eigenvalue &gt; 1</a:t>
            </a:r>
          </a:p>
          <a:p>
            <a:pPr lvl="1"/>
            <a:r>
              <a:rPr lang="en-US" dirty="0"/>
              <a:t>Keep factors which cumulatively explain 70-80% of variance</a:t>
            </a:r>
          </a:p>
          <a:p>
            <a:pPr lvl="1"/>
            <a:r>
              <a:rPr lang="en-US" dirty="0"/>
              <a:t>Look for an elbow in the scree-plot</a:t>
            </a:r>
          </a:p>
          <a:p>
            <a:pPr lvl="1"/>
            <a:r>
              <a:rPr lang="en-US" dirty="0"/>
              <a:t>Parallel analysis – loved by quant jocks</a:t>
            </a:r>
          </a:p>
          <a:p>
            <a:pPr lvl="1"/>
            <a:endParaRPr lang="en-US" dirty="0"/>
          </a:p>
          <a:p>
            <a:r>
              <a:rPr lang="en-US" dirty="0"/>
              <a:t>Triangulate!</a:t>
            </a:r>
          </a:p>
        </p:txBody>
      </p:sp>
    </p:spTree>
    <p:extLst>
      <p:ext uri="{BB962C8B-B14F-4D97-AF65-F5344CB8AC3E}">
        <p14:creationId xmlns:p14="http://schemas.microsoft.com/office/powerpoint/2010/main" val="3663262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303F1-934B-D361-0B74-EA785C1A8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Scree plots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CF6D-2486-BE1F-A72F-8CE812FCD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Popular and easy to use</a:t>
            </a:r>
          </a:p>
          <a:p>
            <a:r>
              <a:rPr lang="en-US" sz="2200" dirty="0"/>
              <a:t>But sometimes:</a:t>
            </a:r>
          </a:p>
          <a:p>
            <a:pPr lvl="1"/>
            <a:r>
              <a:rPr lang="en-US" sz="1800" dirty="0"/>
              <a:t>Difficult to find a clear elbow</a:t>
            </a:r>
          </a:p>
          <a:p>
            <a:pPr lvl="1"/>
            <a:r>
              <a:rPr lang="en-US" sz="1800" dirty="0"/>
              <a:t>Counterintuitive results</a:t>
            </a:r>
          </a:p>
          <a:p>
            <a:r>
              <a:rPr lang="en-US" sz="2200" dirty="0"/>
              <a:t>Try:</a:t>
            </a:r>
          </a:p>
          <a:p>
            <a:pPr lvl="1"/>
            <a:r>
              <a:rPr lang="en-US" sz="1800" dirty="0"/>
              <a:t>Compare item loading tables after rotation</a:t>
            </a:r>
          </a:p>
          <a:p>
            <a:pPr lvl="1"/>
            <a:r>
              <a:rPr lang="en-US" sz="1800" dirty="0"/>
              <a:t>Look for clean factor structure</a:t>
            </a:r>
          </a:p>
          <a:p>
            <a:pPr lvl="2"/>
            <a:r>
              <a:rPr lang="en-US" sz="1400" dirty="0"/>
              <a:t>High (&gt; 0.3) factor loadings</a:t>
            </a:r>
          </a:p>
          <a:p>
            <a:pPr lvl="2"/>
            <a:r>
              <a:rPr lang="en-US" sz="1400" dirty="0"/>
              <a:t>Minimal cross-loadings</a:t>
            </a:r>
          </a:p>
          <a:p>
            <a:pPr lvl="2"/>
            <a:r>
              <a:rPr lang="en-US" sz="1400" dirty="0"/>
              <a:t>Factors with 3+ items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75A104-7761-BBC2-E9B4-843773477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440122"/>
            <a:ext cx="5458968" cy="397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44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A105-58CE-E8E6-CF9F-1DF418D8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Hayton et al - Parallel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5196-284D-4D1F-7ED1-173C1CBED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issues with other criteria for factor retention?</a:t>
            </a:r>
          </a:p>
          <a:p>
            <a:endParaRPr lang="en-US" dirty="0"/>
          </a:p>
          <a:p>
            <a:r>
              <a:rPr lang="en-US" dirty="0"/>
              <a:t>What does Parallel analysis do to help overcome this limitation?</a:t>
            </a:r>
          </a:p>
          <a:p>
            <a:endParaRPr lang="en-US" dirty="0"/>
          </a:p>
          <a:p>
            <a:r>
              <a:rPr lang="en-US" dirty="0"/>
              <a:t>What is the decision criterion for interpreting parallel analysis results?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19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3EAB-EEB9-EC9A-6CC5-B0FEF40CA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B9C1C-9108-0717-6864-0D454D05C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Bad items</a:t>
            </a:r>
          </a:p>
          <a:p>
            <a:pPr lvl="1"/>
            <a:r>
              <a:rPr lang="en-US" dirty="0"/>
              <a:t>Low loadings</a:t>
            </a:r>
          </a:p>
          <a:p>
            <a:pPr lvl="1"/>
            <a:r>
              <a:rPr lang="en-US" dirty="0"/>
              <a:t>Cross-loading</a:t>
            </a:r>
          </a:p>
          <a:p>
            <a:pPr lvl="1"/>
            <a:r>
              <a:rPr lang="en-US" dirty="0"/>
              <a:t>Freestanding</a:t>
            </a:r>
          </a:p>
          <a:p>
            <a:r>
              <a:rPr lang="en-US" dirty="0"/>
              <a:t>Make sure to report it in the manuscript!</a:t>
            </a:r>
          </a:p>
          <a:p>
            <a:r>
              <a:rPr lang="en-US" dirty="0"/>
              <a:t>Can improve factor retention decision</a:t>
            </a:r>
          </a:p>
          <a:p>
            <a:endParaRPr lang="en-US" dirty="0"/>
          </a:p>
          <a:p>
            <a:r>
              <a:rPr lang="en-US" dirty="0"/>
              <a:t>Make sure to check communalities after removal!</a:t>
            </a:r>
          </a:p>
        </p:txBody>
      </p:sp>
    </p:spTree>
    <p:extLst>
      <p:ext uri="{BB962C8B-B14F-4D97-AF65-F5344CB8AC3E}">
        <p14:creationId xmlns:p14="http://schemas.microsoft.com/office/powerpoint/2010/main" val="4114627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7BDAA-F0EB-3CC3-B5EF-ACF9C292F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Factor Rotation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39CDD-41C0-CEBB-88B9-F223A7C1A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First factor will account for the most variance and dominate model</a:t>
            </a:r>
          </a:p>
          <a:p>
            <a:pPr lvl="1"/>
            <a:r>
              <a:rPr lang="en-US" sz="2200" dirty="0"/>
              <a:t>Remaining factors and loadings will be net of first factor (hard to interpret)</a:t>
            </a:r>
          </a:p>
          <a:p>
            <a:r>
              <a:rPr lang="en-US" sz="2200" dirty="0"/>
              <a:t>Makes factor structure more interpretable</a:t>
            </a:r>
          </a:p>
          <a:p>
            <a:r>
              <a:rPr lang="en-US" sz="2200" dirty="0"/>
              <a:t>Doesn’t change basic aspects of analysis (e.g., variance explained)</a:t>
            </a:r>
          </a:p>
          <a:p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0B8CAE-A14B-C393-9D5B-CDDF94770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808695"/>
            <a:ext cx="5458968" cy="524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5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4671A-B420-89DB-1E2C-CDEF5D06E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Last week…</a:t>
            </a:r>
          </a:p>
        </p:txBody>
      </p:sp>
      <p:sp>
        <p:nvSpPr>
          <p:cNvPr id="104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35BAF-4FDD-AD96-B63E-66A9A7F6D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I got excited</a:t>
            </a:r>
          </a:p>
          <a:p>
            <a:pPr lvl="1"/>
            <a:r>
              <a:rPr lang="en-US" sz="1800" dirty="0"/>
              <a:t>… so I got to talking…</a:t>
            </a:r>
          </a:p>
          <a:p>
            <a:pPr lvl="1"/>
            <a:r>
              <a:rPr lang="en-US" sz="1800" dirty="0"/>
              <a:t>… too much</a:t>
            </a:r>
          </a:p>
          <a:p>
            <a:endParaRPr lang="en-US" sz="2200" dirty="0"/>
          </a:p>
          <a:p>
            <a:r>
              <a:rPr lang="en-US" sz="2200" dirty="0"/>
              <a:t>More Socratic for paper takeaways</a:t>
            </a:r>
          </a:p>
          <a:p>
            <a:endParaRPr lang="en-US" sz="2200" dirty="0"/>
          </a:p>
          <a:p>
            <a:r>
              <a:rPr lang="en-US" sz="2200" dirty="0"/>
              <a:t>Will work on it going forward</a:t>
            </a:r>
          </a:p>
        </p:txBody>
      </p:sp>
      <p:pic>
        <p:nvPicPr>
          <p:cNvPr id="1026" name="Picture 2" descr="So I just want to say sorry…. : r/wholesomememes">
            <a:extLst>
              <a:ext uri="{FF2B5EF4-FFF2-40B4-BE49-F238E27FC236}">
                <a16:creationId xmlns:a16="http://schemas.microsoft.com/office/drawing/2014/main" id="{F39289E1-AFE8-5277-1735-DEB720035E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680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3931F-66E8-F4BF-4110-7B120662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Rely on theory, but when in doubt: oblique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28EA7F-75DC-BDB5-5ED2-78854C0FB1E8}"/>
              </a:ext>
            </a:extLst>
          </p:cNvPr>
          <p:cNvGrpSpPr/>
          <p:nvPr/>
        </p:nvGrpSpPr>
        <p:grpSpPr>
          <a:xfrm>
            <a:off x="2826874" y="2263799"/>
            <a:ext cx="6538251" cy="3433387"/>
            <a:chOff x="1756089" y="1749399"/>
            <a:chExt cx="8620125" cy="4526633"/>
          </a:xfrm>
        </p:grpSpPr>
        <p:pic>
          <p:nvPicPr>
            <p:cNvPr id="16" name="Picture 3">
              <a:extLst>
                <a:ext uri="{FF2B5EF4-FFF2-40B4-BE49-F238E27FC236}">
                  <a16:creationId xmlns:a16="http://schemas.microsoft.com/office/drawing/2014/main" id="{331F2AF8-1B3B-AB24-012F-718BB6DF17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6089" y="1752600"/>
              <a:ext cx="8620125" cy="4523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4135FF-2A06-2C8D-98CC-34FC62279D5F}"/>
                </a:ext>
              </a:extLst>
            </p:cNvPr>
            <p:cNvSpPr txBox="1"/>
            <p:nvPr/>
          </p:nvSpPr>
          <p:spPr>
            <a:xfrm>
              <a:off x="2244684" y="1752600"/>
              <a:ext cx="2707798" cy="486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Orthogonal rotation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11237A-46B6-7B3B-49CE-97A7754EC31D}"/>
                </a:ext>
              </a:extLst>
            </p:cNvPr>
            <p:cNvSpPr txBox="1"/>
            <p:nvPr/>
          </p:nvSpPr>
          <p:spPr>
            <a:xfrm>
              <a:off x="6899635" y="1749399"/>
              <a:ext cx="2333132" cy="486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Oblique rotation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4944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FDA7-5BA1-2DBC-800C-E589FC7F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Rotated Factor Loadings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2A13E-A02D-884A-07B6-43C265B83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Represented in the rotated component matrix</a:t>
            </a:r>
          </a:p>
          <a:p>
            <a:r>
              <a:rPr lang="en-US" dirty="0"/>
              <a:t>Interpret factor loadings &gt;=</a:t>
            </a:r>
          </a:p>
          <a:p>
            <a:pPr lvl="1"/>
            <a:r>
              <a:rPr lang="en-US" dirty="0"/>
              <a:t>|0.4| ~ Stevens (1992)</a:t>
            </a:r>
          </a:p>
          <a:p>
            <a:pPr lvl="1"/>
            <a:r>
              <a:rPr lang="en-US" dirty="0"/>
              <a:t>|0.32| ~ </a:t>
            </a:r>
            <a:r>
              <a:rPr lang="en-US" dirty="0" err="1"/>
              <a:t>Tabachnick</a:t>
            </a:r>
            <a:r>
              <a:rPr lang="en-US" dirty="0"/>
              <a:t> and </a:t>
            </a:r>
            <a:r>
              <a:rPr lang="en-US" dirty="0" err="1"/>
              <a:t>Fidell</a:t>
            </a:r>
            <a:r>
              <a:rPr lang="en-US" dirty="0"/>
              <a:t> (2001) </a:t>
            </a:r>
          </a:p>
          <a:p>
            <a:r>
              <a:rPr lang="en-US" dirty="0"/>
              <a:t>Watch out for cross-loading (strong loading on 2+ factors)</a:t>
            </a:r>
          </a:p>
          <a:p>
            <a:pPr lvl="1"/>
            <a:r>
              <a:rPr lang="en-US" dirty="0"/>
              <a:t>Decide whether to drop – do you have many other good items?</a:t>
            </a:r>
          </a:p>
          <a:p>
            <a:r>
              <a:rPr lang="en-US" dirty="0"/>
              <a:t>Rietveld &amp; Van Hout (1993)-“although the loading patterns of the factors extracted by the two methods do not differ substantially, their respective amounts of explained variance do”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1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585F-90B5-0564-9CD1-99FD0927C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Items -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008D-0D15-A7E6-AB65-38E7F12E4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factor with fewer than three items is generally weak and unstable</a:t>
            </a:r>
          </a:p>
          <a:p>
            <a:r>
              <a:rPr lang="en-US" dirty="0"/>
              <a:t>5+ strongly loading items (.50 or better) are desirable and indicate a solid factor</a:t>
            </a:r>
          </a:p>
        </p:txBody>
      </p:sp>
    </p:spTree>
    <p:extLst>
      <p:ext uri="{BB962C8B-B14F-4D97-AF65-F5344CB8AC3E}">
        <p14:creationId xmlns:p14="http://schemas.microsoft.com/office/powerpoint/2010/main" val="10624417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EDAB-BFFD-CBAB-CE35-F15DBF67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Podsakoff et al. – Common Method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BD67E-B98F-F6EF-FC95-6CA093ED4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Common Method Variance?</a:t>
            </a:r>
          </a:p>
          <a:p>
            <a:endParaRPr lang="en-US" dirty="0"/>
          </a:p>
          <a:p>
            <a:r>
              <a:rPr lang="en-US" dirty="0"/>
              <a:t>Why is this so problematic?</a:t>
            </a:r>
          </a:p>
          <a:p>
            <a:endParaRPr lang="en-US" dirty="0"/>
          </a:p>
          <a:p>
            <a:r>
              <a:rPr lang="en-US"/>
              <a:t>What can should </a:t>
            </a:r>
            <a:r>
              <a:rPr lang="en-US" dirty="0"/>
              <a:t>we do about it…</a:t>
            </a:r>
          </a:p>
          <a:p>
            <a:pPr lvl="1"/>
            <a:r>
              <a:rPr lang="en-US" dirty="0"/>
              <a:t>At design phase?</a:t>
            </a:r>
          </a:p>
          <a:p>
            <a:pPr lvl="1"/>
            <a:r>
              <a:rPr lang="en-US" dirty="0"/>
              <a:t>At analysis phase?</a:t>
            </a:r>
          </a:p>
        </p:txBody>
      </p:sp>
    </p:spTree>
    <p:extLst>
      <p:ext uri="{BB962C8B-B14F-4D97-AF65-F5344CB8AC3E}">
        <p14:creationId xmlns:p14="http://schemas.microsoft.com/office/powerpoint/2010/main" val="38625741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9450-8F82-805F-163B-B11AB1E8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7447-11E9-4BDE-57F1-77D4B7D5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week…</a:t>
            </a:r>
          </a:p>
          <a:p>
            <a:r>
              <a:rPr lang="en-US" dirty="0"/>
              <a:t>This week’s readings</a:t>
            </a:r>
          </a:p>
          <a:p>
            <a:r>
              <a:rPr lang="en-US" dirty="0">
                <a:solidFill>
                  <a:schemeClr val="accent2"/>
                </a:solidFill>
              </a:rPr>
              <a:t>Homework Discussion</a:t>
            </a:r>
          </a:p>
          <a:p>
            <a:r>
              <a:rPr lang="en-US" dirty="0"/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3714120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9450-8F82-805F-163B-B11AB1E8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7447-11E9-4BDE-57F1-77D4B7D5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week…</a:t>
            </a:r>
          </a:p>
          <a:p>
            <a:r>
              <a:rPr lang="en-US" dirty="0"/>
              <a:t>This week’s readings</a:t>
            </a:r>
          </a:p>
          <a:p>
            <a:r>
              <a:rPr lang="en-US" dirty="0"/>
              <a:t>Homework Discussion</a:t>
            </a:r>
          </a:p>
          <a:p>
            <a:r>
              <a:rPr lang="en-US" dirty="0">
                <a:solidFill>
                  <a:schemeClr val="accent2"/>
                </a:solidFill>
              </a:rPr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300147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4F89-CDBB-77B5-2E8E-ABF8C02C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Model of Theory </a:t>
            </a:r>
            <a:r>
              <a:rPr lang="en-US" sz="2800" dirty="0"/>
              <a:t>(Bacharach, 1989)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CFAE3-CD77-C56B-9E9C-E45ACA20A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54" y="1855826"/>
            <a:ext cx="6837760" cy="444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0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6D2F7A0-3D13-278B-6527-F17DDD5CD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566" y="3532195"/>
            <a:ext cx="3703518" cy="27735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7C5423-EEEC-BA83-6794-1C7DE8C6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Methodological Fit in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0730-3576-8DEF-9ED9-5046DBD18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525" y="1825625"/>
            <a:ext cx="10515600" cy="1603375"/>
          </a:xfrm>
        </p:spPr>
        <p:txBody>
          <a:bodyPr>
            <a:normAutofit/>
          </a:bodyPr>
          <a:lstStyle/>
          <a:p>
            <a:r>
              <a:rPr lang="en-US" dirty="0"/>
              <a:t>Are there “legitimate” opportunities off-the-diagonal?</a:t>
            </a:r>
          </a:p>
          <a:p>
            <a:pPr lvl="1"/>
            <a:r>
              <a:rPr lang="en-US" dirty="0"/>
              <a:t>If so, what do we have to look out for?</a:t>
            </a:r>
          </a:p>
          <a:p>
            <a:r>
              <a:rPr lang="en-US" dirty="0"/>
              <a:t>Is there room for variance within the diagonal?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90DDF0-032B-A9E7-4DF2-104F9E776558}"/>
              </a:ext>
            </a:extLst>
          </p:cNvPr>
          <p:cNvSpPr txBox="1">
            <a:spLocks/>
          </p:cNvSpPr>
          <p:nvPr/>
        </p:nvSpPr>
        <p:spPr>
          <a:xfrm>
            <a:off x="838200" y="3466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Curating Research Assets: Git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9ADF6E-E3C7-AB7E-9213-D2E911D90379}"/>
              </a:ext>
            </a:extLst>
          </p:cNvPr>
          <p:cNvSpPr txBox="1">
            <a:spLocks/>
          </p:cNvSpPr>
          <p:nvPr/>
        </p:nvSpPr>
        <p:spPr>
          <a:xfrm>
            <a:off x="895525" y="4622333"/>
            <a:ext cx="10515600" cy="2151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does this fit with:</a:t>
            </a:r>
          </a:p>
          <a:p>
            <a:pPr lvl="1"/>
            <a:r>
              <a:rPr lang="en-US" dirty="0"/>
              <a:t>The open science movement?</a:t>
            </a:r>
          </a:p>
          <a:p>
            <a:pPr lvl="1"/>
            <a:r>
              <a:rPr lang="en-US" dirty="0"/>
              <a:t>The replication crisis?</a:t>
            </a:r>
          </a:p>
          <a:p>
            <a:r>
              <a:rPr lang="en-US" dirty="0"/>
              <a:t>Let’s explore Git/GitHub!</a:t>
            </a:r>
          </a:p>
        </p:txBody>
      </p:sp>
    </p:spTree>
    <p:extLst>
      <p:ext uri="{BB962C8B-B14F-4D97-AF65-F5344CB8AC3E}">
        <p14:creationId xmlns:p14="http://schemas.microsoft.com/office/powerpoint/2010/main" val="335027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9450-8F82-805F-163B-B11AB1E8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7447-11E9-4BDE-57F1-77D4B7D5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week…</a:t>
            </a:r>
          </a:p>
          <a:p>
            <a:r>
              <a:rPr lang="en-US" dirty="0">
                <a:solidFill>
                  <a:schemeClr val="accent2"/>
                </a:solidFill>
              </a:rPr>
              <a:t>This week’s readings</a:t>
            </a:r>
          </a:p>
          <a:p>
            <a:r>
              <a:rPr lang="en-US" dirty="0"/>
              <a:t>Homework Discussion</a:t>
            </a:r>
          </a:p>
          <a:p>
            <a:r>
              <a:rPr lang="en-US" dirty="0"/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245509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6B2D3-9E1E-56A2-17FC-8387510DA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000"/>
              <a:t>Lambert &amp; Newman - Construct Development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39CF2-62DF-524E-9499-E94DEA8C4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What’s the big deal?</a:t>
            </a:r>
          </a:p>
          <a:p>
            <a:endParaRPr lang="en-US" sz="2400" dirty="0"/>
          </a:p>
          <a:p>
            <a:r>
              <a:rPr lang="en-US" sz="2400" dirty="0"/>
              <a:t>How does construct development fit with our model of theory?</a:t>
            </a:r>
          </a:p>
          <a:p>
            <a:pPr lvl="1"/>
            <a:endParaRPr lang="en-US" dirty="0"/>
          </a:p>
        </p:txBody>
      </p:sp>
      <p:pic>
        <p:nvPicPr>
          <p:cNvPr id="6" name="Picture 5" descr="A diagram of a structure&#10;&#10;Description automatically generated">
            <a:extLst>
              <a:ext uri="{FF2B5EF4-FFF2-40B4-BE49-F238E27FC236}">
                <a16:creationId xmlns:a16="http://schemas.microsoft.com/office/drawing/2014/main" id="{23861436-9F00-912F-3CA8-D9FD1896A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85291"/>
            <a:ext cx="6903720" cy="448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5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6B2D3-9E1E-56A2-17FC-8387510DA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Lambert &amp; Newman - Construct Development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D5ABE2-CCD4-E3F7-400F-C24A20A55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firm innovation orientation, why can’t we just ask…</a:t>
            </a:r>
          </a:p>
          <a:p>
            <a:pPr lvl="1"/>
            <a:r>
              <a:rPr lang="en-US" dirty="0"/>
              <a:t>“How many patents does your company hold?” or…</a:t>
            </a:r>
          </a:p>
          <a:p>
            <a:pPr lvl="1"/>
            <a:r>
              <a:rPr lang="en-US" dirty="0"/>
              <a:t>“How much emphasis does your R&amp;D team place on new product development?”</a:t>
            </a:r>
          </a:p>
          <a:p>
            <a:pPr lvl="1"/>
            <a:endParaRPr lang="en-US" sz="2800" dirty="0"/>
          </a:p>
          <a:p>
            <a:r>
              <a:rPr lang="en-US" dirty="0"/>
              <a:t>Classical Test Theory</a:t>
            </a:r>
          </a:p>
          <a:p>
            <a:pPr lvl="1"/>
            <a:r>
              <a:rPr lang="en-US" dirty="0"/>
              <a:t>What does it assume about individual items?</a:t>
            </a:r>
          </a:p>
          <a:p>
            <a:pPr lvl="1"/>
            <a:r>
              <a:rPr lang="en-US" dirty="0"/>
              <a:t>So what should we do then?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C8D7FC-0B5C-DF35-32C8-AC9D9A158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749" y="5209330"/>
            <a:ext cx="4686502" cy="142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6B2D3-9E1E-56A2-17FC-8387510DA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Conceptualization and Definition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D5ABE2-CCD4-E3F7-400F-C24A20A55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Why? And why first?</a:t>
            </a:r>
          </a:p>
          <a:p>
            <a:endParaRPr lang="en-US" dirty="0"/>
          </a:p>
          <a:p>
            <a:r>
              <a:rPr lang="en-US" dirty="0"/>
              <a:t>What things should we be looking for? Avoiding?</a:t>
            </a:r>
          </a:p>
          <a:p>
            <a:endParaRPr lang="en-US" dirty="0"/>
          </a:p>
          <a:p>
            <a:r>
              <a:rPr lang="en-US" dirty="0"/>
              <a:t>What constitutes a good definition?</a:t>
            </a:r>
          </a:p>
          <a:p>
            <a:endParaRPr lang="en-US" dirty="0"/>
          </a:p>
          <a:p>
            <a:r>
              <a:rPr lang="en-US" dirty="0"/>
              <a:t>How do we determine whether to…</a:t>
            </a:r>
          </a:p>
          <a:p>
            <a:pPr lvl="1"/>
            <a:r>
              <a:rPr lang="en-US" dirty="0"/>
              <a:t>Use an existing/adapt an existing/create a new construct and measure?</a:t>
            </a:r>
          </a:p>
          <a:p>
            <a:pPr lvl="1"/>
            <a:r>
              <a:rPr lang="en-US" dirty="0"/>
              <a:t>What is this jingle and jangle fallacy stuff?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3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452</TotalTime>
  <Words>1351</Words>
  <Application>Microsoft Office PowerPoint</Application>
  <PresentationFormat>Widescreen</PresentationFormat>
  <Paragraphs>247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Office Theme</vt:lpstr>
      <vt:lpstr>BUS-Z 798 Research Methods (II)</vt:lpstr>
      <vt:lpstr>Agenda</vt:lpstr>
      <vt:lpstr>Last week…</vt:lpstr>
      <vt:lpstr>Working Model of Theory (Bacharach, 1989)</vt:lpstr>
      <vt:lpstr>Methodological Fit in Management</vt:lpstr>
      <vt:lpstr>Agenda</vt:lpstr>
      <vt:lpstr>Lambert &amp; Newman - Construct Development</vt:lpstr>
      <vt:lpstr>Lambert &amp; Newman - Construct Development</vt:lpstr>
      <vt:lpstr>Step 1: Conceptualization and Definition</vt:lpstr>
      <vt:lpstr>Step 2: Operationalization</vt:lpstr>
      <vt:lpstr>Step 3: Confirm Construct Validity</vt:lpstr>
      <vt:lpstr>Factor Analysis</vt:lpstr>
      <vt:lpstr>Factor Analysis</vt:lpstr>
      <vt:lpstr>10 items  2 factors</vt:lpstr>
      <vt:lpstr>Two key outputs</vt:lpstr>
      <vt:lpstr> Data requirements</vt:lpstr>
      <vt:lpstr>Sample size adequacy</vt:lpstr>
      <vt:lpstr>Correlation Considerations</vt:lpstr>
      <vt:lpstr>Costello &amp; Osborne – EFA Review</vt:lpstr>
      <vt:lpstr>Face-palm</vt:lpstr>
      <vt:lpstr>…So what is PCA?</vt:lpstr>
      <vt:lpstr>Communalities</vt:lpstr>
      <vt:lpstr>Algorithm choice</vt:lpstr>
      <vt:lpstr>Algorithm Outputs (PCA, ML, PAF)</vt:lpstr>
      <vt:lpstr>Factor retention</vt:lpstr>
      <vt:lpstr>Scree plots</vt:lpstr>
      <vt:lpstr>Hayton et al - Parallel Analysis</vt:lpstr>
      <vt:lpstr>Dropping items</vt:lpstr>
      <vt:lpstr>Factor Rotation</vt:lpstr>
      <vt:lpstr>Rely on theory, but when in doubt: oblique</vt:lpstr>
      <vt:lpstr>Rotated Factor Loadings</vt:lpstr>
      <vt:lpstr>Dropping Items - Revisited</vt:lpstr>
      <vt:lpstr>Podsakoff et al. – Common Method Variance</vt:lpstr>
      <vt:lpstr>Agenda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BUS-Z 798 Research Methods (II)</dc:title>
  <dc:creator>McKenny, Aaron</dc:creator>
  <cp:lastModifiedBy>Aaron McKenny</cp:lastModifiedBy>
  <cp:revision>5</cp:revision>
  <dcterms:created xsi:type="dcterms:W3CDTF">2024-01-10T12:23:18Z</dcterms:created>
  <dcterms:modified xsi:type="dcterms:W3CDTF">2024-01-17T12:21:48Z</dcterms:modified>
</cp:coreProperties>
</file>