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8" r:id="rId4"/>
    <p:sldId id="335" r:id="rId5"/>
    <p:sldId id="339" r:id="rId6"/>
    <p:sldId id="341" r:id="rId7"/>
    <p:sldId id="343" r:id="rId8"/>
    <p:sldId id="342" r:id="rId9"/>
    <p:sldId id="345" r:id="rId10"/>
    <p:sldId id="334" r:id="rId11"/>
    <p:sldId id="344" r:id="rId12"/>
    <p:sldId id="346" r:id="rId13"/>
    <p:sldId id="336" r:id="rId14"/>
    <p:sldId id="347" r:id="rId15"/>
    <p:sldId id="348" r:id="rId16"/>
    <p:sldId id="350" r:id="rId17"/>
    <p:sldId id="351" r:id="rId18"/>
    <p:sldId id="349" r:id="rId19"/>
    <p:sldId id="352" r:id="rId20"/>
    <p:sldId id="353" r:id="rId21"/>
    <p:sldId id="355" r:id="rId22"/>
    <p:sldId id="354" r:id="rId23"/>
    <p:sldId id="357" r:id="rId24"/>
    <p:sldId id="356" r:id="rId25"/>
    <p:sldId id="358" r:id="rId26"/>
    <p:sldId id="359" r:id="rId27"/>
    <p:sldId id="360" r:id="rId28"/>
    <p:sldId id="361" r:id="rId29"/>
    <p:sldId id="362" r:id="rId30"/>
    <p:sldId id="338" r:id="rId31"/>
    <p:sldId id="364" r:id="rId32"/>
    <p:sldId id="365" r:id="rId33"/>
    <p:sldId id="366" r:id="rId34"/>
    <p:sldId id="367" r:id="rId35"/>
    <p:sldId id="368" r:id="rId36"/>
    <p:sldId id="369" r:id="rId37"/>
    <p:sldId id="309" r:id="rId38"/>
    <p:sldId id="31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7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9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2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4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7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5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1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9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93C0-9AB3-4209-9AF9-896CEF8BC58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54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4696-F230-33FD-C314-E033E19DB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BUS-Z 798</a:t>
            </a:r>
            <a:br>
              <a:rPr lang="en-US" dirty="0"/>
            </a:br>
            <a:r>
              <a:rPr lang="en-US" dirty="0"/>
              <a:t>Research Methods (II)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254EE-E49D-D9BA-13D2-2AC2E0113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Aaron McKenny</a:t>
            </a:r>
          </a:p>
          <a:p>
            <a:r>
              <a:rPr lang="en-US" dirty="0"/>
              <a:t>2/21/2024</a:t>
            </a:r>
          </a:p>
        </p:txBody>
      </p:sp>
    </p:spTree>
    <p:extLst>
      <p:ext uri="{BB962C8B-B14F-4D97-AF65-F5344CB8AC3E}">
        <p14:creationId xmlns:p14="http://schemas.microsoft.com/office/powerpoint/2010/main" val="105049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C1C6F-56E0-01A0-C6DB-3D228A372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/>
              <a:t>Starting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A1D79-9B7A-7F77-B828-48463A2CD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1900" dirty="0"/>
              <a:t>Select randomly</a:t>
            </a:r>
          </a:p>
          <a:p>
            <a:r>
              <a:rPr lang="en-US" sz="1900" dirty="0"/>
              <a:t>One draw</a:t>
            </a:r>
          </a:p>
          <a:p>
            <a:pPr lvl="1"/>
            <a:r>
              <a:rPr lang="en-US" sz="1900" dirty="0"/>
              <a:t>Local maxima</a:t>
            </a:r>
          </a:p>
          <a:p>
            <a:pPr lvl="1"/>
            <a:r>
              <a:rPr lang="en-US" sz="1900" dirty="0">
                <a:sym typeface="Wingdings" panose="05000000000000000000" pitchFamily="2" charset="2"/>
              </a:rPr>
              <a:t>Not the best fit</a:t>
            </a:r>
          </a:p>
          <a:p>
            <a:r>
              <a:rPr lang="en-US" sz="1900" dirty="0"/>
              <a:t>Many draws</a:t>
            </a:r>
          </a:p>
          <a:p>
            <a:pPr lvl="1"/>
            <a:r>
              <a:rPr lang="en-US" sz="1900" dirty="0"/>
              <a:t>Global maxima </a:t>
            </a:r>
            <a:r>
              <a:rPr lang="en-US" sz="1800" i="1" dirty="0"/>
              <a:t>more likely</a:t>
            </a:r>
            <a:endParaRPr lang="en-US" sz="1900" i="1" dirty="0"/>
          </a:p>
          <a:p>
            <a:r>
              <a:rPr lang="en-US" sz="1900" dirty="0"/>
              <a:t>More latent classes</a:t>
            </a:r>
            <a:endParaRPr lang="en-US" sz="1900" dirty="0">
              <a:sym typeface="Wingdings" panose="05000000000000000000" pitchFamily="2" charset="2"/>
            </a:endParaRPr>
          </a:p>
          <a:p>
            <a:pPr lvl="1"/>
            <a:r>
              <a:rPr lang="en-US" sz="1900" dirty="0"/>
              <a:t>More complex likelihood </a:t>
            </a:r>
            <a:r>
              <a:rPr lang="en-US" sz="1900" dirty="0" err="1"/>
              <a:t>funct</a:t>
            </a:r>
            <a:r>
              <a:rPr lang="en-US" sz="1900" dirty="0"/>
              <a:t>.</a:t>
            </a:r>
          </a:p>
          <a:p>
            <a:pPr lvl="1"/>
            <a:r>
              <a:rPr lang="en-US" sz="1900" dirty="0"/>
              <a:t>More draws needed</a:t>
            </a:r>
          </a:p>
        </p:txBody>
      </p:sp>
      <p:pic>
        <p:nvPicPr>
          <p:cNvPr id="8" name="Picture 7" descr="A group of graphs of different functions&#10;&#10;Description automatically generated with medium confidence">
            <a:extLst>
              <a:ext uri="{FF2B5EF4-FFF2-40B4-BE49-F238E27FC236}">
                <a16:creationId xmlns:a16="http://schemas.microsoft.com/office/drawing/2014/main" id="{FF32F768-0D05-BD54-A697-8A928E85D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663574"/>
            <a:ext cx="6155141" cy="355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4043-80EC-D02A-B957-C9F19DDA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then…?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0C71CF-6E4F-E45B-070A-44A4568A6E45}"/>
              </a:ext>
            </a:extLst>
          </p:cNvPr>
          <p:cNvSpPr/>
          <p:nvPr/>
        </p:nvSpPr>
        <p:spPr>
          <a:xfrm>
            <a:off x="4826452" y="1904002"/>
            <a:ext cx="2516777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Latent</a:t>
            </a:r>
          </a:p>
          <a:p>
            <a:pPr algn="ctr"/>
            <a:r>
              <a:rPr lang="en-US" sz="2400" dirty="0"/>
              <a:t>Profiles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387E6C-1111-4DEF-62B4-3F021B8BDF58}"/>
              </a:ext>
            </a:extLst>
          </p:cNvPr>
          <p:cNvSpPr/>
          <p:nvPr/>
        </p:nvSpPr>
        <p:spPr>
          <a:xfrm>
            <a:off x="1568901" y="4302034"/>
            <a:ext cx="1785257" cy="6792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Indicator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5EFD1B-32DF-9840-B3B7-C77361F690AD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2461530" y="2818402"/>
            <a:ext cx="3623311" cy="14836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045CDAF-32EF-E09C-C9C3-FC313DEF9023}"/>
              </a:ext>
            </a:extLst>
          </p:cNvPr>
          <p:cNvSpPr/>
          <p:nvPr/>
        </p:nvSpPr>
        <p:spPr>
          <a:xfrm>
            <a:off x="5203372" y="4302034"/>
            <a:ext cx="1785257" cy="6792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Indicator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305681-F911-23DF-2348-7CB16544CECA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6084841" y="2818402"/>
            <a:ext cx="11160" cy="14836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861A017-2416-ED60-00C8-307D27FE9762}"/>
              </a:ext>
            </a:extLst>
          </p:cNvPr>
          <p:cNvSpPr/>
          <p:nvPr/>
        </p:nvSpPr>
        <p:spPr>
          <a:xfrm>
            <a:off x="8915947" y="4302034"/>
            <a:ext cx="1785257" cy="6792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Indicator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7FE3B7-8DB4-4872-6DCD-743664CA9F1F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6084841" y="2818402"/>
            <a:ext cx="3723735" cy="14836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CFFA98-220B-44E2-A40E-FF9ECE647C46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461530" y="4981303"/>
            <a:ext cx="0" cy="667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4D3CEE-37A9-B328-101D-F40505697CCB}"/>
              </a:ext>
            </a:extLst>
          </p:cNvPr>
          <p:cNvCxnSpPr>
            <a:cxnSpLocks/>
          </p:cNvCxnSpPr>
          <p:nvPr/>
        </p:nvCxnSpPr>
        <p:spPr>
          <a:xfrm flipV="1">
            <a:off x="6084842" y="4981303"/>
            <a:ext cx="0" cy="667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7FC763-39DE-6CB4-16C6-EA96C1E1CB96}"/>
              </a:ext>
            </a:extLst>
          </p:cNvPr>
          <p:cNvCxnSpPr>
            <a:cxnSpLocks/>
          </p:cNvCxnSpPr>
          <p:nvPr/>
        </p:nvCxnSpPr>
        <p:spPr>
          <a:xfrm flipV="1">
            <a:off x="9797418" y="4981303"/>
            <a:ext cx="0" cy="667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07D1CB9-9929-BCA5-4DA2-712694F655A9}"/>
              </a:ext>
            </a:extLst>
          </p:cNvPr>
          <p:cNvSpPr/>
          <p:nvPr/>
        </p:nvSpPr>
        <p:spPr>
          <a:xfrm>
            <a:off x="2194830" y="5612947"/>
            <a:ext cx="533397" cy="5333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2A3DC7-7683-CB28-F211-2A0A245DCCF1}"/>
              </a:ext>
            </a:extLst>
          </p:cNvPr>
          <p:cNvSpPr/>
          <p:nvPr/>
        </p:nvSpPr>
        <p:spPr>
          <a:xfrm>
            <a:off x="5818143" y="5660572"/>
            <a:ext cx="533397" cy="5333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55AC5E-BF89-3110-A9D0-D579DADAFFB4}"/>
              </a:ext>
            </a:extLst>
          </p:cNvPr>
          <p:cNvSpPr/>
          <p:nvPr/>
        </p:nvSpPr>
        <p:spPr>
          <a:xfrm>
            <a:off x="9519563" y="5648325"/>
            <a:ext cx="533397" cy="5333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62FFEB-1477-4FA5-2F98-A43B9373E228}"/>
              </a:ext>
            </a:extLst>
          </p:cNvPr>
          <p:cNvSpPr txBox="1"/>
          <p:nvPr/>
        </p:nvSpPr>
        <p:spPr>
          <a:xfrm>
            <a:off x="1104078" y="4961950"/>
            <a:ext cx="108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2F7E87-13AB-47A4-8F19-AF0979C2A28C}"/>
              </a:ext>
            </a:extLst>
          </p:cNvPr>
          <p:cNvSpPr txBox="1"/>
          <p:nvPr/>
        </p:nvSpPr>
        <p:spPr>
          <a:xfrm>
            <a:off x="4738546" y="4961951"/>
            <a:ext cx="108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BE270F-2FE4-B2BF-0D60-A897493F53DA}"/>
              </a:ext>
            </a:extLst>
          </p:cNvPr>
          <p:cNvSpPr txBox="1"/>
          <p:nvPr/>
        </p:nvSpPr>
        <p:spPr>
          <a:xfrm>
            <a:off x="8634823" y="4968083"/>
            <a:ext cx="108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2.8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B5725EB-377C-9D3B-60CD-26B06F2219CE}"/>
              </a:ext>
            </a:extLst>
          </p:cNvPr>
          <p:cNvSpPr/>
          <p:nvPr/>
        </p:nvSpPr>
        <p:spPr>
          <a:xfrm>
            <a:off x="1102716" y="1880020"/>
            <a:ext cx="2516777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Antecedents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D8CF64-7CC8-8626-053C-6EB08C608AA4}"/>
              </a:ext>
            </a:extLst>
          </p:cNvPr>
          <p:cNvCxnSpPr>
            <a:cxnSpLocks/>
            <a:stCxn id="22" idx="6"/>
            <a:endCxn id="6" idx="2"/>
          </p:cNvCxnSpPr>
          <p:nvPr/>
        </p:nvCxnSpPr>
        <p:spPr>
          <a:xfrm>
            <a:off x="3619493" y="2337220"/>
            <a:ext cx="1206959" cy="239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9987076-2BBE-9F76-637A-2D94AFA084EA}"/>
              </a:ext>
            </a:extLst>
          </p:cNvPr>
          <p:cNvSpPr/>
          <p:nvPr/>
        </p:nvSpPr>
        <p:spPr>
          <a:xfrm>
            <a:off x="8387436" y="1880020"/>
            <a:ext cx="2516777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Consequences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154255-2040-E597-E8AC-B4887250171E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7343229" y="2337220"/>
            <a:ext cx="1051834" cy="239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68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C479-40C0-28E6-230E-BDD82CBE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consequences isn’t straightforward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D9BB-A2F2-B6A1-3295-5CD465B93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as simple as including DV in GSEM model</a:t>
            </a:r>
          </a:p>
          <a:p>
            <a:endParaRPr lang="en-US" dirty="0"/>
          </a:p>
          <a:p>
            <a:r>
              <a:rPr lang="en-US" dirty="0"/>
              <a:t>Resources:</a:t>
            </a:r>
          </a:p>
          <a:p>
            <a:pPr lvl="1"/>
            <a:r>
              <a:rPr lang="en-US" sz="2000" dirty="0"/>
              <a:t>Bakk, Z., &amp; </a:t>
            </a:r>
            <a:r>
              <a:rPr lang="en-US" sz="2000" dirty="0" err="1"/>
              <a:t>Vermunt</a:t>
            </a:r>
            <a:r>
              <a:rPr lang="en-US" sz="2000" dirty="0"/>
              <a:t>, J. K. (2016). Robustness of stepwise latent class modeling with continuous distal outcomes. </a:t>
            </a:r>
            <a:r>
              <a:rPr lang="en-US" sz="2000" i="1" dirty="0"/>
              <a:t>Structural Equation Modeling</a:t>
            </a:r>
            <a:r>
              <a:rPr lang="en-US" sz="2000" dirty="0"/>
              <a:t>, 23, 20-31. </a:t>
            </a:r>
          </a:p>
          <a:p>
            <a:pPr lvl="1"/>
            <a:r>
              <a:rPr lang="en-US" sz="2000" dirty="0"/>
              <a:t>Bray, B. C., Lanza. S. T., &amp; Tan, X. (2015). Eliminating bias in classify-analyze approaches for latent class analysis. </a:t>
            </a:r>
            <a:r>
              <a:rPr lang="en-US" sz="2000" i="1" dirty="0"/>
              <a:t>Structural Equation Modeling</a:t>
            </a:r>
            <a:r>
              <a:rPr lang="en-US" sz="2000" dirty="0"/>
              <a:t>, 22, 1-11. </a:t>
            </a:r>
          </a:p>
          <a:p>
            <a:pPr lvl="1"/>
            <a:r>
              <a:rPr lang="en-US" sz="2000" dirty="0" err="1"/>
              <a:t>Dziak</a:t>
            </a:r>
            <a:r>
              <a:rPr lang="en-US" sz="2000" dirty="0"/>
              <a:t>, J. J., Bray, B. C., Zhang, J.-T., Zhang, M., &amp; Lanza, S. T. (2016). Comparing the performance of improved classify-analyze approaches for distal outcomes in latent profile analysis. </a:t>
            </a:r>
            <a:r>
              <a:rPr lang="en-US" sz="2000" i="1" dirty="0"/>
              <a:t>Methodology: European Journal of Research Methods for the Behavioral and Social Sciences</a:t>
            </a:r>
            <a:r>
              <a:rPr lang="en-US" sz="2000" dirty="0"/>
              <a:t>, 12, 107-116.</a:t>
            </a:r>
          </a:p>
        </p:txBody>
      </p:sp>
    </p:spTree>
    <p:extLst>
      <p:ext uri="{BB962C8B-B14F-4D97-AF65-F5344CB8AC3E}">
        <p14:creationId xmlns:p14="http://schemas.microsoft.com/office/powerpoint/2010/main" val="293574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450-8F82-805F-163B-B11AB1E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447-11E9-4BDE-57F1-77D4B7D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week’s homework</a:t>
            </a:r>
          </a:p>
          <a:p>
            <a:r>
              <a:rPr lang="en-US" dirty="0">
                <a:solidFill>
                  <a:schemeClr val="accent2"/>
                </a:solidFill>
              </a:rPr>
              <a:t>This week’s readings</a:t>
            </a:r>
          </a:p>
          <a:p>
            <a:pPr lvl="1"/>
            <a:r>
              <a:rPr lang="en-US" dirty="0"/>
              <a:t>Latent Profile Analysis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Fuzzy Set Qualitative Comparative Analysis</a:t>
            </a:r>
          </a:p>
          <a:p>
            <a:pPr lvl="1"/>
            <a:r>
              <a:rPr lang="en-US" dirty="0"/>
              <a:t>Cluster Analysis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501645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DD50-E948-5A33-A4EE-C60782C8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fsQCA</a:t>
            </a:r>
            <a:r>
              <a:rPr lang="en-US" dirty="0"/>
              <a:t> is a set-theoretic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409AC-45E5-509A-71D7-68390917F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variables are coded as set memberships</a:t>
            </a:r>
          </a:p>
          <a:p>
            <a:endParaRPr lang="en-US" dirty="0"/>
          </a:p>
          <a:p>
            <a:r>
              <a:rPr lang="en-US" dirty="0"/>
              <a:t>Crisp sets – dichotomous: fully out/fully in</a:t>
            </a:r>
          </a:p>
          <a:p>
            <a:pPr lvl="1"/>
            <a:r>
              <a:rPr lang="en-US" dirty="0"/>
              <a:t>Set: innovative firms</a:t>
            </a:r>
          </a:p>
          <a:p>
            <a:pPr lvl="1"/>
            <a:r>
              <a:rPr lang="en-US" dirty="0"/>
              <a:t>0 – Not an innovative firm</a:t>
            </a:r>
          </a:p>
          <a:p>
            <a:pPr lvl="1"/>
            <a:r>
              <a:rPr lang="en-US" dirty="0"/>
              <a:t>1 – Is an innovative firm</a:t>
            </a:r>
          </a:p>
          <a:p>
            <a:pPr lvl="1"/>
            <a:endParaRPr lang="en-US" dirty="0"/>
          </a:p>
          <a:p>
            <a:r>
              <a:rPr lang="en-US" dirty="0"/>
              <a:t>Fuzzy sets – continuous from 0 to 1</a:t>
            </a:r>
          </a:p>
          <a:p>
            <a:pPr lvl="1"/>
            <a:r>
              <a:rPr lang="en-US" dirty="0"/>
              <a:t>Set: innovative firms</a:t>
            </a:r>
          </a:p>
          <a:p>
            <a:pPr lvl="1"/>
            <a:r>
              <a:rPr lang="en-US" dirty="0"/>
              <a:t>[0,1] – calibration is needed</a:t>
            </a:r>
          </a:p>
        </p:txBody>
      </p:sp>
    </p:spTree>
    <p:extLst>
      <p:ext uri="{BB962C8B-B14F-4D97-AF65-F5344CB8AC3E}">
        <p14:creationId xmlns:p14="http://schemas.microsoft.com/office/powerpoint/2010/main" val="3093024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A146-EC80-03BD-0ECE-B12068CC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of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B0BA3-9C2A-25B1-1BC3-67470336A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  <a:p>
            <a:pPr lvl="1"/>
            <a:r>
              <a:rPr lang="en-US" dirty="0"/>
              <a:t>Theory – What does extant theory suggest about set membership</a:t>
            </a:r>
          </a:p>
          <a:p>
            <a:pPr lvl="1"/>
            <a:r>
              <a:rPr lang="en-US" dirty="0"/>
              <a:t>Knowledge of the phenomenon – What makes sense given extant knowledge of the phenomenon</a:t>
            </a:r>
          </a:p>
          <a:p>
            <a:pPr lvl="1"/>
            <a:r>
              <a:rPr lang="en-US" dirty="0"/>
              <a:t>“Calibrate” function in </a:t>
            </a:r>
            <a:r>
              <a:rPr lang="en-US" dirty="0" err="1"/>
              <a:t>fsQCA</a:t>
            </a:r>
            <a:r>
              <a:rPr lang="en-US" dirty="0"/>
              <a:t> (full out, full in, crossover)</a:t>
            </a:r>
          </a:p>
          <a:p>
            <a:endParaRPr lang="en-US" dirty="0"/>
          </a:p>
          <a:p>
            <a:r>
              <a:rPr lang="en-US" dirty="0"/>
              <a:t>This is a point of contention with reviewers</a:t>
            </a:r>
          </a:p>
          <a:p>
            <a:pPr lvl="1"/>
            <a:r>
              <a:rPr lang="en-US" dirty="0"/>
              <a:t>Can come across as ‘subjective’</a:t>
            </a:r>
          </a:p>
          <a:p>
            <a:pPr lvl="1"/>
            <a:r>
              <a:rPr lang="en-US" dirty="0"/>
              <a:t>Be prepared to defend ‘why’ thresholds were used</a:t>
            </a:r>
          </a:p>
          <a:p>
            <a:pPr lvl="1"/>
            <a:r>
              <a:rPr lang="en-US" dirty="0"/>
              <a:t>Be prepared to use alternative calibrations</a:t>
            </a:r>
          </a:p>
        </p:txBody>
      </p:sp>
    </p:spTree>
    <p:extLst>
      <p:ext uri="{BB962C8B-B14F-4D97-AF65-F5344CB8AC3E}">
        <p14:creationId xmlns:p14="http://schemas.microsoft.com/office/powerpoint/2010/main" val="641008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1056D-A9F2-1185-5E05-B22A4F5F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“INUS”</a:t>
            </a:r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0DFE3-03E4-1CAA-3B57-A45BAE531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We are looking for</a:t>
            </a:r>
          </a:p>
          <a:p>
            <a:pPr lvl="1"/>
            <a:r>
              <a:rPr lang="en-US" sz="2200" dirty="0">
                <a:solidFill>
                  <a:schemeClr val="accent2"/>
                </a:solidFill>
              </a:rPr>
              <a:t>I</a:t>
            </a:r>
            <a:r>
              <a:rPr lang="en-US" sz="2200" dirty="0"/>
              <a:t>nsufficient but </a:t>
            </a:r>
            <a:r>
              <a:rPr lang="en-US" sz="2200" dirty="0">
                <a:solidFill>
                  <a:schemeClr val="accent2"/>
                </a:solidFill>
              </a:rPr>
              <a:t>N</a:t>
            </a:r>
            <a:r>
              <a:rPr lang="en-US" sz="2200" dirty="0"/>
              <a:t>ecessary part of a configuration, that is </a:t>
            </a:r>
          </a:p>
          <a:p>
            <a:pPr lvl="1"/>
            <a:r>
              <a:rPr lang="en-US" sz="2200" dirty="0">
                <a:solidFill>
                  <a:schemeClr val="accent2"/>
                </a:solidFill>
              </a:rPr>
              <a:t>U</a:t>
            </a:r>
            <a:r>
              <a:rPr lang="en-US" sz="2200" dirty="0"/>
              <a:t>nnecessary but </a:t>
            </a:r>
            <a:r>
              <a:rPr lang="en-US" sz="2200" dirty="0">
                <a:solidFill>
                  <a:schemeClr val="accent2"/>
                </a:solidFill>
              </a:rPr>
              <a:t>S</a:t>
            </a:r>
            <a:r>
              <a:rPr lang="en-US" sz="2200" dirty="0"/>
              <a:t>ufficient </a:t>
            </a:r>
          </a:p>
          <a:p>
            <a:pPr lvl="1"/>
            <a:r>
              <a:rPr lang="en-US" sz="2200" dirty="0"/>
              <a:t>To cause the outcome (Mackie, 1965)</a:t>
            </a:r>
          </a:p>
          <a:p>
            <a:r>
              <a:rPr lang="en-US" sz="2200" dirty="0"/>
              <a:t>Causality!</a:t>
            </a:r>
          </a:p>
          <a:p>
            <a:endParaRPr lang="en-US" sz="2200" dirty="0"/>
          </a:p>
          <a:p>
            <a:endParaRPr lang="en-US" sz="2200" dirty="0"/>
          </a:p>
          <a:p>
            <a:pPr lvl="1"/>
            <a:endParaRPr lang="en-US" sz="2200" dirty="0"/>
          </a:p>
        </p:txBody>
      </p:sp>
      <p:pic>
        <p:nvPicPr>
          <p:cNvPr id="1028" name="Picture 4" descr="Trivial Pursuit Scoring Movers Wedge Set of Pink Yellow Green Blue Orange  Purple | eBay">
            <a:extLst>
              <a:ext uri="{FF2B5EF4-FFF2-40B4-BE49-F238E27FC236}">
                <a16:creationId xmlns:a16="http://schemas.microsoft.com/office/drawing/2014/main" id="{F40CBBD5-3C84-3DC5-6C00-35E5BEE136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r="881" b="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829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8C8C-125C-1836-3DBD-B546236F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Fuzzy Set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390B5-04C9-82B3-DD15-481CF6B9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 complexity</a:t>
            </a:r>
          </a:p>
          <a:p>
            <a:endParaRPr lang="en-US" dirty="0"/>
          </a:p>
          <a:p>
            <a:r>
              <a:rPr lang="en-US" dirty="0"/>
              <a:t>Non-linear relationships</a:t>
            </a:r>
          </a:p>
          <a:p>
            <a:endParaRPr lang="en-US" dirty="0"/>
          </a:p>
          <a:p>
            <a:r>
              <a:rPr lang="en-US" dirty="0"/>
              <a:t>Sample flexibility</a:t>
            </a:r>
          </a:p>
          <a:p>
            <a:pPr lvl="1"/>
            <a:r>
              <a:rPr lang="en-US" dirty="0"/>
              <a:t>Size of sample</a:t>
            </a:r>
          </a:p>
          <a:p>
            <a:pPr lvl="1"/>
            <a:r>
              <a:rPr lang="en-US" dirty="0"/>
              <a:t>Data types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77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9EDD-65BF-AAC0-3960-8A2A2D15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 Boolean Algebra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4C09A4-5222-C74A-35AD-2838268E06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470470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18695538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597371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664960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Causal Conditions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Outcome Condition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22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Product Novelty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Experienced Founder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Crowdfunding Success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64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7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6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6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64887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1A72FE-6BAB-1040-8230-173F0C78416D}"/>
              </a:ext>
            </a:extLst>
          </p:cNvPr>
          <p:cNvCxnSpPr>
            <a:cxnSpLocks/>
          </p:cNvCxnSpPr>
          <p:nvPr/>
        </p:nvCxnSpPr>
        <p:spPr>
          <a:xfrm>
            <a:off x="838200" y="3518263"/>
            <a:ext cx="105155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C66E20-A05F-94FC-2359-D1C36DCE8060}"/>
              </a:ext>
            </a:extLst>
          </p:cNvPr>
          <p:cNvCxnSpPr>
            <a:cxnSpLocks/>
          </p:cNvCxnSpPr>
          <p:nvPr/>
        </p:nvCxnSpPr>
        <p:spPr>
          <a:xfrm>
            <a:off x="838201" y="3880213"/>
            <a:ext cx="105155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D45B7C7D-8186-F4F6-61A1-75D908E27641}"/>
              </a:ext>
            </a:extLst>
          </p:cNvPr>
          <p:cNvSpPr/>
          <p:nvPr/>
        </p:nvSpPr>
        <p:spPr>
          <a:xfrm>
            <a:off x="4352925" y="2512588"/>
            <a:ext cx="895350" cy="86677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E0AB6C-DE11-6BA3-7C57-2C5B9FACBE5F}"/>
              </a:ext>
            </a:extLst>
          </p:cNvPr>
          <p:cNvSpPr txBox="1">
            <a:spLocks/>
          </p:cNvSpPr>
          <p:nvPr/>
        </p:nvSpPr>
        <p:spPr>
          <a:xfrm>
            <a:off x="838200" y="4242163"/>
            <a:ext cx="10515600" cy="193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Product novelty is both </a:t>
            </a:r>
          </a:p>
          <a:p>
            <a:pPr lvl="1"/>
            <a:r>
              <a:rPr lang="en-US" dirty="0"/>
              <a:t>Necessary, and</a:t>
            </a:r>
          </a:p>
          <a:p>
            <a:pPr lvl="1"/>
            <a:r>
              <a:rPr lang="en-US" dirty="0"/>
              <a:t>Sufficient</a:t>
            </a:r>
          </a:p>
          <a:p>
            <a:pPr lvl="1"/>
            <a:endParaRPr lang="en-US" dirty="0"/>
          </a:p>
          <a:p>
            <a:r>
              <a:rPr lang="en-US" i="1" dirty="0">
                <a:solidFill>
                  <a:srgbClr val="FFC000"/>
                </a:solidFill>
              </a:rPr>
              <a:t>Product novelty on its own is enough for crowdfunding success</a:t>
            </a:r>
          </a:p>
        </p:txBody>
      </p:sp>
    </p:spTree>
    <p:extLst>
      <p:ext uri="{BB962C8B-B14F-4D97-AF65-F5344CB8AC3E}">
        <p14:creationId xmlns:p14="http://schemas.microsoft.com/office/powerpoint/2010/main" val="326983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9EDD-65BF-AAC0-3960-8A2A2D15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 Boolean Algebra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4C09A4-5222-C74A-35AD-2838268E06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2212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18695538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597371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664960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Causal Conditions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Outcome Condition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22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Product Novelty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Experienced Founder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Crowdfunding Success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64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7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6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6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64887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1A72FE-6BAB-1040-8230-173F0C78416D}"/>
              </a:ext>
            </a:extLst>
          </p:cNvPr>
          <p:cNvCxnSpPr>
            <a:cxnSpLocks/>
          </p:cNvCxnSpPr>
          <p:nvPr/>
        </p:nvCxnSpPr>
        <p:spPr>
          <a:xfrm>
            <a:off x="838200" y="3510487"/>
            <a:ext cx="105155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C66E20-A05F-94FC-2359-D1C36DCE8060}"/>
              </a:ext>
            </a:extLst>
          </p:cNvPr>
          <p:cNvCxnSpPr>
            <a:cxnSpLocks/>
          </p:cNvCxnSpPr>
          <p:nvPr/>
        </p:nvCxnSpPr>
        <p:spPr>
          <a:xfrm>
            <a:off x="838201" y="3880213"/>
            <a:ext cx="105155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E0AB6C-DE11-6BA3-7C57-2C5B9FACBE5F}"/>
              </a:ext>
            </a:extLst>
          </p:cNvPr>
          <p:cNvSpPr txBox="1">
            <a:spLocks/>
          </p:cNvSpPr>
          <p:nvPr/>
        </p:nvSpPr>
        <p:spPr>
          <a:xfrm>
            <a:off x="838200" y="4242163"/>
            <a:ext cx="10515600" cy="193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Product novelty is</a:t>
            </a:r>
          </a:p>
          <a:p>
            <a:pPr lvl="1"/>
            <a:r>
              <a:rPr lang="en-US" dirty="0"/>
              <a:t>Necessary, but not</a:t>
            </a:r>
          </a:p>
          <a:p>
            <a:pPr lvl="1"/>
            <a:r>
              <a:rPr lang="en-US" dirty="0"/>
              <a:t>Sufficient</a:t>
            </a:r>
          </a:p>
          <a:p>
            <a:pPr lvl="1"/>
            <a:endParaRPr lang="en-US" dirty="0"/>
          </a:p>
          <a:p>
            <a:r>
              <a:rPr lang="en-US" i="1" dirty="0">
                <a:solidFill>
                  <a:srgbClr val="FFC000"/>
                </a:solidFill>
              </a:rPr>
              <a:t>You also need an experienced founder!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022065-4BBF-8711-3205-35D3168C4B52}"/>
              </a:ext>
            </a:extLst>
          </p:cNvPr>
          <p:cNvCxnSpPr>
            <a:cxnSpLocks/>
          </p:cNvCxnSpPr>
          <p:nvPr/>
        </p:nvCxnSpPr>
        <p:spPr>
          <a:xfrm>
            <a:off x="838199" y="3146593"/>
            <a:ext cx="105155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7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450-8F82-805F-163B-B11AB1E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447-11E9-4BDE-57F1-77D4B7D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Last week’s homework</a:t>
            </a:r>
          </a:p>
          <a:p>
            <a:r>
              <a:rPr lang="en-US" dirty="0"/>
              <a:t>This week’s readings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2048242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9EDD-65BF-AAC0-3960-8A2A2D15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 Boolean Algebra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4C09A4-5222-C74A-35AD-2838268E06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532364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18695538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597371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664960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Causal Conditions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Outcome Condition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22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Product Novelty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Experienced Founder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Crowdfunding Success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64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7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6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6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648873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C66E20-A05F-94FC-2359-D1C36DCE8060}"/>
              </a:ext>
            </a:extLst>
          </p:cNvPr>
          <p:cNvCxnSpPr>
            <a:cxnSpLocks/>
          </p:cNvCxnSpPr>
          <p:nvPr/>
        </p:nvCxnSpPr>
        <p:spPr>
          <a:xfrm>
            <a:off x="838201" y="3880213"/>
            <a:ext cx="105155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D45B7C7D-8186-F4F6-61A1-75D908E27641}"/>
              </a:ext>
            </a:extLst>
          </p:cNvPr>
          <p:cNvSpPr/>
          <p:nvPr/>
        </p:nvSpPr>
        <p:spPr>
          <a:xfrm>
            <a:off x="4352925" y="2512588"/>
            <a:ext cx="895350" cy="86677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E0AB6C-DE11-6BA3-7C57-2C5B9FACBE5F}"/>
              </a:ext>
            </a:extLst>
          </p:cNvPr>
          <p:cNvSpPr txBox="1">
            <a:spLocks/>
          </p:cNvSpPr>
          <p:nvPr/>
        </p:nvSpPr>
        <p:spPr>
          <a:xfrm>
            <a:off x="838200" y="4242163"/>
            <a:ext cx="10515600" cy="193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Product novelty is both </a:t>
            </a:r>
          </a:p>
          <a:p>
            <a:pPr lvl="1"/>
            <a:r>
              <a:rPr lang="en-US" dirty="0"/>
              <a:t>Not necessary, but</a:t>
            </a:r>
          </a:p>
          <a:p>
            <a:pPr lvl="1"/>
            <a:r>
              <a:rPr lang="en-US" dirty="0"/>
              <a:t>Sufficient</a:t>
            </a:r>
          </a:p>
          <a:p>
            <a:pPr lvl="1"/>
            <a:endParaRPr lang="en-US" dirty="0"/>
          </a:p>
          <a:p>
            <a:r>
              <a:rPr lang="en-US" i="1" dirty="0">
                <a:solidFill>
                  <a:srgbClr val="FFC000"/>
                </a:solidFill>
              </a:rPr>
              <a:t>There are successful patterns that don’t require product novelty</a:t>
            </a:r>
          </a:p>
        </p:txBody>
      </p:sp>
    </p:spTree>
    <p:extLst>
      <p:ext uri="{BB962C8B-B14F-4D97-AF65-F5344CB8AC3E}">
        <p14:creationId xmlns:p14="http://schemas.microsoft.com/office/powerpoint/2010/main" val="244465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9EDD-65BF-AAC0-3960-8A2A2D15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 Boolean Algebra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4C09A4-5222-C74A-35AD-2838268E06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370743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18695538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597371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664960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Causal Conditions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Outcome Condition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22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Product Novelty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Experienced Founder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Crowdfunding Success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64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7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6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6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648873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C66E20-A05F-94FC-2359-D1C36DCE8060}"/>
              </a:ext>
            </a:extLst>
          </p:cNvPr>
          <p:cNvCxnSpPr>
            <a:cxnSpLocks/>
          </p:cNvCxnSpPr>
          <p:nvPr/>
        </p:nvCxnSpPr>
        <p:spPr>
          <a:xfrm>
            <a:off x="838201" y="3516319"/>
            <a:ext cx="105155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E0AB6C-DE11-6BA3-7C57-2C5B9FACBE5F}"/>
              </a:ext>
            </a:extLst>
          </p:cNvPr>
          <p:cNvSpPr txBox="1">
            <a:spLocks/>
          </p:cNvSpPr>
          <p:nvPr/>
        </p:nvSpPr>
        <p:spPr>
          <a:xfrm>
            <a:off x="838200" y="4242163"/>
            <a:ext cx="10515600" cy="193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Product novelty is INUS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nsufficient but </a:t>
            </a: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US" dirty="0"/>
              <a:t>ecessary part of a configuration, that is itself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U</a:t>
            </a:r>
            <a:r>
              <a:rPr lang="en-US" dirty="0"/>
              <a:t>nnecessary but </a:t>
            </a:r>
            <a:r>
              <a:rPr lang="en-US" dirty="0">
                <a:solidFill>
                  <a:schemeClr val="accent2"/>
                </a:solidFill>
              </a:rPr>
              <a:t>S</a:t>
            </a:r>
            <a:r>
              <a:rPr lang="en-US" dirty="0"/>
              <a:t>ufficient </a:t>
            </a:r>
          </a:p>
          <a:p>
            <a:pPr lvl="1"/>
            <a:r>
              <a:rPr lang="en-US" dirty="0"/>
              <a:t>To cause the outcome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E4501D-6051-8F72-1DCD-59992DE39ED1}"/>
              </a:ext>
            </a:extLst>
          </p:cNvPr>
          <p:cNvCxnSpPr>
            <a:cxnSpLocks/>
          </p:cNvCxnSpPr>
          <p:nvPr/>
        </p:nvCxnSpPr>
        <p:spPr>
          <a:xfrm>
            <a:off x="838201" y="3124433"/>
            <a:ext cx="105155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1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75A1-7586-1767-E32B-15117180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Complicating things a bit…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256C6B-995F-E914-9163-7AA0F913C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174510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18695538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597371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664960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Causal Conditions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Outcome Condition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22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Product Novelty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Experienced Founder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Crowdfunding Success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64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7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6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6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648873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2D80A3-ED80-FB11-6AF6-1E0BDD6E921C}"/>
              </a:ext>
            </a:extLst>
          </p:cNvPr>
          <p:cNvSpPr txBox="1">
            <a:spLocks/>
          </p:cNvSpPr>
          <p:nvPr/>
        </p:nvSpPr>
        <p:spPr>
          <a:xfrm>
            <a:off x="838200" y="4242163"/>
            <a:ext cx="10515600" cy="193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 social science data ever this clean?</a:t>
            </a:r>
          </a:p>
          <a:p>
            <a:r>
              <a:rPr lang="en-US" dirty="0"/>
              <a:t>What happens when </a:t>
            </a:r>
          </a:p>
          <a:p>
            <a:pPr lvl="1"/>
            <a:r>
              <a:rPr lang="en-US" dirty="0"/>
              <a:t>We have no/few cases in some rows?</a:t>
            </a:r>
          </a:p>
          <a:p>
            <a:pPr lvl="1"/>
            <a:r>
              <a:rPr lang="en-US" dirty="0"/>
              <a:t>Some cases in the row were successful and others weren’t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95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BB19-0667-1EA4-E89F-C62CA00E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Frequency Threshold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5855F-9BAE-84A9-2BE6-9C69083DE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Balance</a:t>
            </a:r>
          </a:p>
          <a:p>
            <a:pPr lvl="1"/>
            <a:r>
              <a:rPr lang="en-US" dirty="0"/>
              <a:t>Elimination of idiosyncratic configurations</a:t>
            </a:r>
          </a:p>
          <a:p>
            <a:pPr lvl="1"/>
            <a:r>
              <a:rPr lang="en-US" dirty="0"/>
              <a:t>Include enough configurations to enable the analysis</a:t>
            </a:r>
          </a:p>
          <a:p>
            <a:r>
              <a:rPr lang="en-US" dirty="0"/>
              <a:t>Small sample sizes (10-40 cases)</a:t>
            </a:r>
          </a:p>
          <a:p>
            <a:pPr lvl="1"/>
            <a:r>
              <a:rPr lang="en-US" dirty="0"/>
              <a:t>Thresholds of 1-2</a:t>
            </a:r>
          </a:p>
          <a:p>
            <a:pPr lvl="1"/>
            <a:r>
              <a:rPr lang="en-US" dirty="0"/>
              <a:t>Configuration complexity </a:t>
            </a:r>
            <a:r>
              <a:rPr lang="en-US" dirty="0">
                <a:sym typeface="Wingdings" panose="05000000000000000000" pitchFamily="2" charset="2"/>
              </a:rPr>
              <a:t>decreases </a:t>
            </a:r>
            <a:r>
              <a:rPr lang="en-US" dirty="0"/>
              <a:t>cases per configuration rapidly</a:t>
            </a:r>
          </a:p>
          <a:p>
            <a:r>
              <a:rPr lang="en-US" dirty="0"/>
              <a:t>Larger samples</a:t>
            </a:r>
          </a:p>
          <a:p>
            <a:pPr lvl="1"/>
            <a:r>
              <a:rPr lang="en-US" dirty="0"/>
              <a:t>Higher threshold, but still consider configuration complexity</a:t>
            </a:r>
          </a:p>
        </p:txBody>
      </p:sp>
    </p:spTree>
    <p:extLst>
      <p:ext uri="{BB962C8B-B14F-4D97-AF65-F5344CB8AC3E}">
        <p14:creationId xmlns:p14="http://schemas.microsoft.com/office/powerpoint/2010/main" val="2721678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6624-62E5-1F2A-5995-BA9E65EF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Consistency Threshold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4D758-81F7-D262-BC8B-B58718F09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did the cases in the row lead to the outcome of interest</a:t>
            </a:r>
          </a:p>
          <a:p>
            <a:pPr lvl="1"/>
            <a:r>
              <a:rPr lang="en-US" dirty="0"/>
              <a:t>.83 = 83% of cases in that row were members of the outcome set</a:t>
            </a:r>
          </a:p>
          <a:p>
            <a:r>
              <a:rPr lang="en-US" dirty="0"/>
              <a:t>You set a threshold, based on</a:t>
            </a:r>
          </a:p>
          <a:p>
            <a:pPr lvl="1"/>
            <a:r>
              <a:rPr lang="en-US" dirty="0"/>
              <a:t>Sample size</a:t>
            </a:r>
          </a:p>
          <a:p>
            <a:pPr lvl="1"/>
            <a:r>
              <a:rPr lang="en-US" dirty="0"/>
              <a:t>Research purpose</a:t>
            </a:r>
          </a:p>
          <a:p>
            <a:pPr lvl="1"/>
            <a:r>
              <a:rPr lang="en-US" dirty="0"/>
              <a:t>Nature of extant knowledge and theory</a:t>
            </a:r>
          </a:p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No less than 0.75 (Ragin, 2006)</a:t>
            </a:r>
          </a:p>
          <a:p>
            <a:pPr lvl="1"/>
            <a:r>
              <a:rPr lang="en-US" dirty="0"/>
              <a:t>Often 0.8 (Bell, Filatotchev, &amp; Aguilera, 2014; </a:t>
            </a:r>
            <a:r>
              <a:rPr lang="en-US" dirty="0" err="1"/>
              <a:t>Misangyi</a:t>
            </a:r>
            <a:r>
              <a:rPr lang="en-US" dirty="0"/>
              <a:t> &amp; Acharya, 2014)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03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248F-1C33-4FCF-46A7-1556A52C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 – Proportional Reduction in Inconsistency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37161-2AB7-171B-93F7-622DE4176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some causal conditions could predict </a:t>
            </a:r>
            <a:r>
              <a:rPr lang="en-US" dirty="0">
                <a:solidFill>
                  <a:schemeClr val="accent2"/>
                </a:solidFill>
              </a:rPr>
              <a:t>both the presence and absence of the outcome condition </a:t>
            </a:r>
            <a:r>
              <a:rPr lang="en-US" dirty="0"/>
              <a:t>with a high level of consistency</a:t>
            </a:r>
          </a:p>
          <a:p>
            <a:pPr lvl="1"/>
            <a:r>
              <a:rPr lang="en-US" dirty="0"/>
              <a:t>Somewhat unique to QCA</a:t>
            </a:r>
          </a:p>
          <a:p>
            <a:r>
              <a:rPr lang="en-US" dirty="0"/>
              <a:t>PRI: consistency score of a given configuration relative to the outcome of interest </a:t>
            </a:r>
            <a:r>
              <a:rPr lang="en-US" dirty="0">
                <a:solidFill>
                  <a:schemeClr val="accent1"/>
                </a:solidFill>
              </a:rPr>
              <a:t>without it also being sufficient for the opposite outcome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Heuristic – keep above 0.75</a:t>
            </a:r>
          </a:p>
        </p:txBody>
      </p:sp>
    </p:spTree>
    <p:extLst>
      <p:ext uri="{BB962C8B-B14F-4D97-AF65-F5344CB8AC3E}">
        <p14:creationId xmlns:p14="http://schemas.microsoft.com/office/powerpoint/2010/main" val="1313349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313C-F34C-7E6F-E95C-F55C017E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Counterfactual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1B84A-21DB-193A-118F-46ED49BD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Rows with missing cases</a:t>
            </a:r>
          </a:p>
          <a:p>
            <a:r>
              <a:rPr lang="en-US" dirty="0">
                <a:solidFill>
                  <a:schemeClr val="accent1"/>
                </a:solidFill>
                <a:latin typeface="Calibri (Body)"/>
              </a:rPr>
              <a:t>Easy</a:t>
            </a:r>
            <a:r>
              <a:rPr lang="en-US" dirty="0">
                <a:latin typeface="Calibri (Body)"/>
              </a:rPr>
              <a:t> counterfactuals</a:t>
            </a:r>
          </a:p>
          <a:p>
            <a:pPr lvl="1"/>
            <a:r>
              <a:rPr lang="en-US" dirty="0">
                <a:latin typeface="Calibri (Body)"/>
              </a:rPr>
              <a:t>existing theory or empirics indicate that the presence of an additional causal condition would still lead to the outcome of interest</a:t>
            </a:r>
          </a:p>
          <a:p>
            <a:r>
              <a:rPr lang="en-US" dirty="0">
                <a:latin typeface="Calibri (Body)"/>
              </a:rPr>
              <a:t>Suppose:</a:t>
            </a:r>
          </a:p>
          <a:p>
            <a:pPr lvl="1"/>
            <a:r>
              <a:rPr lang="en-US" dirty="0">
                <a:latin typeface="Calibri (Body)"/>
              </a:rPr>
              <a:t>We have: </a:t>
            </a:r>
            <a:r>
              <a:rPr lang="en-US" b="0" i="0" u="none" strike="noStrike" baseline="0" dirty="0">
                <a:solidFill>
                  <a:schemeClr val="accent1"/>
                </a:solidFill>
                <a:latin typeface="Calibri (Body)"/>
              </a:rPr>
              <a:t>Novelty*Dedication</a:t>
            </a:r>
            <a:r>
              <a:rPr lang="en-US" b="0" i="0" u="none" strike="noStrike" baseline="0" dirty="0">
                <a:solidFill>
                  <a:schemeClr val="accent2"/>
                </a:solidFill>
                <a:latin typeface="Calibri (Body)"/>
              </a:rPr>
              <a:t>*~</a:t>
            </a:r>
            <a:r>
              <a:rPr lang="en-US" b="0" i="0" u="none" strike="noStrike" baseline="0" dirty="0" err="1">
                <a:solidFill>
                  <a:schemeClr val="accent2"/>
                </a:solidFill>
                <a:latin typeface="Calibri (Body)"/>
              </a:rPr>
              <a:t>Experience</a:t>
            </a:r>
            <a:r>
              <a:rPr lang="en-US" b="0" i="0" u="none" strike="noStrike" baseline="0" dirty="0" err="1">
                <a:solidFill>
                  <a:schemeClr val="accent1"/>
                </a:solidFill>
                <a:latin typeface="Calibri (Body)"/>
              </a:rPr>
              <a:t>→FundingSuccess</a:t>
            </a:r>
            <a:endParaRPr lang="en-US" b="0" i="0" u="none" strike="noStrike" baseline="0" dirty="0">
              <a:solidFill>
                <a:schemeClr val="accent1"/>
              </a:solidFill>
              <a:latin typeface="Calibri (Body)"/>
            </a:endParaRPr>
          </a:p>
          <a:p>
            <a:pPr lvl="1"/>
            <a:r>
              <a:rPr lang="en-US" dirty="0">
                <a:latin typeface="Calibri (Body)"/>
              </a:rPr>
              <a:t>We don’t have: </a:t>
            </a:r>
            <a:r>
              <a:rPr lang="en-US" b="0" i="0" u="none" strike="noStrike" baseline="0" dirty="0">
                <a:solidFill>
                  <a:schemeClr val="accent1"/>
                </a:solidFill>
                <a:latin typeface="Calibri (Body)"/>
              </a:rPr>
              <a:t>Novelty*Dedication</a:t>
            </a:r>
            <a:r>
              <a:rPr lang="en-US" b="0" i="0" u="none" strike="noStrike" baseline="0" dirty="0">
                <a:solidFill>
                  <a:schemeClr val="accent2"/>
                </a:solidFill>
                <a:latin typeface="Calibri (Body)"/>
              </a:rPr>
              <a:t>*Experience</a:t>
            </a:r>
          </a:p>
          <a:p>
            <a:pPr lvl="1"/>
            <a:r>
              <a:rPr lang="en-US" dirty="0">
                <a:latin typeface="Calibri (Body)"/>
              </a:rPr>
              <a:t>What is the recipe with no outside knowledge?</a:t>
            </a:r>
          </a:p>
          <a:p>
            <a:pPr lvl="1"/>
            <a:r>
              <a:rPr lang="en-US" dirty="0">
                <a:latin typeface="Calibri (Body)"/>
              </a:rPr>
              <a:t>What is the recipe if we know that Experience generally improves success?</a:t>
            </a:r>
            <a:endParaRPr lang="en-US" b="0" i="0" u="none" strike="noStrike" baseline="0" dirty="0">
              <a:solidFill>
                <a:schemeClr val="accent2"/>
              </a:solidFill>
              <a:latin typeface="Calibri (Body)"/>
            </a:endParaRPr>
          </a:p>
          <a:p>
            <a:pPr lvl="1"/>
            <a:endParaRPr lang="en-US" dirty="0">
              <a:solidFill>
                <a:schemeClr val="accent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4488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313C-F34C-7E6F-E95C-F55C017E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Counterfactual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1B84A-21DB-193A-118F-46ED49BD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Rows with missing cases</a:t>
            </a:r>
          </a:p>
          <a:p>
            <a:r>
              <a:rPr lang="en-US" dirty="0">
                <a:solidFill>
                  <a:schemeClr val="accent1"/>
                </a:solidFill>
                <a:latin typeface="Calibri (Body)"/>
              </a:rPr>
              <a:t>Difficult</a:t>
            </a:r>
            <a:r>
              <a:rPr lang="en-US" dirty="0">
                <a:latin typeface="Calibri (Body)"/>
              </a:rPr>
              <a:t> counterfactuals</a:t>
            </a:r>
          </a:p>
          <a:p>
            <a:pPr lvl="1"/>
            <a:r>
              <a:rPr lang="en-US" dirty="0">
                <a:latin typeface="Calibri (Body)"/>
              </a:rPr>
              <a:t>what would have happened if the causal condition were absent?</a:t>
            </a:r>
          </a:p>
          <a:p>
            <a:r>
              <a:rPr lang="en-US" dirty="0">
                <a:latin typeface="Calibri (Body)"/>
              </a:rPr>
              <a:t>Suppose:</a:t>
            </a:r>
          </a:p>
          <a:p>
            <a:pPr lvl="1"/>
            <a:r>
              <a:rPr lang="en-US" dirty="0">
                <a:latin typeface="Calibri (Body)"/>
              </a:rPr>
              <a:t>We have: </a:t>
            </a:r>
            <a:r>
              <a:rPr lang="en-US" b="0" i="0" u="none" strike="noStrike" baseline="0" dirty="0">
                <a:solidFill>
                  <a:schemeClr val="accent1"/>
                </a:solidFill>
                <a:latin typeface="Calibri (Body)"/>
              </a:rPr>
              <a:t>Novelty*Dedication</a:t>
            </a:r>
            <a:r>
              <a:rPr lang="en-US" b="0" i="0" u="none" strike="noStrike" baseline="0" dirty="0">
                <a:solidFill>
                  <a:schemeClr val="accent2"/>
                </a:solidFill>
                <a:latin typeface="Calibri (Body)"/>
              </a:rPr>
              <a:t>*</a:t>
            </a:r>
            <a:r>
              <a:rPr lang="en-US" b="0" i="0" u="none" strike="noStrike" baseline="0" dirty="0" err="1">
                <a:solidFill>
                  <a:schemeClr val="accent2"/>
                </a:solidFill>
                <a:latin typeface="Calibri (Body)"/>
              </a:rPr>
              <a:t>Experience</a:t>
            </a:r>
            <a:r>
              <a:rPr lang="en-US" b="0" i="0" u="none" strike="noStrike" baseline="0" dirty="0" err="1">
                <a:solidFill>
                  <a:schemeClr val="accent1"/>
                </a:solidFill>
                <a:latin typeface="Calibri (Body)"/>
              </a:rPr>
              <a:t>→FundingSuccess</a:t>
            </a:r>
            <a:endParaRPr lang="en-US" b="0" i="0" u="none" strike="noStrike" baseline="0" dirty="0">
              <a:solidFill>
                <a:schemeClr val="accent1"/>
              </a:solidFill>
              <a:latin typeface="Calibri (Body)"/>
            </a:endParaRPr>
          </a:p>
          <a:p>
            <a:pPr lvl="1"/>
            <a:r>
              <a:rPr lang="en-US" dirty="0">
                <a:latin typeface="Calibri (Body)"/>
              </a:rPr>
              <a:t>We don’t have: </a:t>
            </a:r>
            <a:r>
              <a:rPr lang="en-US" b="0" i="0" u="none" strike="noStrike" baseline="0" dirty="0">
                <a:solidFill>
                  <a:schemeClr val="accent1"/>
                </a:solidFill>
                <a:latin typeface="Calibri (Body)"/>
              </a:rPr>
              <a:t>Novelty*Dedication</a:t>
            </a:r>
            <a:r>
              <a:rPr lang="en-US" b="0" i="0" u="none" strike="noStrike" baseline="0" dirty="0">
                <a:solidFill>
                  <a:schemeClr val="accent2"/>
                </a:solidFill>
                <a:latin typeface="Calibri (Body)"/>
              </a:rPr>
              <a:t>*~Experience</a:t>
            </a:r>
          </a:p>
          <a:p>
            <a:pPr lvl="1"/>
            <a:r>
              <a:rPr lang="en-US" dirty="0">
                <a:latin typeface="Calibri (Body)"/>
              </a:rPr>
              <a:t>Why is this more “difficult”?</a:t>
            </a:r>
          </a:p>
          <a:p>
            <a:pPr lvl="2"/>
            <a:r>
              <a:rPr lang="en-US" dirty="0">
                <a:latin typeface="Calibri (Body)"/>
              </a:rPr>
              <a:t>combination of novelty and dedication might not have led to crowdfunding success without the entrepreneur having experience</a:t>
            </a:r>
          </a:p>
        </p:txBody>
      </p:sp>
    </p:spTree>
    <p:extLst>
      <p:ext uri="{BB962C8B-B14F-4D97-AF65-F5344CB8AC3E}">
        <p14:creationId xmlns:p14="http://schemas.microsoft.com/office/powerpoint/2010/main" val="199208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22784-42AA-23E4-BA31-9F82E9F3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Interpreting Results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F90037-7BA0-948D-16EC-F6E44BA8FB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2253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B500AB-DFE8-5B91-1739-FADFFD089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56789" y="2478088"/>
            <a:ext cx="2782410" cy="3694112"/>
          </a:xfrm>
        </p:spPr>
      </p:pic>
    </p:spTree>
    <p:extLst>
      <p:ext uri="{BB962C8B-B14F-4D97-AF65-F5344CB8AC3E}">
        <p14:creationId xmlns:p14="http://schemas.microsoft.com/office/powerpoint/2010/main" val="3470337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9558-E02A-C0A5-DC46-F1EFCC22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solutions, one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9769-3558-0B3C-38D9-19EDA1491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</a:t>
            </a:r>
          </a:p>
          <a:p>
            <a:pPr lvl="1"/>
            <a:r>
              <a:rPr lang="en-US" dirty="0"/>
              <a:t>Only uses observed data, no counterfactuals</a:t>
            </a:r>
          </a:p>
          <a:p>
            <a:pPr lvl="1"/>
            <a:r>
              <a:rPr lang="en-US" dirty="0"/>
              <a:t>More configurations</a:t>
            </a:r>
          </a:p>
          <a:p>
            <a:r>
              <a:rPr lang="en-US" dirty="0"/>
              <a:t>Intermediate</a:t>
            </a:r>
          </a:p>
          <a:p>
            <a:pPr lvl="1"/>
            <a:r>
              <a:rPr lang="en-US" dirty="0"/>
              <a:t>Uses observed data, easy counterfactuals, no difficult counterfactuals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Use to identify number/components of configurations</a:t>
            </a:r>
          </a:p>
          <a:p>
            <a:r>
              <a:rPr lang="en-US" dirty="0"/>
              <a:t>Parsimonious</a:t>
            </a:r>
          </a:p>
          <a:p>
            <a:pPr lvl="1"/>
            <a:r>
              <a:rPr lang="en-US" dirty="0"/>
              <a:t>Uses observed data, easy counterfactuals, difficult counterfactuals</a:t>
            </a:r>
          </a:p>
          <a:p>
            <a:pPr lvl="1"/>
            <a:r>
              <a:rPr lang="en-US" dirty="0"/>
              <a:t>Fewest configurations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Use to identify core elements of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401625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450-8F82-805F-163B-B11AB1E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447-11E9-4BDE-57F1-77D4B7D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week’s homework</a:t>
            </a:r>
          </a:p>
          <a:p>
            <a:r>
              <a:rPr lang="en-US" dirty="0">
                <a:solidFill>
                  <a:schemeClr val="accent2"/>
                </a:solidFill>
              </a:rPr>
              <a:t>This week’s readings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2455097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450-8F82-805F-163B-B11AB1E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447-11E9-4BDE-57F1-77D4B7D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week’s homework</a:t>
            </a:r>
          </a:p>
          <a:p>
            <a:r>
              <a:rPr lang="en-US" dirty="0">
                <a:solidFill>
                  <a:schemeClr val="accent2"/>
                </a:solidFill>
              </a:rPr>
              <a:t>This week’s readings</a:t>
            </a:r>
          </a:p>
          <a:p>
            <a:pPr lvl="1"/>
            <a:r>
              <a:rPr lang="en-US" dirty="0"/>
              <a:t>Latent Profile Analysis</a:t>
            </a:r>
          </a:p>
          <a:p>
            <a:pPr lvl="1"/>
            <a:r>
              <a:rPr lang="en-US" dirty="0"/>
              <a:t>Fuzzy Set Qualitative Comparative Analysis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Cluster Analysis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991622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6F62B-BF42-2901-FBAE-39D65F76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en-US" sz="3600" dirty="0"/>
              <a:t>Cluster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A333E-30BF-265E-1BC8-582DD2B64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are clusters?</a:t>
            </a:r>
          </a:p>
          <a:p>
            <a:endParaRPr lang="en-US" dirty="0"/>
          </a:p>
          <a:p>
            <a:r>
              <a:rPr lang="en-US" dirty="0"/>
              <a:t>Goal is to maximize</a:t>
            </a:r>
          </a:p>
          <a:p>
            <a:pPr lvl="1"/>
            <a:r>
              <a:rPr lang="en-US" sz="2800" dirty="0"/>
              <a:t>Within group </a:t>
            </a:r>
            <a:r>
              <a:rPr lang="en-US" sz="2800" dirty="0">
                <a:solidFill>
                  <a:schemeClr val="accent2"/>
                </a:solidFill>
              </a:rPr>
              <a:t>homogeneity</a:t>
            </a:r>
          </a:p>
          <a:p>
            <a:pPr lvl="1"/>
            <a:r>
              <a:rPr lang="en-US" sz="2800" dirty="0"/>
              <a:t>Between group </a:t>
            </a:r>
            <a:r>
              <a:rPr lang="en-US" sz="2800" dirty="0">
                <a:solidFill>
                  <a:schemeClr val="accent2"/>
                </a:solidFill>
              </a:rPr>
              <a:t>heterogeneity</a:t>
            </a:r>
          </a:p>
          <a:p>
            <a:pPr lvl="1"/>
            <a:endParaRPr lang="en-US" sz="2800" dirty="0"/>
          </a:p>
          <a:p>
            <a:r>
              <a:rPr lang="en-US" dirty="0"/>
              <a:t>What does that look like?</a:t>
            </a:r>
          </a:p>
        </p:txBody>
      </p:sp>
      <p:pic>
        <p:nvPicPr>
          <p:cNvPr id="3074" name="Picture 2" descr="Cluster Analysis | GEOG 486: Cartography and Visualization">
            <a:extLst>
              <a:ext uri="{FF2B5EF4-FFF2-40B4-BE49-F238E27FC236}">
                <a16:creationId xmlns:a16="http://schemas.microsoft.com/office/drawing/2014/main" id="{C679494A-C6A9-4774-05B1-DB397F5CD0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" r="5574" b="-1"/>
          <a:stretch/>
        </p:blipFill>
        <p:spPr bwMode="auto">
          <a:xfrm>
            <a:off x="6190488" y="566928"/>
            <a:ext cx="5157216" cy="528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9687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DA48-12DA-2724-16D8-E8524124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cluster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72216-AA8A-E7AF-B6B9-ABF8AF48E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of variables</a:t>
            </a:r>
          </a:p>
          <a:p>
            <a:endParaRPr lang="en-US" dirty="0"/>
          </a:p>
          <a:p>
            <a:r>
              <a:rPr lang="en-US" dirty="0"/>
              <a:t>Variable scaling</a:t>
            </a:r>
          </a:p>
          <a:p>
            <a:endParaRPr lang="en-US" dirty="0"/>
          </a:p>
          <a:p>
            <a:r>
              <a:rPr lang="en-US" dirty="0"/>
              <a:t>Multicollinearity</a:t>
            </a:r>
          </a:p>
          <a:p>
            <a:endParaRPr lang="en-US" dirty="0"/>
          </a:p>
          <a:p>
            <a:r>
              <a:rPr lang="en-US" dirty="0"/>
              <a:t>Algorithm used</a:t>
            </a:r>
          </a:p>
          <a:p>
            <a:pPr lvl="1"/>
            <a:r>
              <a:rPr lang="en-US" dirty="0"/>
              <a:t>Hierarchical vs iterative</a:t>
            </a:r>
          </a:p>
          <a:p>
            <a:pPr lvl="1"/>
            <a:r>
              <a:rPr lang="en-US" dirty="0"/>
              <a:t>Distance metric</a:t>
            </a:r>
          </a:p>
        </p:txBody>
      </p:sp>
    </p:spTree>
    <p:extLst>
      <p:ext uri="{BB962C8B-B14F-4D97-AF65-F5344CB8AC3E}">
        <p14:creationId xmlns:p14="http://schemas.microsoft.com/office/powerpoint/2010/main" val="4091116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E47A-075A-AC07-3C5B-5000B6AE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Hierarchical clustering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157C-9413-769E-28F6-C5442C8BD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focus on </a:t>
            </a:r>
            <a:r>
              <a:rPr lang="en-US" i="1" dirty="0"/>
              <a:t>Agglomerative</a:t>
            </a:r>
            <a:br>
              <a:rPr lang="en-US" i="1" dirty="0"/>
            </a:b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observation starts as a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two clusters that are nearest each other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Combine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until… </a:t>
            </a:r>
          </a:p>
          <a:p>
            <a:pPr lvl="1"/>
            <a:r>
              <a:rPr lang="en-US" dirty="0"/>
              <a:t>all of the observations are in one cluster, or more appropriately…</a:t>
            </a:r>
          </a:p>
          <a:p>
            <a:pPr lvl="1"/>
            <a:r>
              <a:rPr lang="en-US" dirty="0"/>
              <a:t>The </a:t>
            </a:r>
            <a:r>
              <a:rPr lang="en-US" i="1" u="sng" dirty="0"/>
              <a:t>researcher tells you to 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52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E19E-A4ED-FECB-F210-EC477851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decide when to stop…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462E-641D-E648-3C6D-D36BB8C4D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one of the challenges with cluster analysis</a:t>
            </a:r>
          </a:p>
          <a:p>
            <a:r>
              <a:rPr lang="en-US" dirty="0" err="1"/>
              <a:t>Dendogram</a:t>
            </a:r>
            <a:r>
              <a:rPr lang="en-US" dirty="0"/>
              <a:t>/tree</a:t>
            </a:r>
          </a:p>
          <a:p>
            <a:pPr lvl="1"/>
            <a:r>
              <a:rPr lang="en-US" dirty="0"/>
              <a:t>Look at when you see dissimilar clusters being combined</a:t>
            </a:r>
          </a:p>
          <a:p>
            <a:pPr lvl="1"/>
            <a:r>
              <a:rPr lang="en-US" dirty="0"/>
              <a:t>Not unlike EFA analytics</a:t>
            </a:r>
          </a:p>
          <a:p>
            <a:r>
              <a:rPr lang="en-US" dirty="0" err="1"/>
              <a:t>Calinski</a:t>
            </a:r>
            <a:r>
              <a:rPr lang="en-US" dirty="0"/>
              <a:t>/</a:t>
            </a:r>
            <a:r>
              <a:rPr lang="en-US" dirty="0" err="1"/>
              <a:t>Harabasz</a:t>
            </a:r>
            <a:r>
              <a:rPr lang="en-US" dirty="0"/>
              <a:t> Pseudo F</a:t>
            </a:r>
          </a:p>
          <a:p>
            <a:pPr lvl="1"/>
            <a:r>
              <a:rPr lang="en-US" dirty="0"/>
              <a:t>Look for high numbers</a:t>
            </a:r>
          </a:p>
          <a:p>
            <a:r>
              <a:rPr lang="en-US" dirty="0" err="1"/>
              <a:t>Duda</a:t>
            </a:r>
            <a:r>
              <a:rPr lang="en-US" dirty="0"/>
              <a:t>/Hart</a:t>
            </a:r>
          </a:p>
          <a:p>
            <a:pPr lvl="1"/>
            <a:r>
              <a:rPr lang="en-US" dirty="0"/>
              <a:t>Look for largest Je(2)/Je(1) that…</a:t>
            </a:r>
          </a:p>
          <a:p>
            <a:pPr lvl="1"/>
            <a:r>
              <a:rPr lang="en-US" dirty="0"/>
              <a:t>corresponds with a low pseudo T-squared</a:t>
            </a:r>
          </a:p>
        </p:txBody>
      </p:sp>
    </p:spTree>
    <p:extLst>
      <p:ext uri="{BB962C8B-B14F-4D97-AF65-F5344CB8AC3E}">
        <p14:creationId xmlns:p14="http://schemas.microsoft.com/office/powerpoint/2010/main" val="1816865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A475-D768-B5F3-DEF5-6740DD58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–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2AC4F-AF26-12D3-B135-3C4F9C03C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hierarchical clustering to seed initial centroids for k-means clustering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initial centroids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observation closest to one of the centroids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new centroids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2678539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4CAD-726D-408B-B28D-A87CC2ED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CA0CA-C8CA-1FF6-5EA6-433CA09A3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Advantages/Disadvantages</a:t>
            </a:r>
          </a:p>
          <a:p>
            <a:pPr lvl="1"/>
            <a:r>
              <a:rPr lang="en-US" dirty="0"/>
              <a:t>LPA</a:t>
            </a:r>
          </a:p>
          <a:p>
            <a:pPr lvl="1"/>
            <a:r>
              <a:rPr lang="en-US" dirty="0" err="1"/>
              <a:t>fsQCA</a:t>
            </a:r>
            <a:endParaRPr lang="en-US" dirty="0"/>
          </a:p>
          <a:p>
            <a:pPr lvl="1"/>
            <a:r>
              <a:rPr lang="en-US" dirty="0"/>
              <a:t>Cluster Analysis</a:t>
            </a:r>
          </a:p>
          <a:p>
            <a:pPr lvl="1"/>
            <a:endParaRPr lang="en-US" dirty="0"/>
          </a:p>
          <a:p>
            <a:r>
              <a:rPr lang="en-US" dirty="0"/>
              <a:t>When should we prefer one over the other?</a:t>
            </a:r>
          </a:p>
          <a:p>
            <a:endParaRPr lang="en-US" dirty="0"/>
          </a:p>
          <a:p>
            <a:r>
              <a:rPr lang="en-US" dirty="0"/>
              <a:t>What kinds </a:t>
            </a:r>
            <a:r>
              <a:rPr lang="en-US"/>
              <a:t>of research questions can we ask?</a:t>
            </a:r>
          </a:p>
        </p:txBody>
      </p:sp>
    </p:spTree>
    <p:extLst>
      <p:ext uri="{BB962C8B-B14F-4D97-AF65-F5344CB8AC3E}">
        <p14:creationId xmlns:p14="http://schemas.microsoft.com/office/powerpoint/2010/main" val="3611863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450-8F82-805F-163B-B11AB1E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447-11E9-4BDE-57F1-77D4B7D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week…</a:t>
            </a:r>
          </a:p>
          <a:p>
            <a:r>
              <a:rPr lang="en-US" dirty="0"/>
              <a:t>This week’s readings</a:t>
            </a:r>
          </a:p>
          <a:p>
            <a:r>
              <a:rPr lang="en-US" dirty="0">
                <a:solidFill>
                  <a:schemeClr val="accent2"/>
                </a:solidFill>
              </a:rPr>
              <a:t>Homework Discussion – There is none!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3714120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450-8F82-805F-163B-B11AB1E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447-11E9-4BDE-57F1-77D4B7D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week…</a:t>
            </a:r>
          </a:p>
          <a:p>
            <a:r>
              <a:rPr lang="en-US" dirty="0"/>
              <a:t>This week’s readings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>
                <a:solidFill>
                  <a:schemeClr val="accent2"/>
                </a:solidFill>
              </a:rPr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300147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450-8F82-805F-163B-B11AB1E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447-11E9-4BDE-57F1-77D4B7D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week’s homework</a:t>
            </a:r>
          </a:p>
          <a:p>
            <a:r>
              <a:rPr lang="en-US" dirty="0">
                <a:solidFill>
                  <a:schemeClr val="accent2"/>
                </a:solidFill>
              </a:rPr>
              <a:t>This week’s readings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Latent Profile Analysis</a:t>
            </a:r>
          </a:p>
          <a:p>
            <a:pPr lvl="1"/>
            <a:r>
              <a:rPr lang="en-US" dirty="0"/>
              <a:t>Fuzzy Set Qualitative Comparative Analysis</a:t>
            </a:r>
          </a:p>
          <a:p>
            <a:pPr lvl="1"/>
            <a:r>
              <a:rPr lang="en-US" dirty="0"/>
              <a:t>Cluster Analysis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370683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70F6-C814-9E48-F166-7454A82B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Traditional SEM</a:t>
            </a:r>
            <a:r>
              <a:rPr lang="en-US" dirty="0"/>
              <a:t> vs Latent Profile Analysis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91555D-83AE-3521-5ABD-07F8AAE6629B}"/>
              </a:ext>
            </a:extLst>
          </p:cNvPr>
          <p:cNvSpPr/>
          <p:nvPr/>
        </p:nvSpPr>
        <p:spPr>
          <a:xfrm>
            <a:off x="4826452" y="1904002"/>
            <a:ext cx="2516777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Latent</a:t>
            </a:r>
            <a:r>
              <a:rPr lang="en-US" sz="2400" baseline="-25000" dirty="0"/>
              <a:t> </a:t>
            </a:r>
            <a:r>
              <a:rPr lang="en-US" sz="2400" dirty="0"/>
              <a:t>Construct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A4EBBC-D996-BAC1-C3E6-B2AD53AA5D45}"/>
              </a:ext>
            </a:extLst>
          </p:cNvPr>
          <p:cNvSpPr/>
          <p:nvPr/>
        </p:nvSpPr>
        <p:spPr>
          <a:xfrm>
            <a:off x="1568901" y="4302034"/>
            <a:ext cx="1785257" cy="6792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Indicator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35CE70-41F2-8D45-F917-090546DD9464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2461530" y="2818402"/>
            <a:ext cx="3623311" cy="14836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45F2826-33CA-38C4-21D1-86FE1129F626}"/>
              </a:ext>
            </a:extLst>
          </p:cNvPr>
          <p:cNvSpPr/>
          <p:nvPr/>
        </p:nvSpPr>
        <p:spPr>
          <a:xfrm>
            <a:off x="5203372" y="4302034"/>
            <a:ext cx="1785257" cy="6792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Indicator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19AFF7-0A50-26E0-0D44-18B0DFF8216A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084841" y="2818402"/>
            <a:ext cx="11160" cy="14836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53E51D0-7800-0420-0089-DDCB0120756F}"/>
              </a:ext>
            </a:extLst>
          </p:cNvPr>
          <p:cNvSpPr/>
          <p:nvPr/>
        </p:nvSpPr>
        <p:spPr>
          <a:xfrm>
            <a:off x="8915947" y="4302034"/>
            <a:ext cx="1785257" cy="6792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Indicator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A429F2-EE28-475D-1DBF-74DCEF1218C0}"/>
              </a:ext>
            </a:extLst>
          </p:cNvPr>
          <p:cNvCxnSpPr>
            <a:cxnSpLocks/>
            <a:stCxn id="4" idx="4"/>
            <a:endCxn id="12" idx="0"/>
          </p:cNvCxnSpPr>
          <p:nvPr/>
        </p:nvCxnSpPr>
        <p:spPr>
          <a:xfrm>
            <a:off x="6084841" y="2818402"/>
            <a:ext cx="3723735" cy="14836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9C6ECE4D-6D58-F606-4BFB-F7E1985227BD}"/>
              </a:ext>
            </a:extLst>
          </p:cNvPr>
          <p:cNvSpPr/>
          <p:nvPr/>
        </p:nvSpPr>
        <p:spPr>
          <a:xfrm>
            <a:off x="7721512" y="1904002"/>
            <a:ext cx="413927" cy="914400"/>
          </a:xfrm>
          <a:prstGeom prst="rightBracket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8BF9A6-E921-22B9-9D59-8453D2414FDA}"/>
              </a:ext>
            </a:extLst>
          </p:cNvPr>
          <p:cNvSpPr txBox="1"/>
          <p:nvPr/>
        </p:nvSpPr>
        <p:spPr>
          <a:xfrm>
            <a:off x="8272874" y="2151040"/>
            <a:ext cx="345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Continuous measurement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EB8745-1E1E-BECF-87BA-031FBF46EFFD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461530" y="4981303"/>
            <a:ext cx="0" cy="667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0D3AF4-E7BD-BCD6-67DA-178833D9D5BF}"/>
              </a:ext>
            </a:extLst>
          </p:cNvPr>
          <p:cNvCxnSpPr>
            <a:cxnSpLocks/>
          </p:cNvCxnSpPr>
          <p:nvPr/>
        </p:nvCxnSpPr>
        <p:spPr>
          <a:xfrm flipV="1">
            <a:off x="6084842" y="4981303"/>
            <a:ext cx="0" cy="667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C88CD9-E26F-C74F-AA2F-9C2762AFCCDB}"/>
              </a:ext>
            </a:extLst>
          </p:cNvPr>
          <p:cNvCxnSpPr>
            <a:cxnSpLocks/>
          </p:cNvCxnSpPr>
          <p:nvPr/>
        </p:nvCxnSpPr>
        <p:spPr>
          <a:xfrm flipV="1">
            <a:off x="9797418" y="4981303"/>
            <a:ext cx="0" cy="667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57E7003-DF0A-C955-2B63-237A6ECF037F}"/>
              </a:ext>
            </a:extLst>
          </p:cNvPr>
          <p:cNvSpPr/>
          <p:nvPr/>
        </p:nvSpPr>
        <p:spPr>
          <a:xfrm>
            <a:off x="2194830" y="5612947"/>
            <a:ext cx="533397" cy="5333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18A148-D13B-F3F8-04F0-889814EA67EF}"/>
              </a:ext>
            </a:extLst>
          </p:cNvPr>
          <p:cNvSpPr/>
          <p:nvPr/>
        </p:nvSpPr>
        <p:spPr>
          <a:xfrm>
            <a:off x="5818143" y="5660572"/>
            <a:ext cx="533397" cy="5333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AF8B224-EBCE-32FD-2431-B1E3A16724AE}"/>
              </a:ext>
            </a:extLst>
          </p:cNvPr>
          <p:cNvSpPr/>
          <p:nvPr/>
        </p:nvSpPr>
        <p:spPr>
          <a:xfrm>
            <a:off x="9519563" y="5648325"/>
            <a:ext cx="533397" cy="5333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EEF4A4-5FDD-7EBC-B9A3-B81D9C9F629D}"/>
              </a:ext>
            </a:extLst>
          </p:cNvPr>
          <p:cNvSpPr txBox="1"/>
          <p:nvPr/>
        </p:nvSpPr>
        <p:spPr>
          <a:xfrm>
            <a:off x="1104078" y="4961950"/>
            <a:ext cx="108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AEE552-DEB7-22E4-CFF4-1B7EAAA3CFB6}"/>
              </a:ext>
            </a:extLst>
          </p:cNvPr>
          <p:cNvSpPr txBox="1"/>
          <p:nvPr/>
        </p:nvSpPr>
        <p:spPr>
          <a:xfrm>
            <a:off x="4738546" y="4961951"/>
            <a:ext cx="108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263171-A738-6218-9A98-20C7F53ED1C5}"/>
              </a:ext>
            </a:extLst>
          </p:cNvPr>
          <p:cNvSpPr txBox="1"/>
          <p:nvPr/>
        </p:nvSpPr>
        <p:spPr>
          <a:xfrm>
            <a:off x="8634823" y="4968083"/>
            <a:ext cx="108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2.8</a:t>
            </a:r>
          </a:p>
        </p:txBody>
      </p:sp>
      <p:sp>
        <p:nvSpPr>
          <p:cNvPr id="60" name="Speech Bubble: Rectangle 59">
            <a:extLst>
              <a:ext uri="{FF2B5EF4-FFF2-40B4-BE49-F238E27FC236}">
                <a16:creationId xmlns:a16="http://schemas.microsoft.com/office/drawing/2014/main" id="{F15614B7-7744-BD80-8D74-C29F0BC604B4}"/>
              </a:ext>
            </a:extLst>
          </p:cNvPr>
          <p:cNvSpPr/>
          <p:nvPr/>
        </p:nvSpPr>
        <p:spPr>
          <a:xfrm>
            <a:off x="9160331" y="2818402"/>
            <a:ext cx="1785257" cy="458198"/>
          </a:xfrm>
          <a:prstGeom prst="wedgeRectCallout">
            <a:avLst>
              <a:gd name="adj1" fmla="val -38974"/>
              <a:gd name="adj2" fmla="val -13290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SEM</a:t>
            </a:r>
            <a:r>
              <a:rPr lang="en-US" dirty="0"/>
              <a:t> in Stata</a:t>
            </a:r>
          </a:p>
        </p:txBody>
      </p:sp>
    </p:spTree>
    <p:extLst>
      <p:ext uri="{BB962C8B-B14F-4D97-AF65-F5344CB8AC3E}">
        <p14:creationId xmlns:p14="http://schemas.microsoft.com/office/powerpoint/2010/main" val="91844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70F6-C814-9E48-F166-7454A82B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SEM vs </a:t>
            </a:r>
            <a:r>
              <a:rPr lang="en-US" dirty="0">
                <a:solidFill>
                  <a:schemeClr val="accent2"/>
                </a:solidFill>
              </a:rPr>
              <a:t>Latent Profile Analysis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91555D-83AE-3521-5ABD-07F8AAE6629B}"/>
              </a:ext>
            </a:extLst>
          </p:cNvPr>
          <p:cNvSpPr/>
          <p:nvPr/>
        </p:nvSpPr>
        <p:spPr>
          <a:xfrm>
            <a:off x="4826452" y="1904002"/>
            <a:ext cx="2516777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Latent</a:t>
            </a:r>
          </a:p>
          <a:p>
            <a:pPr algn="ctr"/>
            <a:r>
              <a:rPr lang="en-US" sz="2400" dirty="0"/>
              <a:t>Profiles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A4EBBC-D996-BAC1-C3E6-B2AD53AA5D45}"/>
              </a:ext>
            </a:extLst>
          </p:cNvPr>
          <p:cNvSpPr/>
          <p:nvPr/>
        </p:nvSpPr>
        <p:spPr>
          <a:xfrm>
            <a:off x="1568901" y="4302034"/>
            <a:ext cx="1785257" cy="6792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Indicator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35CE70-41F2-8D45-F917-090546DD9464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2461530" y="2818402"/>
            <a:ext cx="3623311" cy="14836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45F2826-33CA-38C4-21D1-86FE1129F626}"/>
              </a:ext>
            </a:extLst>
          </p:cNvPr>
          <p:cNvSpPr/>
          <p:nvPr/>
        </p:nvSpPr>
        <p:spPr>
          <a:xfrm>
            <a:off x="5203372" y="4302034"/>
            <a:ext cx="1785257" cy="6792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Indicator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19AFF7-0A50-26E0-0D44-18B0DFF8216A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084841" y="2818402"/>
            <a:ext cx="11160" cy="14836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53E51D0-7800-0420-0089-DDCB0120756F}"/>
              </a:ext>
            </a:extLst>
          </p:cNvPr>
          <p:cNvSpPr/>
          <p:nvPr/>
        </p:nvSpPr>
        <p:spPr>
          <a:xfrm>
            <a:off x="8915947" y="4302034"/>
            <a:ext cx="1785257" cy="6792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Indicator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A429F2-EE28-475D-1DBF-74DCEF1218C0}"/>
              </a:ext>
            </a:extLst>
          </p:cNvPr>
          <p:cNvCxnSpPr>
            <a:cxnSpLocks/>
            <a:stCxn id="4" idx="4"/>
            <a:endCxn id="12" idx="0"/>
          </p:cNvCxnSpPr>
          <p:nvPr/>
        </p:nvCxnSpPr>
        <p:spPr>
          <a:xfrm>
            <a:off x="6084841" y="2818402"/>
            <a:ext cx="3723735" cy="14836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9C6ECE4D-6D58-F606-4BFB-F7E1985227BD}"/>
              </a:ext>
            </a:extLst>
          </p:cNvPr>
          <p:cNvSpPr/>
          <p:nvPr/>
        </p:nvSpPr>
        <p:spPr>
          <a:xfrm>
            <a:off x="7721512" y="1904002"/>
            <a:ext cx="413927" cy="914400"/>
          </a:xfrm>
          <a:prstGeom prst="rightBracket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8BF9A6-E921-22B9-9D59-8453D2414FDA}"/>
              </a:ext>
            </a:extLst>
          </p:cNvPr>
          <p:cNvSpPr txBox="1"/>
          <p:nvPr/>
        </p:nvSpPr>
        <p:spPr>
          <a:xfrm>
            <a:off x="8272874" y="2151040"/>
            <a:ext cx="345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Categorical measurement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EB8745-1E1E-BECF-87BA-031FBF46EFFD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461530" y="4981303"/>
            <a:ext cx="0" cy="667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0D3AF4-E7BD-BCD6-67DA-178833D9D5BF}"/>
              </a:ext>
            </a:extLst>
          </p:cNvPr>
          <p:cNvCxnSpPr>
            <a:cxnSpLocks/>
          </p:cNvCxnSpPr>
          <p:nvPr/>
        </p:nvCxnSpPr>
        <p:spPr>
          <a:xfrm flipV="1">
            <a:off x="6084842" y="4981303"/>
            <a:ext cx="0" cy="667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C88CD9-E26F-C74F-AA2F-9C2762AFCCDB}"/>
              </a:ext>
            </a:extLst>
          </p:cNvPr>
          <p:cNvCxnSpPr>
            <a:cxnSpLocks/>
          </p:cNvCxnSpPr>
          <p:nvPr/>
        </p:nvCxnSpPr>
        <p:spPr>
          <a:xfrm flipV="1">
            <a:off x="9797418" y="4981303"/>
            <a:ext cx="0" cy="667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57E7003-DF0A-C955-2B63-237A6ECF037F}"/>
              </a:ext>
            </a:extLst>
          </p:cNvPr>
          <p:cNvSpPr/>
          <p:nvPr/>
        </p:nvSpPr>
        <p:spPr>
          <a:xfrm>
            <a:off x="2194830" y="5612947"/>
            <a:ext cx="533397" cy="5333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18A148-D13B-F3F8-04F0-889814EA67EF}"/>
              </a:ext>
            </a:extLst>
          </p:cNvPr>
          <p:cNvSpPr/>
          <p:nvPr/>
        </p:nvSpPr>
        <p:spPr>
          <a:xfrm>
            <a:off x="5818143" y="5660572"/>
            <a:ext cx="533397" cy="5333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AF8B224-EBCE-32FD-2431-B1E3A16724AE}"/>
              </a:ext>
            </a:extLst>
          </p:cNvPr>
          <p:cNvSpPr/>
          <p:nvPr/>
        </p:nvSpPr>
        <p:spPr>
          <a:xfrm>
            <a:off x="9519563" y="5648325"/>
            <a:ext cx="533397" cy="5333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EEF4A4-5FDD-7EBC-B9A3-B81D9C9F629D}"/>
              </a:ext>
            </a:extLst>
          </p:cNvPr>
          <p:cNvSpPr txBox="1"/>
          <p:nvPr/>
        </p:nvSpPr>
        <p:spPr>
          <a:xfrm>
            <a:off x="1104078" y="4961950"/>
            <a:ext cx="108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AEE552-DEB7-22E4-CFF4-1B7EAAA3CFB6}"/>
              </a:ext>
            </a:extLst>
          </p:cNvPr>
          <p:cNvSpPr txBox="1"/>
          <p:nvPr/>
        </p:nvSpPr>
        <p:spPr>
          <a:xfrm>
            <a:off x="4738546" y="4961951"/>
            <a:ext cx="108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263171-A738-6218-9A98-20C7F53ED1C5}"/>
              </a:ext>
            </a:extLst>
          </p:cNvPr>
          <p:cNvSpPr txBox="1"/>
          <p:nvPr/>
        </p:nvSpPr>
        <p:spPr>
          <a:xfrm>
            <a:off x="8634823" y="4968083"/>
            <a:ext cx="108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2.8</a:t>
            </a:r>
          </a:p>
        </p:txBody>
      </p:sp>
      <p:sp>
        <p:nvSpPr>
          <p:cNvPr id="60" name="Speech Bubble: Rectangle 59">
            <a:extLst>
              <a:ext uri="{FF2B5EF4-FFF2-40B4-BE49-F238E27FC236}">
                <a16:creationId xmlns:a16="http://schemas.microsoft.com/office/drawing/2014/main" id="{F15614B7-7744-BD80-8D74-C29F0BC604B4}"/>
              </a:ext>
            </a:extLst>
          </p:cNvPr>
          <p:cNvSpPr/>
          <p:nvPr/>
        </p:nvSpPr>
        <p:spPr>
          <a:xfrm>
            <a:off x="9160331" y="2818402"/>
            <a:ext cx="1785257" cy="458198"/>
          </a:xfrm>
          <a:prstGeom prst="wedgeRectCallout">
            <a:avLst>
              <a:gd name="adj1" fmla="val -38974"/>
              <a:gd name="adj2" fmla="val -13290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G</a:t>
            </a:r>
            <a:r>
              <a:rPr lang="en-US" i="1" dirty="0"/>
              <a:t>SEM</a:t>
            </a:r>
            <a:r>
              <a:rPr lang="en-US" dirty="0"/>
              <a:t> in Stata</a:t>
            </a:r>
          </a:p>
        </p:txBody>
      </p:sp>
    </p:spTree>
    <p:extLst>
      <p:ext uri="{BB962C8B-B14F-4D97-AF65-F5344CB8AC3E}">
        <p14:creationId xmlns:p14="http://schemas.microsoft.com/office/powerpoint/2010/main" val="401878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AC12-8E4F-6462-30A7-28AD409F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627B-DF65-53FC-B864-4445E11A5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Latent Class Analysis</a:t>
            </a:r>
          </a:p>
          <a:p>
            <a:pPr lvl="1"/>
            <a:r>
              <a:rPr lang="en-US" dirty="0"/>
              <a:t>Latent variable: Static and categorical</a:t>
            </a:r>
          </a:p>
          <a:p>
            <a:pPr lvl="1"/>
            <a:r>
              <a:rPr lang="en-US" dirty="0"/>
              <a:t>Observed variables: categorical</a:t>
            </a:r>
          </a:p>
          <a:p>
            <a:pPr lvl="1"/>
            <a:endParaRPr lang="en-US" dirty="0"/>
          </a:p>
          <a:p>
            <a:r>
              <a:rPr lang="en-US" dirty="0"/>
              <a:t>Latent Profile Analysis</a:t>
            </a:r>
          </a:p>
          <a:p>
            <a:pPr lvl="1"/>
            <a:r>
              <a:rPr lang="en-US" dirty="0"/>
              <a:t>Latent variable: Static and categorical</a:t>
            </a:r>
          </a:p>
          <a:p>
            <a:pPr lvl="1"/>
            <a:r>
              <a:rPr lang="en-US" dirty="0"/>
              <a:t>Observed variables: continuous</a:t>
            </a:r>
          </a:p>
          <a:p>
            <a:pPr lvl="1"/>
            <a:endParaRPr lang="en-US" dirty="0"/>
          </a:p>
          <a:p>
            <a:r>
              <a:rPr lang="en-US" dirty="0"/>
              <a:t>Latent Transition Analysis</a:t>
            </a:r>
          </a:p>
          <a:p>
            <a:pPr lvl="1"/>
            <a:r>
              <a:rPr lang="en-US" dirty="0"/>
              <a:t>Latent variable: Dynamic and categorical</a:t>
            </a:r>
          </a:p>
        </p:txBody>
      </p:sp>
    </p:spTree>
    <p:extLst>
      <p:ext uri="{BB962C8B-B14F-4D97-AF65-F5344CB8AC3E}">
        <p14:creationId xmlns:p14="http://schemas.microsoft.com/office/powerpoint/2010/main" val="188403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DBE1F-CA4E-A628-723B-01DA5AB4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8AB05-F344-C2B3-84ED-8CAB7E588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unknown groups in the data</a:t>
            </a:r>
          </a:p>
          <a:p>
            <a:pPr lvl="1"/>
            <a:r>
              <a:rPr lang="en-US" dirty="0"/>
              <a:t>Mutually exclusive</a:t>
            </a:r>
          </a:p>
          <a:p>
            <a:pPr lvl="1"/>
            <a:r>
              <a:rPr lang="en-US" dirty="0"/>
              <a:t>Mutually exhaustive</a:t>
            </a:r>
          </a:p>
          <a:p>
            <a:endParaRPr lang="en-US" dirty="0"/>
          </a:p>
          <a:p>
            <a:r>
              <a:rPr lang="en-US" dirty="0"/>
              <a:t>Estimated parameters:</a:t>
            </a:r>
          </a:p>
          <a:p>
            <a:pPr lvl="1"/>
            <a:r>
              <a:rPr lang="en-US" dirty="0"/>
              <a:t>Prevalence of latent classes </a:t>
            </a:r>
          </a:p>
          <a:p>
            <a:pPr lvl="2"/>
            <a:r>
              <a:rPr lang="en-US" dirty="0"/>
              <a:t>probability of membership in a class</a:t>
            </a:r>
          </a:p>
          <a:p>
            <a:pPr lvl="1"/>
            <a:r>
              <a:rPr lang="en-US" dirty="0"/>
              <a:t>Latent class means and variances</a:t>
            </a:r>
          </a:p>
          <a:p>
            <a:pPr lvl="2"/>
            <a:r>
              <a:rPr lang="en-US" dirty="0"/>
              <a:t>Mean/variance of indicators given class membership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8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82C7-5B92-E175-4CC4-EBC82401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204C0-0356-5640-AFE0-D6FDE210B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normally distributed within classes</a:t>
            </a:r>
          </a:p>
          <a:p>
            <a:pPr lvl="1"/>
            <a:r>
              <a:rPr lang="en-US" dirty="0"/>
              <a:t>If not, you may extract too many classes (Bauer &amp; Curran, 2003)</a:t>
            </a:r>
          </a:p>
          <a:p>
            <a:endParaRPr lang="en-US" dirty="0"/>
          </a:p>
          <a:p>
            <a:r>
              <a:rPr lang="en-US" dirty="0"/>
              <a:t>Must be independent within classes</a:t>
            </a:r>
          </a:p>
          <a:p>
            <a:pPr lvl="1"/>
            <a:r>
              <a:rPr lang="en-US" dirty="0"/>
              <a:t>Called “conditional independence”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9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1296</TotalTime>
  <Words>1654</Words>
  <Application>Microsoft Office PowerPoint</Application>
  <PresentationFormat>Widescreen</PresentationFormat>
  <Paragraphs>390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(Body)</vt:lpstr>
      <vt:lpstr>Calibri Light</vt:lpstr>
      <vt:lpstr>Office Theme</vt:lpstr>
      <vt:lpstr>BUS-Z 798 Research Methods (II)</vt:lpstr>
      <vt:lpstr>Agenda</vt:lpstr>
      <vt:lpstr>Agenda</vt:lpstr>
      <vt:lpstr>Agenda</vt:lpstr>
      <vt:lpstr>Traditional SEM vs Latent Profile Analysis</vt:lpstr>
      <vt:lpstr>Traditional SEM vs Latent Profile Analysis</vt:lpstr>
      <vt:lpstr>Some Terminology</vt:lpstr>
      <vt:lpstr>The Basic Idea</vt:lpstr>
      <vt:lpstr>Indicators</vt:lpstr>
      <vt:lpstr>Starting Values</vt:lpstr>
      <vt:lpstr>What can we do then…?</vt:lpstr>
      <vt:lpstr>Examining consequences isn’t straightforward</vt:lpstr>
      <vt:lpstr>Agenda</vt:lpstr>
      <vt:lpstr>fsQCA is a set-theoretic method</vt:lpstr>
      <vt:lpstr>Calibration of sets</vt:lpstr>
      <vt:lpstr>“INUS”</vt:lpstr>
      <vt:lpstr>Benefits of Fuzzy Set Analysis</vt:lpstr>
      <vt:lpstr>How does it work? Boolean Algebra</vt:lpstr>
      <vt:lpstr>How does it work? Boolean Algebra</vt:lpstr>
      <vt:lpstr>How does it work? Boolean Algebra</vt:lpstr>
      <vt:lpstr>How does it work? Boolean Algebra</vt:lpstr>
      <vt:lpstr>Complicating things a bit…</vt:lpstr>
      <vt:lpstr>Minimum Frequency Threshold</vt:lpstr>
      <vt:lpstr>Minimum Consistency Threshold</vt:lpstr>
      <vt:lpstr>PRI – Proportional Reduction in Inconsistency</vt:lpstr>
      <vt:lpstr>Counterfactual analysis</vt:lpstr>
      <vt:lpstr>Counterfactual analysis</vt:lpstr>
      <vt:lpstr>Interpreting Results</vt:lpstr>
      <vt:lpstr>Three solutions, one analysis</vt:lpstr>
      <vt:lpstr>Agenda</vt:lpstr>
      <vt:lpstr>Cluster Analysis</vt:lpstr>
      <vt:lpstr>Factors affecting cluster analysis </vt:lpstr>
      <vt:lpstr>How does Hierarchical clustering work?</vt:lpstr>
      <vt:lpstr>How to decide when to stop…</vt:lpstr>
      <vt:lpstr>Next steps – K-means</vt:lpstr>
      <vt:lpstr>Let’s discuss</vt:lpstr>
      <vt:lpstr>Agenda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BUS-Z 798 Research Methods (II)</dc:title>
  <dc:creator>McKenny, Aaron</dc:creator>
  <cp:lastModifiedBy>McKenny, Aaron</cp:lastModifiedBy>
  <cp:revision>17</cp:revision>
  <dcterms:created xsi:type="dcterms:W3CDTF">2024-01-10T12:23:18Z</dcterms:created>
  <dcterms:modified xsi:type="dcterms:W3CDTF">2024-02-21T13:48:32Z</dcterms:modified>
</cp:coreProperties>
</file>