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1" r:id="rId4"/>
    <p:sldId id="278" r:id="rId5"/>
    <p:sldId id="312" r:id="rId6"/>
    <p:sldId id="314" r:id="rId7"/>
    <p:sldId id="313" r:id="rId8"/>
    <p:sldId id="315" r:id="rId9"/>
    <p:sldId id="316" r:id="rId10"/>
    <p:sldId id="308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09" r:id="rId38"/>
    <p:sldId id="31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4696-F230-33FD-C314-E033E19DB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BUS-Z 798</a:t>
            </a:r>
            <a:br>
              <a:rPr lang="en-US" dirty="0"/>
            </a:br>
            <a:r>
              <a:rPr lang="en-US" dirty="0"/>
              <a:t>Research Methods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254EE-E49D-D9BA-13D2-2AC2E0113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Aaron McKenny</a:t>
            </a:r>
          </a:p>
          <a:p>
            <a:r>
              <a:rPr lang="en-US" dirty="0"/>
              <a:t>1/17/2024</a:t>
            </a:r>
          </a:p>
        </p:txBody>
      </p:sp>
    </p:spTree>
    <p:extLst>
      <p:ext uri="{BB962C8B-B14F-4D97-AF65-F5344CB8AC3E}">
        <p14:creationId xmlns:p14="http://schemas.microsoft.com/office/powerpoint/2010/main" val="105049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EDAB-BFFD-CBAB-CE35-F15DBF67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EFA vs CFA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D67E-B98F-F6EF-FC95-6CA093ED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goal:</a:t>
            </a:r>
          </a:p>
          <a:p>
            <a:endParaRPr lang="en-US" dirty="0"/>
          </a:p>
          <a:p>
            <a:r>
              <a:rPr lang="en-US" dirty="0"/>
              <a:t>Describe a large number of observed variables in terms of a smaller number of latent variables (i.e., factors)</a:t>
            </a:r>
          </a:p>
          <a:p>
            <a:endParaRPr lang="en-US" dirty="0"/>
          </a:p>
          <a:p>
            <a:r>
              <a:rPr lang="en-US" dirty="0"/>
              <a:t>So then how/why are they different?</a:t>
            </a:r>
          </a:p>
        </p:txBody>
      </p:sp>
    </p:spTree>
    <p:extLst>
      <p:ext uri="{BB962C8B-B14F-4D97-AF65-F5344CB8AC3E}">
        <p14:creationId xmlns:p14="http://schemas.microsoft.com/office/powerpoint/2010/main" val="386257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6686-5F5C-AF77-BCD3-0877F0A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vs CFA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7840-E2F4-F11E-DB5C-84BD2F4FF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Exploratory Factor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AC970-879F-97FD-5F9A-40E44A49C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Statistically-driven approach</a:t>
            </a:r>
          </a:p>
          <a:p>
            <a:r>
              <a:rPr lang="en-US" dirty="0"/>
              <a:t>No ability to test hypotheses</a:t>
            </a:r>
          </a:p>
          <a:p>
            <a:r>
              <a:rPr lang="en-US" dirty="0"/>
              <a:t>A bit subjective/‘exploratory’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F6EBF-9D8F-4628-49E3-FD05A0C47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Confirmatory Factor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3E070-F469-EB0A-BDEB-59F3A24BC1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Theory-driven approach</a:t>
            </a:r>
          </a:p>
          <a:p>
            <a:r>
              <a:rPr lang="en-US" dirty="0"/>
              <a:t>Can test specific hypotheses</a:t>
            </a:r>
          </a:p>
          <a:p>
            <a:r>
              <a:rPr lang="en-US" dirty="0"/>
              <a:t>Indicators of model fit</a:t>
            </a:r>
          </a:p>
          <a:p>
            <a:pPr lvl="1"/>
            <a:r>
              <a:rPr lang="en-US" dirty="0"/>
              <a:t>Absolute and relative</a:t>
            </a:r>
          </a:p>
          <a:p>
            <a:r>
              <a:rPr lang="en-US" dirty="0"/>
              <a:t>Stronger Evidence for construct validity</a:t>
            </a:r>
          </a:p>
        </p:txBody>
      </p:sp>
    </p:spTree>
    <p:extLst>
      <p:ext uri="{BB962C8B-B14F-4D97-AF65-F5344CB8AC3E}">
        <p14:creationId xmlns:p14="http://schemas.microsoft.com/office/powerpoint/2010/main" val="17547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B936-BB7E-288A-C830-C1FAA888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is a central goal of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9A2B-404E-1D9D-CCDF-6E2F0964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‘real’ model produces data</a:t>
            </a:r>
          </a:p>
          <a:p>
            <a:pPr lvl="1"/>
            <a:r>
              <a:rPr lang="en-US" dirty="0"/>
              <a:t>Problem: We don’t get to know the real model, we just get the data</a:t>
            </a:r>
          </a:p>
          <a:p>
            <a:pPr lvl="1"/>
            <a:r>
              <a:rPr lang="en-US" dirty="0"/>
              <a:t>Our goal: Find a hypothesized model that nearly produces the same data</a:t>
            </a:r>
          </a:p>
          <a:p>
            <a:pPr lvl="1"/>
            <a:endParaRPr lang="en-US" dirty="0"/>
          </a:p>
          <a:p>
            <a:r>
              <a:rPr lang="en-US" dirty="0"/>
              <a:t>If our model doesn’t fit the data</a:t>
            </a:r>
          </a:p>
          <a:p>
            <a:pPr lvl="1"/>
            <a:r>
              <a:rPr lang="en-US" dirty="0"/>
              <a:t>Our model isn’t the ‘real’ model</a:t>
            </a:r>
          </a:p>
          <a:p>
            <a:pPr lvl="1"/>
            <a:endParaRPr lang="en-US" dirty="0"/>
          </a:p>
          <a:p>
            <a:r>
              <a:rPr lang="en-US" dirty="0"/>
              <a:t>What does this say about EFA vs CFA and falsification?</a:t>
            </a:r>
          </a:p>
        </p:txBody>
      </p:sp>
    </p:spTree>
    <p:extLst>
      <p:ext uri="{BB962C8B-B14F-4D97-AF65-F5344CB8AC3E}">
        <p14:creationId xmlns:p14="http://schemas.microsoft.com/office/powerpoint/2010/main" val="383702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13C0-A5CE-A95A-4F0A-3163A0EF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 (CFA)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A11E-440A-C7A6-4AD7-7125B443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= m*(m+1)/2 – 2*m – </a:t>
            </a:r>
            <a:r>
              <a:rPr lang="el-GR" dirty="0"/>
              <a:t>ζ</a:t>
            </a:r>
            <a:r>
              <a:rPr lang="en-US" dirty="0"/>
              <a:t>*(</a:t>
            </a:r>
            <a:r>
              <a:rPr lang="el-GR" dirty="0"/>
              <a:t>ζ</a:t>
            </a:r>
            <a:r>
              <a:rPr lang="en-US" dirty="0"/>
              <a:t>-1)/2</a:t>
            </a:r>
          </a:p>
          <a:p>
            <a:pPr lvl="1"/>
            <a:r>
              <a:rPr lang="en-US" dirty="0"/>
              <a:t>m = number of indicators/observed variables</a:t>
            </a:r>
          </a:p>
          <a:p>
            <a:pPr lvl="1"/>
            <a:r>
              <a:rPr lang="el-GR" dirty="0"/>
              <a:t>ζ</a:t>
            </a:r>
            <a:r>
              <a:rPr lang="en-US" dirty="0"/>
              <a:t> = number of </a:t>
            </a:r>
            <a:r>
              <a:rPr lang="en-US" u="sng" dirty="0"/>
              <a:t>independent</a:t>
            </a:r>
            <a:r>
              <a:rPr lang="en-US" dirty="0"/>
              <a:t> latent constructs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82F57-B215-D5C4-52E8-266949D6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67" y="3199832"/>
            <a:ext cx="5121633" cy="306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43FA704-E054-E0C4-AFB3-5BCB230D46EF}"/>
              </a:ext>
            </a:extLst>
          </p:cNvPr>
          <p:cNvGrpSpPr/>
          <p:nvPr/>
        </p:nvGrpSpPr>
        <p:grpSpPr>
          <a:xfrm>
            <a:off x="1659650" y="4847644"/>
            <a:ext cx="5888164" cy="639722"/>
            <a:chOff x="1659650" y="5076243"/>
            <a:chExt cx="5888164" cy="6397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17A1B2-B6C1-C71E-87C4-7DC11AD9B4A5}"/>
                </a:ext>
              </a:extLst>
            </p:cNvPr>
            <p:cNvCxnSpPr/>
            <p:nvPr/>
          </p:nvCxnSpPr>
          <p:spPr>
            <a:xfrm>
              <a:off x="1662545" y="5089236"/>
              <a:ext cx="1884219" cy="581891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8D4D38-DADB-2809-3370-4D6F30E4617F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50" y="5087616"/>
              <a:ext cx="2711459" cy="62672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5C2FDC-AA72-BE9A-69AA-B5A8BC712743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47" y="5099472"/>
              <a:ext cx="3463503" cy="593264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F15473-3715-42E8-F371-7EDCDAC5F12E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50" y="5076243"/>
              <a:ext cx="4271283" cy="63972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037BF7-42E3-086D-E3E1-3B84F9651947}"/>
                </a:ext>
              </a:extLst>
            </p:cNvPr>
            <p:cNvCxnSpPr>
              <a:cxnSpLocks/>
            </p:cNvCxnSpPr>
            <p:nvPr/>
          </p:nvCxnSpPr>
          <p:spPr>
            <a:xfrm>
              <a:off x="1697247" y="5114568"/>
              <a:ext cx="5058031" cy="5684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D86D93-0B41-6F4D-5EBD-934F8150B064}"/>
                </a:ext>
              </a:extLst>
            </p:cNvPr>
            <p:cNvCxnSpPr>
              <a:cxnSpLocks/>
            </p:cNvCxnSpPr>
            <p:nvPr/>
          </p:nvCxnSpPr>
          <p:spPr>
            <a:xfrm>
              <a:off x="1659650" y="5099472"/>
              <a:ext cx="5888164" cy="60674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6A0C9D3-DEF8-BCCD-536D-63E4CAE04DE8}"/>
              </a:ext>
            </a:extLst>
          </p:cNvPr>
          <p:cNvSpPr txBox="1">
            <a:spLocks/>
          </p:cNvSpPr>
          <p:nvPr/>
        </p:nvSpPr>
        <p:spPr>
          <a:xfrm>
            <a:off x="776094" y="4562593"/>
            <a:ext cx="1020857" cy="435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M=6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6A73C27-5F32-D061-7DD7-6D4D2551CA29}"/>
              </a:ext>
            </a:extLst>
          </p:cNvPr>
          <p:cNvSpPr txBox="1">
            <a:spLocks/>
          </p:cNvSpPr>
          <p:nvPr/>
        </p:nvSpPr>
        <p:spPr>
          <a:xfrm>
            <a:off x="9741920" y="5707670"/>
            <a:ext cx="890773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X=2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E5E8A6-88E0-3FC3-6EE2-EBE748E3A7B8}"/>
              </a:ext>
            </a:extLst>
          </p:cNvPr>
          <p:cNvGrpSpPr/>
          <p:nvPr/>
        </p:nvGrpSpPr>
        <p:grpSpPr>
          <a:xfrm>
            <a:off x="5114365" y="4271683"/>
            <a:ext cx="4746811" cy="1435987"/>
            <a:chOff x="5114365" y="4500282"/>
            <a:chExt cx="4746811" cy="14359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551F9A3-251C-5AE6-E524-B86F81FEF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365" y="4500282"/>
              <a:ext cx="4746811" cy="14359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AF795C-6F8C-D2C9-ED4F-6B80751B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7770" y="4500282"/>
              <a:ext cx="2373406" cy="1435987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0902976-22B0-E070-1BB4-32BD43909FF8}"/>
              </a:ext>
            </a:extLst>
          </p:cNvPr>
          <p:cNvSpPr txBox="1">
            <a:spLocks/>
          </p:cNvSpPr>
          <p:nvPr/>
        </p:nvSpPr>
        <p:spPr>
          <a:xfrm>
            <a:off x="962758" y="6394844"/>
            <a:ext cx="9236319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accent2"/>
                </a:solidFill>
              </a:rPr>
              <a:t>df</a:t>
            </a:r>
            <a:r>
              <a:rPr lang="en-US" dirty="0">
                <a:solidFill>
                  <a:schemeClr val="accent2"/>
                </a:solidFill>
              </a:rPr>
              <a:t>  =  (6*(6+1)/2) - (2*6) - 2*(2-1)/2   =   21-12-1   =   </a:t>
            </a:r>
            <a:r>
              <a:rPr lang="en-US" b="1" u="sng" dirty="0">
                <a:solidFill>
                  <a:schemeClr val="accent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5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13C0-A5CE-A95A-4F0A-3163A0EF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 (SEM)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A11E-440A-C7A6-4AD7-7125B443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= m*(m+1)/2 – 2*m – </a:t>
            </a:r>
            <a:r>
              <a:rPr lang="el-GR" dirty="0"/>
              <a:t>ζ</a:t>
            </a:r>
            <a:r>
              <a:rPr lang="en-US" dirty="0"/>
              <a:t>*(</a:t>
            </a:r>
            <a:r>
              <a:rPr lang="el-GR" dirty="0"/>
              <a:t>ζ</a:t>
            </a:r>
            <a:r>
              <a:rPr lang="en-US" dirty="0"/>
              <a:t>-1)/2 – g – b </a:t>
            </a:r>
          </a:p>
          <a:p>
            <a:pPr lvl="1"/>
            <a:r>
              <a:rPr lang="en-US" dirty="0"/>
              <a:t>g (gamma) – relationships between IVs and DVs/Mediators</a:t>
            </a:r>
          </a:p>
          <a:p>
            <a:pPr lvl="1"/>
            <a:r>
              <a:rPr lang="en-US" dirty="0"/>
              <a:t>b (beta) – relationships between Mediators/DVs and other Mediators/DVs</a:t>
            </a:r>
          </a:p>
          <a:p>
            <a:endParaRPr lang="en-US" dirty="0"/>
          </a:p>
        </p:txBody>
      </p:sp>
      <p:pic>
        <p:nvPicPr>
          <p:cNvPr id="5" name="Picture 6" descr="An example structural equation model">
            <a:extLst>
              <a:ext uri="{FF2B5EF4-FFF2-40B4-BE49-F238E27FC236}">
                <a16:creationId xmlns:a16="http://schemas.microsoft.com/office/drawing/2014/main" id="{8F356679-EA0F-1E8D-83D3-1D254326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08" y="3200859"/>
            <a:ext cx="5230438" cy="311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48D7B-6D63-FF1D-9E25-2A9B9E83B81B}"/>
              </a:ext>
            </a:extLst>
          </p:cNvPr>
          <p:cNvSpPr txBox="1">
            <a:spLocks/>
          </p:cNvSpPr>
          <p:nvPr/>
        </p:nvSpPr>
        <p:spPr>
          <a:xfrm>
            <a:off x="8964114" y="5085883"/>
            <a:ext cx="890773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g=1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08CF4D-EA13-BFAF-7D8B-0288D498F300}"/>
              </a:ext>
            </a:extLst>
          </p:cNvPr>
          <p:cNvCxnSpPr>
            <a:cxnSpLocks/>
          </p:cNvCxnSpPr>
          <p:nvPr/>
        </p:nvCxnSpPr>
        <p:spPr>
          <a:xfrm flipH="1" flipV="1">
            <a:off x="6246935" y="4295042"/>
            <a:ext cx="2914650" cy="9319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73FB43F-2744-42A8-4451-4F874BE61550}"/>
              </a:ext>
            </a:extLst>
          </p:cNvPr>
          <p:cNvSpPr txBox="1">
            <a:spLocks/>
          </p:cNvSpPr>
          <p:nvPr/>
        </p:nvSpPr>
        <p:spPr>
          <a:xfrm>
            <a:off x="8921533" y="4378969"/>
            <a:ext cx="890773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b=0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7E834E-D765-D3EB-4EE8-7E1C31ED891A}"/>
              </a:ext>
            </a:extLst>
          </p:cNvPr>
          <p:cNvSpPr txBox="1">
            <a:spLocks/>
          </p:cNvSpPr>
          <p:nvPr/>
        </p:nvSpPr>
        <p:spPr>
          <a:xfrm>
            <a:off x="2349278" y="5484532"/>
            <a:ext cx="890773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M=7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2FD1E44-93BD-2B61-22FE-8E7FF56A0D19}"/>
              </a:ext>
            </a:extLst>
          </p:cNvPr>
          <p:cNvSpPr txBox="1">
            <a:spLocks/>
          </p:cNvSpPr>
          <p:nvPr/>
        </p:nvSpPr>
        <p:spPr>
          <a:xfrm>
            <a:off x="2349277" y="4001294"/>
            <a:ext cx="890773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dirty="0">
                <a:solidFill>
                  <a:schemeClr val="accent2"/>
                </a:solidFill>
              </a:rPr>
              <a:t>ζ </a:t>
            </a:r>
            <a:r>
              <a:rPr lang="en-US" dirty="0">
                <a:solidFill>
                  <a:schemeClr val="accent2"/>
                </a:solidFill>
              </a:rPr>
              <a:t>=1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9D6450-4B7B-95D6-44C3-8C8DC3CE174A}"/>
              </a:ext>
            </a:extLst>
          </p:cNvPr>
          <p:cNvSpPr txBox="1">
            <a:spLocks/>
          </p:cNvSpPr>
          <p:nvPr/>
        </p:nvSpPr>
        <p:spPr>
          <a:xfrm>
            <a:off x="962758" y="6394844"/>
            <a:ext cx="9236319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>
                <a:solidFill>
                  <a:schemeClr val="accent2"/>
                </a:solidFill>
              </a:rPr>
              <a:t>df</a:t>
            </a:r>
            <a:r>
              <a:rPr lang="en-US" dirty="0">
                <a:solidFill>
                  <a:schemeClr val="accent2"/>
                </a:solidFill>
              </a:rPr>
              <a:t>  =  (7*8/2) - (2*7) - 1*0/2 - 1  =   28-14-0-1   =   </a:t>
            </a:r>
            <a:r>
              <a:rPr lang="en-US" b="1" u="sng" dirty="0">
                <a:solidFill>
                  <a:schemeClr val="accent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3047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4" grpId="0"/>
      <p:bldP spid="25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DA0D-74F7-27DB-7449-8EA393D9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07D5-A44D-A204-1E98-C9F974BB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positive for identification</a:t>
            </a:r>
          </a:p>
          <a:p>
            <a:r>
              <a:rPr lang="en-US" dirty="0"/>
              <a:t>“A statistical model is identified if the known information available implies that there is one best value for each parameter in the model whose value is not known”</a:t>
            </a:r>
          </a:p>
          <a:p>
            <a:endParaRPr lang="en-US" dirty="0"/>
          </a:p>
          <a:p>
            <a:r>
              <a:rPr lang="en-US" dirty="0"/>
              <a:t>Not Identified: X+2Y = 7</a:t>
            </a:r>
          </a:p>
          <a:p>
            <a:r>
              <a:rPr lang="en-US" dirty="0"/>
              <a:t>Just Identified: 3X = 6</a:t>
            </a:r>
          </a:p>
          <a:p>
            <a:r>
              <a:rPr lang="en-US" dirty="0"/>
              <a:t>Over Identified: {3X=6; 2X=4; 1X=2}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5E0B94-5C00-AA2C-CB00-359386C32057}"/>
              </a:ext>
            </a:extLst>
          </p:cNvPr>
          <p:cNvCxnSpPr>
            <a:cxnSpLocks/>
          </p:cNvCxnSpPr>
          <p:nvPr/>
        </p:nvCxnSpPr>
        <p:spPr>
          <a:xfrm flipH="1">
            <a:off x="6320826" y="5375161"/>
            <a:ext cx="269984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00C2208-1427-8C7B-EE3B-323159C8C11C}"/>
              </a:ext>
            </a:extLst>
          </p:cNvPr>
          <p:cNvSpPr txBox="1">
            <a:spLocks/>
          </p:cNvSpPr>
          <p:nvPr/>
        </p:nvSpPr>
        <p:spPr>
          <a:xfrm>
            <a:off x="8919884" y="5231998"/>
            <a:ext cx="2052916" cy="39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We like this!</a:t>
            </a:r>
          </a:p>
        </p:txBody>
      </p:sp>
    </p:spTree>
    <p:extLst>
      <p:ext uri="{BB962C8B-B14F-4D97-AF65-F5344CB8AC3E}">
        <p14:creationId xmlns:p14="http://schemas.microsoft.com/office/powerpoint/2010/main" val="2390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8D52-DDFF-A730-E1AE-26A9AE2C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in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E6D6-71A8-3A8B-A4D9-A9358782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Parameters for estimation:</a:t>
            </a:r>
          </a:p>
          <a:p>
            <a:pPr lvl="1"/>
            <a:r>
              <a:rPr lang="en-US" dirty="0"/>
              <a:t>Factor loadings</a:t>
            </a:r>
          </a:p>
          <a:p>
            <a:pPr lvl="1"/>
            <a:r>
              <a:rPr lang="en-US" dirty="0"/>
              <a:t>Measurement error variances</a:t>
            </a:r>
          </a:p>
          <a:p>
            <a:pPr lvl="1"/>
            <a:r>
              <a:rPr lang="en-US" dirty="0"/>
              <a:t>Factor variances</a:t>
            </a:r>
          </a:p>
          <a:p>
            <a:pPr lvl="1"/>
            <a:r>
              <a:rPr lang="en-US" dirty="0"/>
              <a:t>Factor correlations/covariances</a:t>
            </a:r>
          </a:p>
          <a:p>
            <a:pPr lvl="1"/>
            <a:r>
              <a:rPr lang="en-US" dirty="0"/>
              <a:t>Measurement error correlations/covariances (sometimes)</a:t>
            </a:r>
          </a:p>
          <a:p>
            <a:pPr lvl="1"/>
            <a:endParaRPr lang="en-US" dirty="0"/>
          </a:p>
          <a:p>
            <a:r>
              <a:rPr lang="en-US" dirty="0"/>
              <a:t>General rule:</a:t>
            </a:r>
          </a:p>
          <a:p>
            <a:pPr lvl="1"/>
            <a:r>
              <a:rPr lang="en-US" dirty="0"/>
              <a:t>Most models will be identified if each construct has 3+ indicators, or</a:t>
            </a:r>
          </a:p>
          <a:p>
            <a:pPr lvl="1"/>
            <a:r>
              <a:rPr lang="en-US" dirty="0"/>
              <a:t>All constructs have 2+ indicators and every construct is correlated with at least one other construct</a:t>
            </a:r>
          </a:p>
        </p:txBody>
      </p:sp>
    </p:spTree>
    <p:extLst>
      <p:ext uri="{BB962C8B-B14F-4D97-AF65-F5344CB8AC3E}">
        <p14:creationId xmlns:p14="http://schemas.microsoft.com/office/powerpoint/2010/main" val="221020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0B24-4FE7-B9B0-82BC-9FA5E002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metric for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E7DAB-16FD-2CC1-CAF3-621FC189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inherent scale for latent constructs</a:t>
            </a:r>
          </a:p>
          <a:p>
            <a:r>
              <a:rPr lang="en-US" dirty="0"/>
              <a:t>Two ways to set the metric</a:t>
            </a:r>
          </a:p>
          <a:p>
            <a:pPr lvl="1"/>
            <a:r>
              <a:rPr lang="en-US" dirty="0"/>
              <a:t>Set one factor loading per construct to 1.0</a:t>
            </a:r>
          </a:p>
          <a:p>
            <a:pPr lvl="1"/>
            <a:r>
              <a:rPr lang="en-US" dirty="0"/>
              <a:t>Set construct variances to 1.0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Setting factor loadings doesn’t allow us to test its significance</a:t>
            </a:r>
          </a:p>
          <a:p>
            <a:pPr lvl="1"/>
            <a:r>
              <a:rPr lang="en-US" dirty="0"/>
              <a:t>Setting variance doesn’t allow us to test significance of path coefficient</a:t>
            </a:r>
          </a:p>
          <a:p>
            <a:pPr lvl="1"/>
            <a:r>
              <a:rPr lang="en-US" dirty="0"/>
              <a:t>Choice influences interpretation of factor loadings</a:t>
            </a:r>
          </a:p>
        </p:txBody>
      </p:sp>
    </p:spTree>
    <p:extLst>
      <p:ext uri="{BB962C8B-B14F-4D97-AF65-F5344CB8AC3E}">
        <p14:creationId xmlns:p14="http://schemas.microsoft.com/office/powerpoint/2010/main" val="60016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6686-5F5C-AF77-BCD3-0877F0A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Formative vs Reflective Measurement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7840-E2F4-F11E-DB5C-84BD2F4FF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Reflective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AC970-879F-97FD-5F9A-40E44A49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985779"/>
            <a:ext cx="5157787" cy="2203884"/>
          </a:xfrm>
        </p:spPr>
        <p:txBody>
          <a:bodyPr>
            <a:normAutofit/>
          </a:bodyPr>
          <a:lstStyle/>
          <a:p>
            <a:r>
              <a:rPr lang="en-US" dirty="0"/>
              <a:t>Job autonomy</a:t>
            </a:r>
          </a:p>
          <a:p>
            <a:pPr lvl="1"/>
            <a:r>
              <a:rPr lang="en-US" dirty="0"/>
              <a:t>Do work my own way</a:t>
            </a:r>
          </a:p>
          <a:p>
            <a:pPr lvl="1"/>
            <a:r>
              <a:rPr lang="en-US" dirty="0"/>
              <a:t>Make my own decisions</a:t>
            </a:r>
          </a:p>
          <a:p>
            <a:pPr lvl="1"/>
            <a:r>
              <a:rPr lang="en-US" dirty="0"/>
              <a:t>Determine the way work is done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F6EBF-9D8F-4628-49E3-FD05A0C47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Formative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3E070-F469-EB0A-BDEB-59F3A24B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919104"/>
            <a:ext cx="5183188" cy="2270558"/>
          </a:xfrm>
        </p:spPr>
        <p:txBody>
          <a:bodyPr>
            <a:normAutofit/>
          </a:bodyPr>
          <a:lstStyle/>
          <a:p>
            <a:r>
              <a:rPr lang="en-US" dirty="0"/>
              <a:t>Socioeconomic status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Occupation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CC58C-78C7-009E-9DE3-EC9204E0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68" y="2595129"/>
            <a:ext cx="21050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2DA27A0A-313A-0122-D008-11207D5CB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19" y="2595129"/>
            <a:ext cx="2343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39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6686-5F5C-AF77-BCD3-0877F0A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Formative vs Reflective Measurement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7840-E2F4-F11E-DB5C-84BD2F4FF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Reflective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AC970-879F-97FD-5F9A-40E44A49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40000"/>
            <a:ext cx="5157787" cy="3649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Unidimensional</a:t>
            </a:r>
          </a:p>
          <a:p>
            <a:r>
              <a:rPr lang="en-US" dirty="0"/>
              <a:t>High internal consistency desired</a:t>
            </a:r>
          </a:p>
          <a:p>
            <a:r>
              <a:rPr lang="en-US" dirty="0"/>
              <a:t>Just identified with 3 items</a:t>
            </a:r>
          </a:p>
          <a:p>
            <a:r>
              <a:rPr lang="en-US" dirty="0"/>
              <a:t>Measurement error is incorporated</a:t>
            </a:r>
          </a:p>
          <a:p>
            <a:r>
              <a:rPr lang="en-US" dirty="0"/>
              <a:t>Constructs are real, but measured imperfectly by items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F6EBF-9D8F-4628-49E3-FD05A0C47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Formative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3E070-F469-EB0A-BDEB-59F3A24BC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40000"/>
            <a:ext cx="5183188" cy="3649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Multidimensional</a:t>
            </a:r>
          </a:p>
          <a:p>
            <a:r>
              <a:rPr lang="en-US" dirty="0"/>
              <a:t>Internal consistency is not expected/relevant</a:t>
            </a:r>
          </a:p>
          <a:p>
            <a:r>
              <a:rPr lang="en-US" dirty="0"/>
              <a:t>Not identified</a:t>
            </a:r>
          </a:p>
          <a:p>
            <a:r>
              <a:rPr lang="en-US" dirty="0"/>
              <a:t>No measurement error, just latent factor residual</a:t>
            </a:r>
          </a:p>
          <a:p>
            <a:r>
              <a:rPr lang="en-US" dirty="0"/>
              <a:t>Construct doesn’t exist separately of its items</a:t>
            </a:r>
          </a:p>
        </p:txBody>
      </p:sp>
    </p:spTree>
    <p:extLst>
      <p:ext uri="{BB962C8B-B14F-4D97-AF65-F5344CB8AC3E}">
        <p14:creationId xmlns:p14="http://schemas.microsoft.com/office/powerpoint/2010/main" val="39953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Last week’s homework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04824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0F1A42-BBB3-15E8-286F-DFD788EC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size: Heuristics vary widely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4057B-7027-A966-82D6-43F7A345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100-200 for a simple model (some suggest up to 400)</a:t>
            </a:r>
          </a:p>
          <a:p>
            <a:r>
              <a:rPr lang="en-US" dirty="0"/>
              <a:t>10 subjects per parameter estimated</a:t>
            </a:r>
          </a:p>
          <a:p>
            <a:r>
              <a:rPr lang="en-US" dirty="0"/>
              <a:t>5 subjects per observed variable</a:t>
            </a:r>
          </a:p>
          <a:p>
            <a:r>
              <a:rPr lang="en-US" dirty="0"/>
              <a:t>&lt;100 = too small; 100-200 = moderate; &gt;200 = large</a:t>
            </a:r>
          </a:p>
          <a:p>
            <a:endParaRPr lang="en-US" dirty="0"/>
          </a:p>
          <a:p>
            <a:r>
              <a:rPr lang="en-US" dirty="0"/>
              <a:t>These oversimplify sample size needs!</a:t>
            </a:r>
          </a:p>
          <a:p>
            <a:pPr lvl="1"/>
            <a:r>
              <a:rPr lang="en-US" dirty="0"/>
              <a:t>Better to rely on number of parameters in the model and reliability of variables</a:t>
            </a:r>
          </a:p>
          <a:p>
            <a:pPr lvl="1"/>
            <a:r>
              <a:rPr lang="en-US" dirty="0"/>
              <a:t>See MacCallum et al., 1999</a:t>
            </a:r>
          </a:p>
        </p:txBody>
      </p:sp>
    </p:spTree>
    <p:extLst>
      <p:ext uri="{BB962C8B-B14F-4D97-AF65-F5344CB8AC3E}">
        <p14:creationId xmlns:p14="http://schemas.microsoft.com/office/powerpoint/2010/main" val="62674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381B-8874-F3A2-5A35-D515EE87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0BBA-70FA-65AD-2BFA-9B743813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with a sample covariance matrix (S)</a:t>
            </a:r>
          </a:p>
          <a:p>
            <a:pPr>
              <a:lnSpc>
                <a:spcPct val="90000"/>
              </a:lnSpc>
            </a:pPr>
            <a:r>
              <a:rPr lang="en-US" dirty="0"/>
              <a:t>Obtain parameter estimates with software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Estimates imply predicted covariance  matrix (</a:t>
            </a:r>
            <a:r>
              <a:rPr lang="en-US" dirty="0">
                <a:latin typeface="Imprint MT Shadow" pitchFamily="82" charset="0"/>
              </a:rPr>
              <a:t>∑</a:t>
            </a:r>
            <a:r>
              <a:rPr lang="en-US" baseline="-25000" dirty="0" err="1"/>
              <a:t>est</a:t>
            </a:r>
            <a:r>
              <a:rPr lang="en-US" dirty="0">
                <a:latin typeface="Imprint MT Shadow" pitchFamily="82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Estimates minimize differences between S and ∑</a:t>
            </a:r>
            <a:r>
              <a:rPr lang="en-US" baseline="-25000" dirty="0" err="1"/>
              <a:t>est</a:t>
            </a:r>
            <a:endParaRPr lang="en-US" baseline="-25000" dirty="0"/>
          </a:p>
          <a:p>
            <a:pPr lvl="1">
              <a:lnSpc>
                <a:spcPct val="90000"/>
              </a:lnSpc>
            </a:pPr>
            <a:r>
              <a:rPr lang="en-US" dirty="0"/>
              <a:t>Model adequacy based on differences between S and ∑</a:t>
            </a:r>
            <a:r>
              <a:rPr lang="en-US" baseline="-25000" dirty="0" err="1"/>
              <a:t>est</a:t>
            </a:r>
            <a:r>
              <a:rPr lang="en-US" baseline="-25000" dirty="0"/>
              <a:t> </a:t>
            </a:r>
            <a:r>
              <a:rPr lang="en-US" dirty="0"/>
              <a:t>(matrix of residuals ∑</a:t>
            </a:r>
            <a:r>
              <a:rPr lang="en-US" baseline="-25000" dirty="0"/>
              <a:t>res</a:t>
            </a:r>
            <a:r>
              <a:rPr lang="en-US" dirty="0"/>
              <a:t> 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Differences reflected in variety of fit indices used in model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4584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4CAF-CC34-C28E-FDE4-C4C8998B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8F63-0777-6733-F021-885EFCA7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dirty="0"/>
              <a:t>Absolute Fit</a:t>
            </a:r>
          </a:p>
          <a:p>
            <a:pPr lvl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/>
              <a:t>2</a:t>
            </a:r>
            <a:r>
              <a:rPr lang="en-IE" altLang="en-US" sz="2400" baseline="30000" dirty="0"/>
              <a:t> </a:t>
            </a:r>
            <a:r>
              <a:rPr lang="en-IE" altLang="en-US" sz="2400" dirty="0"/>
              <a:t>: Non significant or </a:t>
            </a:r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/>
              <a:t>2</a:t>
            </a:r>
            <a:r>
              <a:rPr lang="en-GB" altLang="en-US" sz="2400" dirty="0"/>
              <a:t>:df ratio of less than 3:1 (Kline, 2005)</a:t>
            </a:r>
          </a:p>
          <a:p>
            <a:pPr lvl="1"/>
            <a:r>
              <a:rPr lang="en-GB" altLang="en-US" dirty="0"/>
              <a:t>CFI/TLI: &gt; 0.95 is good </a:t>
            </a:r>
            <a:r>
              <a:rPr lang="de-DE" altLang="en-US" dirty="0"/>
              <a:t>(Hu &amp;</a:t>
            </a:r>
            <a:r>
              <a:rPr lang="de-DE" altLang="en-US" dirty="0" err="1"/>
              <a:t>Bentler</a:t>
            </a:r>
            <a:r>
              <a:rPr lang="de-DE" altLang="en-US" dirty="0"/>
              <a:t>, 1999; Vandenberg &amp; Lance, 2000)</a:t>
            </a:r>
          </a:p>
          <a:p>
            <a:pPr lvl="2"/>
            <a:r>
              <a:rPr lang="de-DE" altLang="en-US" dirty="0"/>
              <a:t>&gt; 0.90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adequate</a:t>
            </a:r>
            <a:r>
              <a:rPr lang="de-DE" altLang="en-US" dirty="0"/>
              <a:t> (</a:t>
            </a:r>
            <a:r>
              <a:rPr lang="de-DE" altLang="en-US" dirty="0" err="1"/>
              <a:t>Bentler</a:t>
            </a:r>
            <a:r>
              <a:rPr lang="de-DE" altLang="en-US" dirty="0"/>
              <a:t>, 1990; Hu &amp; </a:t>
            </a:r>
            <a:r>
              <a:rPr lang="de-DE" altLang="en-US" dirty="0" err="1"/>
              <a:t>Bentler</a:t>
            </a:r>
            <a:r>
              <a:rPr lang="de-DE" altLang="en-US" dirty="0"/>
              <a:t>, 1999)</a:t>
            </a:r>
          </a:p>
          <a:p>
            <a:pPr lvl="1"/>
            <a:r>
              <a:rPr lang="de-DE" altLang="en-US" dirty="0"/>
              <a:t>RMSEA/SRMR: &lt; 0.05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good</a:t>
            </a:r>
            <a:r>
              <a:rPr lang="de-DE" altLang="en-US" dirty="0"/>
              <a:t> (Browne and </a:t>
            </a:r>
            <a:r>
              <a:rPr lang="de-DE" altLang="en-US" dirty="0" err="1"/>
              <a:t>Cudeck</a:t>
            </a:r>
            <a:r>
              <a:rPr lang="de-DE" altLang="en-US" dirty="0"/>
              <a:t>, 1989)</a:t>
            </a:r>
          </a:p>
          <a:p>
            <a:pPr lvl="2"/>
            <a:r>
              <a:rPr lang="de-DE" altLang="en-US" dirty="0"/>
              <a:t>&lt; 0.08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reasonable</a:t>
            </a:r>
            <a:r>
              <a:rPr lang="de-DE" altLang="en-US" dirty="0"/>
              <a:t> (Browne and </a:t>
            </a:r>
            <a:r>
              <a:rPr lang="de-DE" altLang="en-US" dirty="0" err="1"/>
              <a:t>Cudeck</a:t>
            </a:r>
            <a:r>
              <a:rPr lang="de-DE" altLang="en-US" dirty="0"/>
              <a:t>, 1989)</a:t>
            </a:r>
          </a:p>
          <a:p>
            <a:r>
              <a:rPr lang="de-DE" altLang="en-US" dirty="0"/>
              <a:t>Relative Fit</a:t>
            </a:r>
          </a:p>
          <a:p>
            <a:pPr lvl="1"/>
            <a:r>
              <a:rPr lang="de-DE" altLang="en-US" dirty="0"/>
              <a:t>AIC/BIC – </a:t>
            </a:r>
            <a:r>
              <a:rPr lang="de-DE" altLang="en-US" dirty="0" err="1"/>
              <a:t>smaller</a:t>
            </a:r>
            <a:r>
              <a:rPr lang="de-DE" altLang="en-US" dirty="0"/>
              <a:t> </a:t>
            </a:r>
            <a:r>
              <a:rPr lang="de-DE" altLang="en-US" dirty="0" err="1"/>
              <a:t>is</a:t>
            </a:r>
            <a:r>
              <a:rPr lang="de-DE" altLang="en-US" dirty="0"/>
              <a:t> </a:t>
            </a:r>
            <a:r>
              <a:rPr lang="de-DE" altLang="en-US" dirty="0" err="1"/>
              <a:t>better</a:t>
            </a:r>
            <a:endParaRPr lang="de-DE" altLang="en-US" dirty="0"/>
          </a:p>
          <a:p>
            <a:endParaRPr lang="de-DE" altLang="en-US" dirty="0"/>
          </a:p>
          <a:p>
            <a:r>
              <a:rPr lang="de-DE" altLang="en-US" dirty="0"/>
              <a:t>CFI, RMSEA, AIC, BIC all </a:t>
            </a:r>
            <a:r>
              <a:rPr lang="de-DE" altLang="en-US" dirty="0" err="1"/>
              <a:t>penalize</a:t>
            </a:r>
            <a:r>
              <a:rPr lang="de-DE" altLang="en-US" dirty="0"/>
              <a:t> </a:t>
            </a:r>
            <a:r>
              <a:rPr lang="de-DE" altLang="en-US" dirty="0" err="1"/>
              <a:t>model</a:t>
            </a:r>
            <a:r>
              <a:rPr lang="de-DE" altLang="en-US" dirty="0"/>
              <a:t> </a:t>
            </a:r>
            <a:r>
              <a:rPr lang="de-DE" altLang="en-US" dirty="0" err="1"/>
              <a:t>complexity</a:t>
            </a: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50679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3089-97C0-E64A-3830-CCE19FF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and testing 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4B35-E51F-4AC2-C392-0AE966DE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hypothesis: number of factors</a:t>
            </a:r>
          </a:p>
          <a:p>
            <a:r>
              <a:rPr lang="en-US" dirty="0"/>
              <a:t>Compare models using hierarchical chi-square or chi-square difference tests </a:t>
            </a:r>
          </a:p>
          <a:p>
            <a:r>
              <a:rPr lang="en-US" dirty="0"/>
              <a:t>Can be done for any set of </a:t>
            </a:r>
            <a:r>
              <a:rPr lang="en-US" i="1" dirty="0"/>
              <a:t>nested models</a:t>
            </a:r>
          </a:p>
          <a:p>
            <a:pPr lvl="1"/>
            <a:r>
              <a:rPr lang="en-US" dirty="0"/>
              <a:t>If one can be derived from the other by constraining or eliminating one or more parameters.</a:t>
            </a:r>
          </a:p>
          <a:p>
            <a:endParaRPr lang="en-US" dirty="0"/>
          </a:p>
          <a:p>
            <a:r>
              <a:rPr lang="en-US" dirty="0"/>
              <a:t>Δ</a:t>
            </a:r>
            <a:r>
              <a:rPr lang="en-GB" altLang="en-US" sz="2800" dirty="0">
                <a:sym typeface="Symbol" pitchFamily="18" charset="2"/>
              </a:rPr>
              <a:t>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  <a:p>
            <a:pPr lvl="1"/>
            <a:r>
              <a:rPr lang="en-US" dirty="0"/>
              <a:t>Null hypothesis:  Models are the same – use more restricted model</a:t>
            </a:r>
          </a:p>
          <a:p>
            <a:pPr lvl="1"/>
            <a:r>
              <a:rPr lang="en-US" dirty="0"/>
              <a:t>Alternative hypothesis:  Models are different – don’t add constraints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8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DE96-6E9F-D1CE-1518-0039B36B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E4C05B-5570-4C78-FC27-0680954DA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57" y="2249055"/>
            <a:ext cx="10249757" cy="35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2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57F0-E8BE-7716-48C0-40258CB4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CFA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F17AD-7DA7-73B5-2C43-8C48CC12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436" y="1628342"/>
            <a:ext cx="6687128" cy="48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0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/>
              <a:t>CFA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SEM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129088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D76C-6119-183B-11B1-10D8E89D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y=</a:t>
            </a:r>
            <a:r>
              <a:rPr lang="en-US" dirty="0" err="1"/>
              <a:t>a+bx+e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2FBE-F351-DB6D-2C85-6BC35456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relationships at the observed variable level</a:t>
            </a:r>
          </a:p>
          <a:p>
            <a:r>
              <a:rPr lang="cy-GB" dirty="0"/>
              <a:t>Ŷ: estimate of y	</a:t>
            </a:r>
          </a:p>
          <a:p>
            <a:pPr lvl="1"/>
            <a:r>
              <a:rPr lang="cy-GB" dirty="0"/>
              <a:t>Error isn’t modeled</a:t>
            </a:r>
          </a:p>
          <a:p>
            <a:pPr lvl="1"/>
            <a:r>
              <a:rPr lang="en-US" dirty="0"/>
              <a:t>Linear combination of predictors – best guess</a:t>
            </a:r>
          </a:p>
          <a:p>
            <a:r>
              <a:rPr lang="en-US" dirty="0"/>
              <a:t>Regression line</a:t>
            </a:r>
          </a:p>
          <a:p>
            <a:pPr lvl="1"/>
            <a:r>
              <a:rPr lang="en-US" dirty="0"/>
              <a:t>Always goes through midpoint of data</a:t>
            </a:r>
          </a:p>
          <a:p>
            <a:pPr lvl="1"/>
            <a:r>
              <a:rPr lang="en-US" dirty="0"/>
              <a:t>Average fitted residual = 0</a:t>
            </a:r>
          </a:p>
          <a:p>
            <a:pPr lvl="1"/>
            <a:r>
              <a:rPr lang="en-US" dirty="0"/>
              <a:t>Fitted residuals are uncorrelated with predictors</a:t>
            </a:r>
          </a:p>
          <a:p>
            <a:pPr lvl="1"/>
            <a:r>
              <a:rPr lang="en-US" dirty="0"/>
              <a:t>Unstandardized slope gives how much y is predicted to change with a one-unit change in x</a:t>
            </a:r>
          </a:p>
        </p:txBody>
      </p:sp>
    </p:spTree>
    <p:extLst>
      <p:ext uri="{BB962C8B-B14F-4D97-AF65-F5344CB8AC3E}">
        <p14:creationId xmlns:p14="http://schemas.microsoft.com/office/powerpoint/2010/main" val="356539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D329-C657-3D2E-DFED-AD1001A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SEM over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C6F9-A0F5-0471-9E0B-560EADFD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437"/>
            <a:ext cx="10515600" cy="4351338"/>
          </a:xfrm>
        </p:spPr>
        <p:txBody>
          <a:bodyPr/>
          <a:lstStyle/>
          <a:p>
            <a:r>
              <a:rPr lang="en-US" dirty="0"/>
              <a:t>Model complexity</a:t>
            </a:r>
          </a:p>
          <a:p>
            <a:pPr lvl="1"/>
            <a:r>
              <a:rPr lang="en-US" dirty="0"/>
              <a:t>Multiple stages</a:t>
            </a:r>
          </a:p>
          <a:p>
            <a:pPr lvl="1"/>
            <a:r>
              <a:rPr lang="en-US" dirty="0"/>
              <a:t>Multiple DVs</a:t>
            </a:r>
          </a:p>
          <a:p>
            <a:pPr lvl="1"/>
            <a:r>
              <a:rPr lang="en-US" dirty="0"/>
              <a:t>Multiple relationship forms (GSEM)</a:t>
            </a:r>
          </a:p>
          <a:p>
            <a:endParaRPr lang="en-US" dirty="0"/>
          </a:p>
          <a:p>
            <a:r>
              <a:rPr lang="en-US" dirty="0"/>
              <a:t>Handling of measurement error</a:t>
            </a:r>
          </a:p>
          <a:p>
            <a:endParaRPr lang="en-US" dirty="0"/>
          </a:p>
          <a:p>
            <a:r>
              <a:rPr lang="en-US" dirty="0"/>
              <a:t>Handling of mediation</a:t>
            </a:r>
          </a:p>
        </p:txBody>
      </p:sp>
    </p:spTree>
    <p:extLst>
      <p:ext uri="{BB962C8B-B14F-4D97-AF65-F5344CB8AC3E}">
        <p14:creationId xmlns:p14="http://schemas.microsoft.com/office/powerpoint/2010/main" val="108214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DE60-F8F2-1FA8-4B1D-11B43EC4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6568-F315-A136-D48B-FFF1E50A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same assumptions as Regression</a:t>
            </a:r>
          </a:p>
          <a:p>
            <a:pPr lvl="1"/>
            <a:r>
              <a:rPr lang="en-US" dirty="0"/>
              <a:t>Especially normality and outliers</a:t>
            </a:r>
          </a:p>
          <a:p>
            <a:endParaRPr lang="en-US" dirty="0"/>
          </a:p>
          <a:p>
            <a:r>
              <a:rPr lang="en-US" dirty="0"/>
              <a:t>Multivariate normality</a:t>
            </a:r>
          </a:p>
          <a:p>
            <a:pPr lvl="1"/>
            <a:r>
              <a:rPr lang="en-US" dirty="0"/>
              <a:t>Stata: </a:t>
            </a:r>
            <a:r>
              <a:rPr lang="en-US" i="1" dirty="0" err="1"/>
              <a:t>mvtest</a:t>
            </a:r>
            <a:r>
              <a:rPr lang="en-US" i="1" dirty="0"/>
              <a:t> normality &lt;</a:t>
            </a:r>
            <a:r>
              <a:rPr lang="en-US" i="1" dirty="0" err="1"/>
              <a:t>varlist</a:t>
            </a:r>
            <a:r>
              <a:rPr lang="en-US" i="1" dirty="0"/>
              <a:t>&gt;, stats(all)</a:t>
            </a:r>
          </a:p>
          <a:p>
            <a:pPr lvl="1"/>
            <a:r>
              <a:rPr lang="en-US" dirty="0"/>
              <a:t>If significant: either use </a:t>
            </a:r>
            <a:r>
              <a:rPr lang="en-US" i="1" dirty="0"/>
              <a:t>method(</a:t>
            </a:r>
            <a:r>
              <a:rPr lang="en-US" i="1" dirty="0" err="1"/>
              <a:t>adf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 err="1"/>
              <a:t>vce</a:t>
            </a:r>
            <a:r>
              <a:rPr lang="en-US" i="1" dirty="0"/>
              <a:t>(robust)</a:t>
            </a:r>
            <a:r>
              <a:rPr lang="en-US" dirty="0"/>
              <a:t> on your SEM</a:t>
            </a:r>
          </a:p>
        </p:txBody>
      </p:sp>
    </p:spTree>
    <p:extLst>
      <p:ext uri="{BB962C8B-B14F-4D97-AF65-F5344CB8AC3E}">
        <p14:creationId xmlns:p14="http://schemas.microsoft.com/office/powerpoint/2010/main" val="337953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6DA5-0FCF-A56D-DD58-BD3329AD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go through it!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8A028-7378-5EE1-3239-CD248C2D1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Identifying factors</a:t>
            </a:r>
          </a:p>
          <a:p>
            <a:endParaRPr lang="en-US" dirty="0"/>
          </a:p>
          <a:p>
            <a:r>
              <a:rPr lang="en-US" dirty="0"/>
              <a:t>Dropping items</a:t>
            </a:r>
          </a:p>
          <a:p>
            <a:endParaRPr lang="en-US" dirty="0"/>
          </a:p>
          <a:p>
            <a:r>
              <a:rPr lang="en-US" dirty="0"/>
              <a:t>Rotations</a:t>
            </a:r>
          </a:p>
          <a:p>
            <a:pPr lvl="1"/>
            <a:r>
              <a:rPr lang="en-US" dirty="0"/>
              <a:t>Oblique</a:t>
            </a:r>
          </a:p>
          <a:p>
            <a:pPr lvl="1"/>
            <a:r>
              <a:rPr lang="en-US" dirty="0"/>
              <a:t>Orthogonal</a:t>
            </a:r>
          </a:p>
          <a:p>
            <a:endParaRPr lang="en-US" dirty="0"/>
          </a:p>
          <a:p>
            <a:r>
              <a:rPr lang="en-US" dirty="0"/>
              <a:t>PCA vs Factor Analysis</a:t>
            </a:r>
          </a:p>
        </p:txBody>
      </p:sp>
      <p:pic>
        <p:nvPicPr>
          <p:cNvPr id="1030" name="Picture 6" descr="Stata Pricing, Alternatives &amp; More 2024 | Capterra">
            <a:extLst>
              <a:ext uri="{FF2B5EF4-FFF2-40B4-BE49-F238E27FC236}">
                <a16:creationId xmlns:a16="http://schemas.microsoft.com/office/drawing/2014/main" id="{072DA96B-7F7C-F77D-7CDE-7C51DED842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0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1EE092-891D-DC04-8138-71270922A9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E5ED6C18-17B2-036E-EDA8-5EBFCE2C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5" y="160460"/>
            <a:ext cx="11552950" cy="65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1EE092-891D-DC04-8138-71270922A9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62F83-877E-DA38-C4E9-15747DC7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7" y="104216"/>
            <a:ext cx="11657910" cy="65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1EE092-891D-DC04-8138-71270922A9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BD805-A4E0-09DA-1EBE-1C8D02AD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9" y="259980"/>
            <a:ext cx="11462152" cy="65162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DF399-9474-3B41-DB4C-4B8756FB2644}"/>
              </a:ext>
            </a:extLst>
          </p:cNvPr>
          <p:cNvSpPr/>
          <p:nvPr/>
        </p:nvSpPr>
        <p:spPr>
          <a:xfrm>
            <a:off x="0" y="3321597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BF8C-E903-7DD2-D309-69AA1419B60D}"/>
              </a:ext>
            </a:extLst>
          </p:cNvPr>
          <p:cNvSpPr/>
          <p:nvPr/>
        </p:nvSpPr>
        <p:spPr>
          <a:xfrm>
            <a:off x="123092" y="6424078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0E666-BC82-6D9C-68D9-E0BEE017EED9}"/>
              </a:ext>
            </a:extLst>
          </p:cNvPr>
          <p:cNvSpPr/>
          <p:nvPr/>
        </p:nvSpPr>
        <p:spPr>
          <a:xfrm>
            <a:off x="123091" y="178254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F745E-A4B8-B871-F1D8-81E1BB2FFFFD}"/>
              </a:ext>
            </a:extLst>
          </p:cNvPr>
          <p:cNvSpPr/>
          <p:nvPr/>
        </p:nvSpPr>
        <p:spPr>
          <a:xfrm>
            <a:off x="5849815" y="219117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2B7F68-A9E8-C5AC-07B2-4BCF284BCCED}"/>
              </a:ext>
            </a:extLst>
          </p:cNvPr>
          <p:cNvSpPr/>
          <p:nvPr/>
        </p:nvSpPr>
        <p:spPr>
          <a:xfrm>
            <a:off x="11492924" y="3429000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BC75F-5CA3-2D98-0A8E-329F3BA3BB95}"/>
              </a:ext>
            </a:extLst>
          </p:cNvPr>
          <p:cNvSpPr/>
          <p:nvPr/>
        </p:nvSpPr>
        <p:spPr>
          <a:xfrm>
            <a:off x="11470942" y="6424078"/>
            <a:ext cx="246185" cy="39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0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6884-7418-8225-7A7A-BEAA04B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941F-1E5D-C305-4C9F-996F5002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path estimates different from zero?</a:t>
            </a:r>
          </a:p>
          <a:p>
            <a:r>
              <a:rPr lang="en-US" dirty="0"/>
              <a:t>Do nested model comparisons increase misfit?</a:t>
            </a:r>
          </a:p>
          <a:p>
            <a:r>
              <a:rPr lang="en-US" dirty="0"/>
              <a:t>Is theoretical model worse than measurement model?</a:t>
            </a:r>
          </a:p>
          <a:p>
            <a:r>
              <a:rPr lang="en-US" dirty="0"/>
              <a:t>How do fit indices look?</a:t>
            </a:r>
          </a:p>
        </p:txBody>
      </p:sp>
    </p:spTree>
    <p:extLst>
      <p:ext uri="{BB962C8B-B14F-4D97-AF65-F5344CB8AC3E}">
        <p14:creationId xmlns:p14="http://schemas.microsoft.com/office/powerpoint/2010/main" val="328031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340D-6C9E-1DF3-5E00-CF5C3B91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Mediation (Baron &amp; Kenny, 1986)</a:t>
            </a:r>
          </a:p>
        </p:txBody>
      </p:sp>
      <p:pic>
        <p:nvPicPr>
          <p:cNvPr id="4" name="Content Placeholder 4" descr="bkmed.jpg">
            <a:extLst>
              <a:ext uri="{FF2B5EF4-FFF2-40B4-BE49-F238E27FC236}">
                <a16:creationId xmlns:a16="http://schemas.microsoft.com/office/drawing/2014/main" id="{327D7570-8281-6000-4C0F-BC21472F5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4009" y="2203343"/>
            <a:ext cx="4483982" cy="3564766"/>
          </a:xfrm>
        </p:spPr>
      </p:pic>
    </p:spTree>
    <p:extLst>
      <p:ext uri="{BB962C8B-B14F-4D97-AF65-F5344CB8AC3E}">
        <p14:creationId xmlns:p14="http://schemas.microsoft.com/office/powerpoint/2010/main" val="2691714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8C15-2EFD-C39F-3678-FE6C002F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1130-7470-95B3-F0F3-B5FAC7B9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Product of coefficients (Sobel test) – Not good</a:t>
            </a:r>
          </a:p>
          <a:p>
            <a:pPr lvl="1"/>
            <a:r>
              <a:rPr lang="en-US" dirty="0"/>
              <a:t>Wald test for significance of ab</a:t>
            </a:r>
          </a:p>
          <a:p>
            <a:pPr lvl="1"/>
            <a:r>
              <a:rPr lang="en-US" dirty="0"/>
              <a:t>Assumes normal SEs (unlikely)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 estimation of indirect effect – Also not great</a:t>
            </a:r>
          </a:p>
          <a:p>
            <a:pPr lvl="1"/>
            <a:r>
              <a:rPr lang="en-US" dirty="0"/>
              <a:t>Stata: </a:t>
            </a:r>
            <a:r>
              <a:rPr lang="en-US" i="1" dirty="0" err="1"/>
              <a:t>estat</a:t>
            </a:r>
            <a:r>
              <a:rPr lang="en-US" i="1" dirty="0"/>
              <a:t> </a:t>
            </a:r>
            <a:r>
              <a:rPr lang="en-US" i="1" dirty="0" err="1"/>
              <a:t>teffects</a:t>
            </a:r>
            <a:r>
              <a:rPr lang="en-US" dirty="0"/>
              <a:t> ML estimation to see if ab is significant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Monte Carlo simulation – Better</a:t>
            </a:r>
          </a:p>
          <a:p>
            <a:pPr lvl="1"/>
            <a:r>
              <a:rPr lang="en-US" dirty="0"/>
              <a:t>Assumes a and b are normally distributed, but not ab</a:t>
            </a:r>
          </a:p>
          <a:p>
            <a:pPr lvl="1"/>
            <a:r>
              <a:rPr lang="en-US" dirty="0"/>
              <a:t>Simulates values of ab based on estimate and SE of a and b</a:t>
            </a:r>
          </a:p>
          <a:p>
            <a:pPr lvl="1"/>
            <a:r>
              <a:rPr lang="en-US" dirty="0"/>
              <a:t>Quantpsy.org calculator</a:t>
            </a:r>
          </a:p>
        </p:txBody>
      </p:sp>
    </p:spTree>
    <p:extLst>
      <p:ext uri="{BB962C8B-B14F-4D97-AF65-F5344CB8AC3E}">
        <p14:creationId xmlns:p14="http://schemas.microsoft.com/office/powerpoint/2010/main" val="4274256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9353-7376-94DD-B689-27E4F39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test for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957E-4D1A-5C6A-648E-9F2B2C59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Bootstrapping!</a:t>
            </a:r>
          </a:p>
          <a:p>
            <a:pPr lvl="1"/>
            <a:r>
              <a:rPr lang="en-US" dirty="0"/>
              <a:t>Relies on resampling to determine appropriate SE</a:t>
            </a:r>
          </a:p>
          <a:p>
            <a:pPr lvl="1"/>
            <a:r>
              <a:rPr lang="en-US" dirty="0"/>
              <a:t>1000’s of samples from data</a:t>
            </a:r>
          </a:p>
          <a:p>
            <a:pPr lvl="1"/>
            <a:r>
              <a:rPr lang="en-US" dirty="0"/>
              <a:t>Run model on each sample</a:t>
            </a:r>
          </a:p>
          <a:p>
            <a:pPr lvl="1"/>
            <a:r>
              <a:rPr lang="en-US" dirty="0"/>
              <a:t>Get distribution of estimates from samples</a:t>
            </a:r>
          </a:p>
          <a:p>
            <a:endParaRPr lang="en-US" dirty="0"/>
          </a:p>
          <a:p>
            <a:r>
              <a:rPr lang="en-US" dirty="0"/>
              <a:t>Let’s do </a:t>
            </a:r>
            <a:r>
              <a:rPr lang="en-US"/>
              <a:t>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6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>
                <a:solidFill>
                  <a:schemeClr val="accent2"/>
                </a:solidFill>
              </a:rPr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71412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week…</a:t>
            </a:r>
          </a:p>
          <a:p>
            <a:r>
              <a:rPr lang="en-US" dirty="0"/>
              <a:t>This week’s readings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>
                <a:solidFill>
                  <a:schemeClr val="accent2"/>
                </a:solidFill>
              </a:rPr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30014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9450-8F82-805F-163B-B11AB1E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447-11E9-4BDE-57F1-77D4B7D5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week’s homework</a:t>
            </a:r>
          </a:p>
          <a:p>
            <a:r>
              <a:rPr lang="en-US" dirty="0">
                <a:solidFill>
                  <a:schemeClr val="accent2"/>
                </a:solidFill>
              </a:rPr>
              <a:t>This week’s readings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CFA</a:t>
            </a:r>
          </a:p>
          <a:p>
            <a:pPr lvl="1"/>
            <a:r>
              <a:rPr lang="en-US" dirty="0"/>
              <a:t>SEM</a:t>
            </a:r>
          </a:p>
          <a:p>
            <a:r>
              <a:rPr lang="en-US" dirty="0"/>
              <a:t>Homework Discussion</a:t>
            </a:r>
          </a:p>
          <a:p>
            <a:r>
              <a:rPr lang="en-US" dirty="0"/>
              <a:t>Adjournment</a:t>
            </a:r>
          </a:p>
        </p:txBody>
      </p:sp>
    </p:spTree>
    <p:extLst>
      <p:ext uri="{BB962C8B-B14F-4D97-AF65-F5344CB8AC3E}">
        <p14:creationId xmlns:p14="http://schemas.microsoft.com/office/powerpoint/2010/main" val="24550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2447-C92F-B14A-D60F-5C724AB0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CFA/SEM 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069F9E-79D9-225E-6ED9-DECC27F1D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22" y="1476833"/>
            <a:ext cx="8589955" cy="51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7CBCBE6-9193-C5F3-4E92-D73F42DE901D}"/>
              </a:ext>
            </a:extLst>
          </p:cNvPr>
          <p:cNvGrpSpPr/>
          <p:nvPr/>
        </p:nvGrpSpPr>
        <p:grpSpPr>
          <a:xfrm>
            <a:off x="527713" y="2876296"/>
            <a:ext cx="2756019" cy="369332"/>
            <a:chOff x="527713" y="2876296"/>
            <a:chExt cx="2756019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606D07-908E-AAFC-D620-53B5581B0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388" y="2914368"/>
              <a:ext cx="1077344" cy="146594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722FD3-B523-8E07-1411-24A9E88328FE}"/>
                </a:ext>
              </a:extLst>
            </p:cNvPr>
            <p:cNvSpPr txBox="1"/>
            <p:nvPr/>
          </p:nvSpPr>
          <p:spPr>
            <a:xfrm>
              <a:off x="527713" y="2876296"/>
              <a:ext cx="193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Latent Construct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2EA13A-0A27-0FAD-D52A-683E79B1FDDF}"/>
              </a:ext>
            </a:extLst>
          </p:cNvPr>
          <p:cNvGrpSpPr/>
          <p:nvPr/>
        </p:nvGrpSpPr>
        <p:grpSpPr>
          <a:xfrm>
            <a:off x="1278340" y="4431236"/>
            <a:ext cx="2198735" cy="369332"/>
            <a:chOff x="527713" y="2876296"/>
            <a:chExt cx="2756019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3C7ED3-DA3E-6033-259C-5A0A9A28A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6388" y="2914368"/>
              <a:ext cx="1077344" cy="146594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6D001A-8EB0-07C0-6ADE-C4D00E8632A4}"/>
                </a:ext>
              </a:extLst>
            </p:cNvPr>
            <p:cNvSpPr txBox="1"/>
            <p:nvPr/>
          </p:nvSpPr>
          <p:spPr>
            <a:xfrm>
              <a:off x="527713" y="2876296"/>
              <a:ext cx="193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Causal Arrow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B2A4FB-615F-FDA6-ECE2-46D35E87B046}"/>
              </a:ext>
            </a:extLst>
          </p:cNvPr>
          <p:cNvGrpSpPr/>
          <p:nvPr/>
        </p:nvGrpSpPr>
        <p:grpSpPr>
          <a:xfrm>
            <a:off x="6234752" y="843240"/>
            <a:ext cx="1937983" cy="1017405"/>
            <a:chOff x="527713" y="2876296"/>
            <a:chExt cx="1937983" cy="101740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574D07-6F12-CC1A-A8DB-145BBE3CC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713" y="3193116"/>
              <a:ext cx="834788" cy="700585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FE4740-35AC-BDF5-5686-156D496BD81A}"/>
                </a:ext>
              </a:extLst>
            </p:cNvPr>
            <p:cNvSpPr txBox="1"/>
            <p:nvPr/>
          </p:nvSpPr>
          <p:spPr>
            <a:xfrm>
              <a:off x="527713" y="2876296"/>
              <a:ext cx="193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Correlation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934721-C794-C952-86E3-3F9C1EA5CE75}"/>
              </a:ext>
            </a:extLst>
          </p:cNvPr>
          <p:cNvGrpSpPr/>
          <p:nvPr/>
        </p:nvGrpSpPr>
        <p:grpSpPr>
          <a:xfrm>
            <a:off x="9726303" y="4234708"/>
            <a:ext cx="1937983" cy="1017405"/>
            <a:chOff x="527713" y="2876296"/>
            <a:chExt cx="1937983" cy="101740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8546EC-03F3-B217-DD77-1D44C6A30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713" y="3193116"/>
              <a:ext cx="834788" cy="700585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17B109-3930-F233-4BFB-1E2D20653F4B}"/>
                </a:ext>
              </a:extLst>
            </p:cNvPr>
            <p:cNvSpPr txBox="1"/>
            <p:nvPr/>
          </p:nvSpPr>
          <p:spPr>
            <a:xfrm>
              <a:off x="527713" y="2876296"/>
              <a:ext cx="193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Observed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7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F4C8-5024-B67E-47D4-03B35AA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CFA/SEM Notation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FB9AF-EEEC-E51A-F7E3-61F6F6C6F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00" y="1825625"/>
            <a:ext cx="82693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0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2BEA-1958-623C-7CEC-8F88D1D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B1FA-8307-D576-3EDD-1BE56082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Measurement model</a:t>
            </a:r>
            <a:r>
              <a:rPr lang="en-US" dirty="0"/>
              <a:t> – model that links indicators to their constructs and error (aka. disturbance) terms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01083-BD3C-C767-F6FF-1934D2F4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67" y="2814999"/>
            <a:ext cx="6146869" cy="367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40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2BEA-1958-623C-7CEC-8F88D1D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B1FA-8307-D576-3EDD-1BE56082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Structural model</a:t>
            </a:r>
            <a:r>
              <a:rPr lang="en-US" dirty="0"/>
              <a:t> – model that links constructs to other constructs (your theoretical model)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56E3D-6AD2-31AB-E2AC-7B0C286BA2F8}"/>
              </a:ext>
            </a:extLst>
          </p:cNvPr>
          <p:cNvSpPr/>
          <p:nvPr/>
        </p:nvSpPr>
        <p:spPr>
          <a:xfrm>
            <a:off x="1234888" y="3922057"/>
            <a:ext cx="2577353" cy="12909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Socioemotional Wealth Goal Salience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3C055-939B-25CE-C937-D72EB0FA679C}"/>
              </a:ext>
            </a:extLst>
          </p:cNvPr>
          <p:cNvSpPr/>
          <p:nvPr/>
        </p:nvSpPr>
        <p:spPr>
          <a:xfrm>
            <a:off x="4807323" y="3121817"/>
            <a:ext cx="2577353" cy="12909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Long-term Orientation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30CBD1-834C-3D72-BCC5-45D73502FE09}"/>
              </a:ext>
            </a:extLst>
          </p:cNvPr>
          <p:cNvSpPr/>
          <p:nvPr/>
        </p:nvSpPr>
        <p:spPr>
          <a:xfrm>
            <a:off x="4856628" y="4886046"/>
            <a:ext cx="2577353" cy="12909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Organizational Ambidexterity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46FF42-925C-09B9-68BB-A2078A851464}"/>
              </a:ext>
            </a:extLst>
          </p:cNvPr>
          <p:cNvSpPr/>
          <p:nvPr/>
        </p:nvSpPr>
        <p:spPr>
          <a:xfrm>
            <a:off x="8478368" y="3922057"/>
            <a:ext cx="2577353" cy="1290917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Firm Performance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133816-3981-E2E3-C8A0-4927F2B8FE0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812241" y="3767276"/>
            <a:ext cx="995082" cy="800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52578-C743-E5D3-9DAF-5C85427170B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812241" y="4567516"/>
            <a:ext cx="1044387" cy="96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C1F4FC-5915-4163-4A95-1773454787C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7433981" y="4567516"/>
            <a:ext cx="1044387" cy="96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AA88D7-3C5E-761F-3FCB-1A390AEB09C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384676" y="3767276"/>
            <a:ext cx="1093692" cy="800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6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2BEA-1958-623C-7CEC-8F88D1D1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B1FA-8307-D576-3EDD-1BE56082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Composite model</a:t>
            </a:r>
            <a:r>
              <a:rPr lang="en-US" dirty="0"/>
              <a:t> – Combination of the two</a:t>
            </a:r>
          </a:p>
        </p:txBody>
      </p:sp>
      <p:pic>
        <p:nvPicPr>
          <p:cNvPr id="2054" name="Picture 6" descr="An example structural equation model">
            <a:extLst>
              <a:ext uri="{FF2B5EF4-FFF2-40B4-BE49-F238E27FC236}">
                <a16:creationId xmlns:a16="http://schemas.microsoft.com/office/drawing/2014/main" id="{FA14D4CD-A8BE-E664-D57B-3D0D35F2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71" y="2539711"/>
            <a:ext cx="6646257" cy="395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82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602</TotalTime>
  <Words>1331</Words>
  <Application>Microsoft Office PowerPoint</Application>
  <PresentationFormat>Widescreen</PresentationFormat>
  <Paragraphs>244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Imprint MT Shadow</vt:lpstr>
      <vt:lpstr>Symbol</vt:lpstr>
      <vt:lpstr>Office Theme</vt:lpstr>
      <vt:lpstr>BUS-Z 798 Research Methods (II)</vt:lpstr>
      <vt:lpstr>Agenda</vt:lpstr>
      <vt:lpstr>Let’s go through it!</vt:lpstr>
      <vt:lpstr>Agenda</vt:lpstr>
      <vt:lpstr>CFA/SEM Notation</vt:lpstr>
      <vt:lpstr>CFA/SEM Notation</vt:lpstr>
      <vt:lpstr>Important Terminology</vt:lpstr>
      <vt:lpstr>Important Terminology</vt:lpstr>
      <vt:lpstr>Important Terminology</vt:lpstr>
      <vt:lpstr>EFA vs CFA</vt:lpstr>
      <vt:lpstr>EFA vs CFA</vt:lpstr>
      <vt:lpstr>Falsification is a central goal of science</vt:lpstr>
      <vt:lpstr>Degrees of freedom (CFA)</vt:lpstr>
      <vt:lpstr>Degrees of freedom (SEM)</vt:lpstr>
      <vt:lpstr>Why is this important?</vt:lpstr>
      <vt:lpstr>Identification in CFA</vt:lpstr>
      <vt:lpstr>Setting the metric for identification</vt:lpstr>
      <vt:lpstr>Formative vs Reflective Measurement</vt:lpstr>
      <vt:lpstr>Formative vs Reflective Measurement</vt:lpstr>
      <vt:lpstr>Sample size: Heuristics vary widely</vt:lpstr>
      <vt:lpstr>Model Estimation</vt:lpstr>
      <vt:lpstr>Model Fit Heuristics</vt:lpstr>
      <vt:lpstr>CFA and testing alternative models</vt:lpstr>
      <vt:lpstr>Sample</vt:lpstr>
      <vt:lpstr>Higher-Order CFA Models</vt:lpstr>
      <vt:lpstr>Agenda</vt:lpstr>
      <vt:lpstr>Regression: y=a+bx+e</vt:lpstr>
      <vt:lpstr>Benefits of SEM over OLS</vt:lpstr>
      <vt:lpstr>Assumptions of SEM</vt:lpstr>
      <vt:lpstr>PowerPoint Presentation</vt:lpstr>
      <vt:lpstr>PowerPoint Presentation</vt:lpstr>
      <vt:lpstr>PowerPoint Presentation</vt:lpstr>
      <vt:lpstr>SEM Model Fit</vt:lpstr>
      <vt:lpstr>Mediation (Baron &amp; Kenny, 1986)</vt:lpstr>
      <vt:lpstr>Testing for mediation</vt:lpstr>
      <vt:lpstr>Best test for mediation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BUS-Z 798 Research Methods (II)</dc:title>
  <dc:creator>McKenny, Aaron</dc:creator>
  <cp:lastModifiedBy>Aaron McKenny</cp:lastModifiedBy>
  <cp:revision>6</cp:revision>
  <dcterms:created xsi:type="dcterms:W3CDTF">2024-01-10T12:23:18Z</dcterms:created>
  <dcterms:modified xsi:type="dcterms:W3CDTF">2024-01-24T02:30:09Z</dcterms:modified>
</cp:coreProperties>
</file>