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E1F7CB"/>
    <a:srgbClr val="CC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3" d="100"/>
          <a:sy n="83" d="100"/>
        </p:scale>
        <p:origin x="61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6487-8C1A-46D5-A3DC-9FD9F29089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607910-8F2A-4B04-832B-5C43CBDC6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E1932E-CF3A-4053-B4C5-FA93262BDED1}"/>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E0C73446-28EC-462D-B875-BFB0A0DEF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39655-0992-46BA-ABBE-DEDDA4FFD29F}"/>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68747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EEE6-F76A-4BF4-9EC1-DD6F2D3202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B77FFD-76AB-4C6B-A712-4797A3EFC7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EFE1-C02E-48F8-A204-34E0A6EBD33F}"/>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F278AE4D-874E-4627-B377-B53CF4DB0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4015B-0CBC-44D4-874E-D5B27D7A6CFA}"/>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67270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5B2024-C6CF-4129-9B34-040D846E6A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247609-E6F6-4EBF-B425-A5C821998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66C48-818D-4B95-B67D-0F2B3B889811}"/>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27027A96-B0AC-4EE4-9F95-456FFCA13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56EF8-66E6-4DDD-9423-59484BEF3A6B}"/>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20943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B50F-5488-4BA9-A5F3-DF455866BC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85F5A-8E5F-43F0-8AD3-6269AA2F0F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2003B-4FF1-4FAF-BAB6-78C0CEEBE780}"/>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A2894C28-CEB5-4160-9EE2-E7DA8FA6F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657E2-2956-4FBF-AC0B-FE595476A1F1}"/>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66513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9DB5-2823-4200-A816-25D02CBDD4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C1F52B-32CC-4847-8A72-696AFF5FC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81036C-F37E-44F1-9D0C-B33275865DE1}"/>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C0C5B550-4ED0-4CBC-9A7C-0CCD0E5D8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7209E-EC2C-4DE9-853B-7BDB43BD84A5}"/>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34287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B32E-B300-4D11-8E96-418E73E81A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A127F3-A492-470C-808D-5F5077DAC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1551-5277-4A17-9967-9F04037B32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6A4712-0724-4AFD-B489-81CFC275F802}"/>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6" name="Footer Placeholder 5">
            <a:extLst>
              <a:ext uri="{FF2B5EF4-FFF2-40B4-BE49-F238E27FC236}">
                <a16:creationId xmlns:a16="http://schemas.microsoft.com/office/drawing/2014/main" id="{DF9721BD-9C8E-4398-A56E-8FD4A9E15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746DA-61B5-4F6A-80C6-5C70FA05A630}"/>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64976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A78DD-7F22-4754-81DF-86F023490A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F045B0-964D-4D82-8D1F-CC7403C7D2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F66E94-10F9-4ADA-96CE-3414B5371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3472D-A45B-4FFB-8BAC-968B73624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A08863-FC89-4212-B6D8-722A60102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9A2F6C-542A-4006-8EFF-4B2D7EFC4BB4}"/>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8" name="Footer Placeholder 7">
            <a:extLst>
              <a:ext uri="{FF2B5EF4-FFF2-40B4-BE49-F238E27FC236}">
                <a16:creationId xmlns:a16="http://schemas.microsoft.com/office/drawing/2014/main" id="{DF0B1142-F3F1-46C1-846C-5F05BFC282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4705AF-3652-4ED4-8CAD-E4BFDE775743}"/>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29510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FA53-ED13-495E-9244-0B88087420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B3956B-841C-495A-9B7E-562BFBE2B734}"/>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4" name="Footer Placeholder 3">
            <a:extLst>
              <a:ext uri="{FF2B5EF4-FFF2-40B4-BE49-F238E27FC236}">
                <a16:creationId xmlns:a16="http://schemas.microsoft.com/office/drawing/2014/main" id="{CCE19A99-5C34-466F-A19C-8AEAE66E9C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DCDB33-284E-476E-A081-0D8BADB8BFFB}"/>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126011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ADCFBF-677A-418F-9EF4-D31523687340}"/>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3" name="Footer Placeholder 2">
            <a:extLst>
              <a:ext uri="{FF2B5EF4-FFF2-40B4-BE49-F238E27FC236}">
                <a16:creationId xmlns:a16="http://schemas.microsoft.com/office/drawing/2014/main" id="{2B60B9EF-63D9-4928-ADC2-443AF27038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E533D2-3A70-4130-8D5B-C85E5B377774}"/>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204420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CB53-7F22-4BDD-976F-2601B38BE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BDA69F-AF7F-46C3-AFEE-33128C2AD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A41531-905A-40F2-9B08-94A13D607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043AD-E6E9-477A-A732-EB5CEA178242}"/>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6" name="Footer Placeholder 5">
            <a:extLst>
              <a:ext uri="{FF2B5EF4-FFF2-40B4-BE49-F238E27FC236}">
                <a16:creationId xmlns:a16="http://schemas.microsoft.com/office/drawing/2014/main" id="{220B895A-68EC-4FAC-AA88-17E89FBD9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F0DAAE-1FFA-4CE6-BF46-2E138587E218}"/>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82213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17B3-EA36-46D9-8B58-D6ACF2489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0365AB-ED91-40B4-805A-FB697E5C60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DEC1E1-3A49-4223-A706-68CA1A2E5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1A77C-3E28-4C35-BA38-CFB4886C757D}"/>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6" name="Footer Placeholder 5">
            <a:extLst>
              <a:ext uri="{FF2B5EF4-FFF2-40B4-BE49-F238E27FC236}">
                <a16:creationId xmlns:a16="http://schemas.microsoft.com/office/drawing/2014/main" id="{CD7247FB-39BB-4EC5-8780-8CA27F292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88239B-D14C-46C4-BBFF-9710794C2E48}"/>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2506422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79D77F-09F5-411A-AC22-47B1E9DCC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3DEDC2-F67E-41CA-BCEF-38E207455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77131-E303-47F9-9FA1-7D02467BC0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43F07616-3C1E-4867-A1E2-442E4C6576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D37496-D447-4F3D-8E65-887B137347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83D14-721F-494E-879B-514CE3F070BA}" type="slidenum">
              <a:rPr lang="en-US" smtClean="0"/>
              <a:t>‹#›</a:t>
            </a:fld>
            <a:endParaRPr lang="en-US"/>
          </a:p>
        </p:txBody>
      </p:sp>
    </p:spTree>
    <p:extLst>
      <p:ext uri="{BB962C8B-B14F-4D97-AF65-F5344CB8AC3E}">
        <p14:creationId xmlns:p14="http://schemas.microsoft.com/office/powerpoint/2010/main" val="4168720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Runners_of_the_2013_London_Marathon_(33).JP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1053B1-048E-4D64-B31D-FD3CDB89C178}"/>
              </a:ext>
            </a:extLst>
          </p:cNvPr>
          <p:cNvSpPr>
            <a:spLocks noGrp="1"/>
          </p:cNvSpPr>
          <p:nvPr>
            <p:ph type="ctrTitle"/>
          </p:nvPr>
        </p:nvSpPr>
        <p:spPr>
          <a:xfrm>
            <a:off x="6585882" y="4267832"/>
            <a:ext cx="4805996" cy="1401448"/>
          </a:xfrm>
        </p:spPr>
        <p:txBody>
          <a:bodyPr anchor="t">
            <a:normAutofit/>
          </a:bodyPr>
          <a:lstStyle/>
          <a:p>
            <a:pPr algn="l"/>
            <a:r>
              <a:rPr lang="en-US" sz="2800" b="1" dirty="0">
                <a:solidFill>
                  <a:srgbClr val="000000"/>
                </a:solidFill>
              </a:rPr>
              <a:t>Data Analytics Bootcamp Project</a:t>
            </a:r>
            <a:br>
              <a:rPr lang="en-US" sz="2800" dirty="0">
                <a:solidFill>
                  <a:srgbClr val="000000"/>
                </a:solidFill>
              </a:rPr>
            </a:br>
            <a:r>
              <a:rPr lang="en-US" sz="2800" dirty="0">
                <a:solidFill>
                  <a:srgbClr val="000000"/>
                </a:solidFill>
              </a:rPr>
              <a:t>Diana Batten, Charles Dixon and Amy McMahon</a:t>
            </a:r>
          </a:p>
        </p:txBody>
      </p:sp>
      <p:sp>
        <p:nvSpPr>
          <p:cNvPr id="3" name="Subtitle 2">
            <a:extLst>
              <a:ext uri="{FF2B5EF4-FFF2-40B4-BE49-F238E27FC236}">
                <a16:creationId xmlns:a16="http://schemas.microsoft.com/office/drawing/2014/main" id="{89FEC392-BEFC-46F1-A62D-28042590485D}"/>
              </a:ext>
            </a:extLst>
          </p:cNvPr>
          <p:cNvSpPr>
            <a:spLocks noGrp="1"/>
          </p:cNvSpPr>
          <p:nvPr>
            <p:ph type="subTitle" idx="1"/>
          </p:nvPr>
        </p:nvSpPr>
        <p:spPr>
          <a:xfrm>
            <a:off x="6452309" y="1753386"/>
            <a:ext cx="4805996" cy="1623611"/>
          </a:xfrm>
        </p:spPr>
        <p:txBody>
          <a:bodyPr anchor="b">
            <a:noAutofit/>
          </a:bodyPr>
          <a:lstStyle/>
          <a:p>
            <a:pPr algn="l"/>
            <a:r>
              <a:rPr lang="en-US" sz="3200" dirty="0">
                <a:solidFill>
                  <a:srgbClr val="000000"/>
                </a:solidFill>
              </a:rPr>
              <a:t>Machine Learning with Boston Marathon Finishers Data</a:t>
            </a:r>
          </a:p>
        </p:txBody>
      </p:sp>
      <p:sp>
        <p:nvSpPr>
          <p:cNvPr id="19"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group of people walking down the street&#10;&#10;Description automatically generated">
            <a:extLst>
              <a:ext uri="{FF2B5EF4-FFF2-40B4-BE49-F238E27FC236}">
                <a16:creationId xmlns:a16="http://schemas.microsoft.com/office/drawing/2014/main" id="{87FDA978-83BB-483A-8D3C-EC9B05CDD2AE}"/>
              </a:ext>
            </a:extLst>
          </p:cNvPr>
          <p:cNvPicPr>
            <a:picLocks noChangeAspect="1"/>
          </p:cNvPicPr>
          <p:nvPr/>
        </p:nvPicPr>
        <p:blipFill rotWithShape="1">
          <a:blip r:embed="rId3">
            <a:alphaModFix/>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5676" r="16319" b="1"/>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
        <p:nvSpPr>
          <p:cNvPr id="6" name="TextBox 5">
            <a:extLst>
              <a:ext uri="{FF2B5EF4-FFF2-40B4-BE49-F238E27FC236}">
                <a16:creationId xmlns:a16="http://schemas.microsoft.com/office/drawing/2014/main" id="{6E5946D8-E804-4DC4-A5FD-3A0B2809B841}"/>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commons.wikimedia.org/wiki/File:Runners_of_the_2013_London_Marathon_(33).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415887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9000" b="-9000"/>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AB7A3F3-3773-4F86-B91C-343535820671}"/>
              </a:ext>
            </a:extLst>
          </p:cNvPr>
          <p:cNvSpPr/>
          <p:nvPr/>
        </p:nvSpPr>
        <p:spPr>
          <a:xfrm>
            <a:off x="0" y="-2966"/>
            <a:ext cx="12192000" cy="8408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92273403-3C19-4354-B8F0-9B711F24B0F6}"/>
              </a:ext>
            </a:extLst>
          </p:cNvPr>
          <p:cNvSpPr/>
          <p:nvPr/>
        </p:nvSpPr>
        <p:spPr>
          <a:xfrm>
            <a:off x="357094" y="2150351"/>
            <a:ext cx="1645920" cy="871702"/>
          </a:xfrm>
          <a:prstGeom prst="roundRect">
            <a:avLst/>
          </a:prstGeom>
          <a:solidFill>
            <a:schemeClr val="accent1">
              <a:lumMod val="75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solidFill>
                  <a:schemeClr val="bg1"/>
                </a:solidFill>
              </a:rPr>
              <a:t>Boston Marathon Finishers Data</a:t>
            </a:r>
          </a:p>
        </p:txBody>
      </p:sp>
      <p:sp>
        <p:nvSpPr>
          <p:cNvPr id="3" name="Rectangle: Rounded Corners 2">
            <a:extLst>
              <a:ext uri="{FF2B5EF4-FFF2-40B4-BE49-F238E27FC236}">
                <a16:creationId xmlns:a16="http://schemas.microsoft.com/office/drawing/2014/main" id="{9C04E4C0-4473-4D43-883B-1E2B0FBA28AA}"/>
              </a:ext>
            </a:extLst>
          </p:cNvPr>
          <p:cNvSpPr/>
          <p:nvPr/>
        </p:nvSpPr>
        <p:spPr>
          <a:xfrm>
            <a:off x="2277214" y="2129002"/>
            <a:ext cx="1645920" cy="914400"/>
          </a:xfrm>
          <a:prstGeom prst="roundRect">
            <a:avLst/>
          </a:prstGeom>
          <a:solidFill>
            <a:schemeClr val="accent1">
              <a:lumMod val="60000"/>
              <a:lumOff val="40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t>Data Cleanup &amp; Preparation</a:t>
            </a:r>
          </a:p>
        </p:txBody>
      </p:sp>
      <p:sp>
        <p:nvSpPr>
          <p:cNvPr id="10" name="TextBox 9">
            <a:extLst>
              <a:ext uri="{FF2B5EF4-FFF2-40B4-BE49-F238E27FC236}">
                <a16:creationId xmlns:a16="http://schemas.microsoft.com/office/drawing/2014/main" id="{036C6107-42DD-4BE9-9664-F1D1FE29CD66}"/>
              </a:ext>
            </a:extLst>
          </p:cNvPr>
          <p:cNvSpPr txBox="1"/>
          <p:nvPr/>
        </p:nvSpPr>
        <p:spPr>
          <a:xfrm>
            <a:off x="2309090" y="3049742"/>
            <a:ext cx="1851298" cy="1477328"/>
          </a:xfrm>
          <a:prstGeom prst="rect">
            <a:avLst/>
          </a:prstGeom>
          <a:noFill/>
        </p:spPr>
        <p:txBody>
          <a:bodyPr wrap="square" rtlCol="0">
            <a:spAutoFit/>
          </a:bodyPr>
          <a:lstStyle>
            <a:defPPr>
              <a:defRPr lang="en-US"/>
            </a:defPPr>
            <a:lvl1pPr marL="227013" indent="-227013">
              <a:spcAft>
                <a:spcPts val="600"/>
              </a:spcAft>
              <a:buFont typeface="Arial" panose="020B0604020202020204" pitchFamily="34" charset="0"/>
              <a:buChar char="•"/>
              <a:defRPr sz="1600"/>
            </a:lvl1pPr>
          </a:lstStyle>
          <a:p>
            <a:pPr marL="176213" indent="-176213">
              <a:tabLst>
                <a:tab pos="176213" algn="l"/>
              </a:tabLst>
            </a:pPr>
            <a:r>
              <a:rPr lang="en-US" dirty="0"/>
              <a:t>Convert gender to binary values</a:t>
            </a:r>
          </a:p>
          <a:p>
            <a:pPr marL="176213" indent="-176213">
              <a:tabLst>
                <a:tab pos="176213" algn="l"/>
              </a:tabLst>
            </a:pPr>
            <a:r>
              <a:rPr lang="en-US" dirty="0"/>
              <a:t>Remove null rows</a:t>
            </a:r>
          </a:p>
          <a:p>
            <a:pPr marL="176213" indent="-176213">
              <a:tabLst>
                <a:tab pos="176213" algn="l"/>
              </a:tabLst>
            </a:pPr>
            <a:r>
              <a:rPr lang="en-US" dirty="0"/>
              <a:t>Convert split times to seconds</a:t>
            </a:r>
          </a:p>
        </p:txBody>
      </p:sp>
      <p:sp>
        <p:nvSpPr>
          <p:cNvPr id="23" name="Rectangle: Rounded Corners 22">
            <a:extLst>
              <a:ext uri="{FF2B5EF4-FFF2-40B4-BE49-F238E27FC236}">
                <a16:creationId xmlns:a16="http://schemas.microsoft.com/office/drawing/2014/main" id="{3EF9691A-22F8-4AF7-ACDD-7B6C09A501AC}"/>
              </a:ext>
            </a:extLst>
          </p:cNvPr>
          <p:cNvSpPr/>
          <p:nvPr/>
        </p:nvSpPr>
        <p:spPr>
          <a:xfrm>
            <a:off x="4197334" y="2129002"/>
            <a:ext cx="1645920" cy="914400"/>
          </a:xfrm>
          <a:prstGeom prst="roundRect">
            <a:avLst/>
          </a:prstGeom>
          <a:solidFill>
            <a:schemeClr val="accent1">
              <a:lumMod val="40000"/>
              <a:lumOff val="60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solidFill>
                  <a:schemeClr val="tx1"/>
                </a:solidFill>
              </a:rPr>
              <a:t>Assign Data to Target &amp; Split</a:t>
            </a:r>
          </a:p>
        </p:txBody>
      </p:sp>
      <p:sp>
        <p:nvSpPr>
          <p:cNvPr id="26" name="Rectangle: Rounded Corners 25">
            <a:extLst>
              <a:ext uri="{FF2B5EF4-FFF2-40B4-BE49-F238E27FC236}">
                <a16:creationId xmlns:a16="http://schemas.microsoft.com/office/drawing/2014/main" id="{8541CA74-E1EB-4FB4-A581-BAA0C0EBD4D2}"/>
              </a:ext>
            </a:extLst>
          </p:cNvPr>
          <p:cNvSpPr/>
          <p:nvPr/>
        </p:nvSpPr>
        <p:spPr>
          <a:xfrm>
            <a:off x="6117454" y="2129002"/>
            <a:ext cx="1645920" cy="914400"/>
          </a:xfrm>
          <a:prstGeom prst="roundRect">
            <a:avLst/>
          </a:prstGeom>
          <a:solidFill>
            <a:schemeClr val="accent1">
              <a:lumMod val="40000"/>
              <a:lumOff val="60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solidFill>
                  <a:schemeClr val="tx1"/>
                </a:solidFill>
              </a:rPr>
              <a:t>Create Model</a:t>
            </a:r>
          </a:p>
        </p:txBody>
      </p:sp>
      <p:sp>
        <p:nvSpPr>
          <p:cNvPr id="41" name="TextBox 40">
            <a:extLst>
              <a:ext uri="{FF2B5EF4-FFF2-40B4-BE49-F238E27FC236}">
                <a16:creationId xmlns:a16="http://schemas.microsoft.com/office/drawing/2014/main" id="{35B485F5-B913-44A5-91FF-49FA10C69DF1}"/>
              </a:ext>
            </a:extLst>
          </p:cNvPr>
          <p:cNvSpPr txBox="1"/>
          <p:nvPr/>
        </p:nvSpPr>
        <p:spPr>
          <a:xfrm>
            <a:off x="6117453" y="3013631"/>
            <a:ext cx="1836406" cy="1646605"/>
          </a:xfrm>
          <a:prstGeom prst="rect">
            <a:avLst/>
          </a:prstGeom>
          <a:noFill/>
        </p:spPr>
        <p:txBody>
          <a:bodyPr wrap="square" rtlCol="0">
            <a:spAutoFit/>
          </a:bodyPr>
          <a:lstStyle/>
          <a:p>
            <a:pPr marL="176213" indent="-176213">
              <a:spcAft>
                <a:spcPts val="600"/>
              </a:spcAft>
              <a:buFont typeface="Arial" panose="020B0604020202020204" pitchFamily="34" charset="0"/>
              <a:buChar char="•"/>
            </a:pPr>
            <a:r>
              <a:rPr lang="en-US" sz="1600" dirty="0"/>
              <a:t>Built a linear regression model</a:t>
            </a:r>
          </a:p>
          <a:p>
            <a:pPr marL="176213" indent="-176213">
              <a:spcAft>
                <a:spcPts val="600"/>
              </a:spcAft>
              <a:buFont typeface="Arial" panose="020B0604020202020204" pitchFamily="34" charset="0"/>
              <a:buChar char="•"/>
            </a:pPr>
            <a:r>
              <a:rPr lang="en-US" sz="1600" dirty="0"/>
              <a:t>Train the model using specific attributes of our dataset</a:t>
            </a:r>
          </a:p>
        </p:txBody>
      </p:sp>
      <p:sp>
        <p:nvSpPr>
          <p:cNvPr id="42" name="Rectangle: Rounded Corners 41">
            <a:extLst>
              <a:ext uri="{FF2B5EF4-FFF2-40B4-BE49-F238E27FC236}">
                <a16:creationId xmlns:a16="http://schemas.microsoft.com/office/drawing/2014/main" id="{AD46BB5E-E462-465E-A934-111F561C7501}"/>
              </a:ext>
            </a:extLst>
          </p:cNvPr>
          <p:cNvSpPr/>
          <p:nvPr/>
        </p:nvSpPr>
        <p:spPr>
          <a:xfrm>
            <a:off x="8037574" y="2129002"/>
            <a:ext cx="1645920" cy="914400"/>
          </a:xfrm>
          <a:prstGeom prst="roundRect">
            <a:avLst/>
          </a:prstGeom>
          <a:solidFill>
            <a:schemeClr val="accent1">
              <a:lumMod val="40000"/>
              <a:lumOff val="60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solidFill>
                  <a:schemeClr val="tx1"/>
                </a:solidFill>
              </a:rPr>
              <a:t>Test &amp; Analyze Model Accuracy</a:t>
            </a:r>
          </a:p>
        </p:txBody>
      </p:sp>
      <p:sp>
        <p:nvSpPr>
          <p:cNvPr id="45" name="TextBox 44">
            <a:extLst>
              <a:ext uri="{FF2B5EF4-FFF2-40B4-BE49-F238E27FC236}">
                <a16:creationId xmlns:a16="http://schemas.microsoft.com/office/drawing/2014/main" id="{DF3D7BC0-AF37-478A-8830-A809DA035801}"/>
              </a:ext>
            </a:extLst>
          </p:cNvPr>
          <p:cNvSpPr txBox="1"/>
          <p:nvPr/>
        </p:nvSpPr>
        <p:spPr>
          <a:xfrm>
            <a:off x="8074520" y="3038918"/>
            <a:ext cx="1883174" cy="1969770"/>
          </a:xfrm>
          <a:prstGeom prst="rect">
            <a:avLst/>
          </a:prstGeom>
          <a:noFill/>
        </p:spPr>
        <p:txBody>
          <a:bodyPr wrap="square" rtlCol="0">
            <a:spAutoFit/>
          </a:bodyPr>
          <a:lstStyle/>
          <a:p>
            <a:pPr marL="176213" indent="-176213">
              <a:spcBef>
                <a:spcPts val="600"/>
              </a:spcBef>
              <a:buFont typeface="Arial" panose="020B0604020202020204" pitchFamily="34" charset="0"/>
              <a:buChar char="•"/>
            </a:pPr>
            <a:r>
              <a:rPr lang="en-US" sz="1600" dirty="0"/>
              <a:t>Run the model with test data</a:t>
            </a:r>
          </a:p>
          <a:p>
            <a:pPr marL="176213" indent="-176213">
              <a:spcBef>
                <a:spcPts val="600"/>
              </a:spcBef>
              <a:buFont typeface="Arial" panose="020B0604020202020204" pitchFamily="34" charset="0"/>
              <a:buChar char="•"/>
            </a:pPr>
            <a:r>
              <a:rPr lang="en-US" sz="1600" dirty="0"/>
              <a:t>Calculate MSE and R2 to determine model accuracy</a:t>
            </a:r>
          </a:p>
          <a:p>
            <a:pPr marL="176213" indent="-176213">
              <a:spcBef>
                <a:spcPts val="600"/>
              </a:spcBef>
              <a:buFont typeface="Arial" panose="020B0604020202020204" pitchFamily="34" charset="0"/>
              <a:buChar char="•"/>
            </a:pPr>
            <a:r>
              <a:rPr lang="en-US" sz="1600" dirty="0"/>
              <a:t>Finished model saved as static file</a:t>
            </a:r>
          </a:p>
        </p:txBody>
      </p:sp>
      <p:sp>
        <p:nvSpPr>
          <p:cNvPr id="55" name="Rectangle: Rounded Corners 54">
            <a:extLst>
              <a:ext uri="{FF2B5EF4-FFF2-40B4-BE49-F238E27FC236}">
                <a16:creationId xmlns:a16="http://schemas.microsoft.com/office/drawing/2014/main" id="{43CA38BC-3C1C-4591-B6EA-6AEE96ADE3E7}"/>
              </a:ext>
            </a:extLst>
          </p:cNvPr>
          <p:cNvSpPr/>
          <p:nvPr/>
        </p:nvSpPr>
        <p:spPr>
          <a:xfrm>
            <a:off x="9957695" y="2129002"/>
            <a:ext cx="1645920" cy="914400"/>
          </a:xfrm>
          <a:prstGeom prst="roundRect">
            <a:avLst/>
          </a:prstGeom>
          <a:solidFill>
            <a:schemeClr val="accent1">
              <a:lumMod val="40000"/>
              <a:lumOff val="60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solidFill>
                  <a:schemeClr val="tx1"/>
                </a:solidFill>
              </a:rPr>
              <a:t>Use Model for Predictions</a:t>
            </a:r>
          </a:p>
        </p:txBody>
      </p:sp>
      <p:sp>
        <p:nvSpPr>
          <p:cNvPr id="70" name="TextBox 69">
            <a:extLst>
              <a:ext uri="{FF2B5EF4-FFF2-40B4-BE49-F238E27FC236}">
                <a16:creationId xmlns:a16="http://schemas.microsoft.com/office/drawing/2014/main" id="{C15AD00E-92A6-4703-8B14-64B9B7E021C4}"/>
              </a:ext>
            </a:extLst>
          </p:cNvPr>
          <p:cNvSpPr txBox="1"/>
          <p:nvPr/>
        </p:nvSpPr>
        <p:spPr>
          <a:xfrm>
            <a:off x="9994639" y="3038918"/>
            <a:ext cx="1883178" cy="2215991"/>
          </a:xfrm>
          <a:prstGeom prst="rect">
            <a:avLst/>
          </a:prstGeom>
          <a:noFill/>
        </p:spPr>
        <p:txBody>
          <a:bodyPr wrap="square" rtlCol="0">
            <a:spAutoFit/>
          </a:bodyPr>
          <a:lstStyle/>
          <a:p>
            <a:pPr marL="176213" indent="-176213">
              <a:spcBef>
                <a:spcPts val="600"/>
              </a:spcBef>
              <a:buFont typeface="Arial" panose="020B0604020202020204" pitchFamily="34" charset="0"/>
              <a:buChar char="•"/>
            </a:pPr>
            <a:r>
              <a:rPr lang="en-US" sz="1600" dirty="0"/>
              <a:t>Use HTML to gather user’s input</a:t>
            </a:r>
          </a:p>
          <a:p>
            <a:pPr marL="176213" indent="-176213">
              <a:spcBef>
                <a:spcPts val="600"/>
              </a:spcBef>
              <a:buFont typeface="Arial" panose="020B0604020202020204" pitchFamily="34" charset="0"/>
              <a:buChar char="•"/>
            </a:pPr>
            <a:r>
              <a:rPr lang="en-US" sz="1600" dirty="0"/>
              <a:t>Load model with Flask and run with user’s inputs</a:t>
            </a:r>
          </a:p>
          <a:p>
            <a:pPr marL="176213" indent="-176213">
              <a:spcBef>
                <a:spcPts val="600"/>
              </a:spcBef>
              <a:buFont typeface="Arial" panose="020B0604020202020204" pitchFamily="34" charset="0"/>
              <a:buChar char="•"/>
            </a:pPr>
            <a:r>
              <a:rPr lang="en-US" sz="1600" dirty="0"/>
              <a:t>Return results to the HTML</a:t>
            </a:r>
          </a:p>
        </p:txBody>
      </p:sp>
      <p:sp>
        <p:nvSpPr>
          <p:cNvPr id="25" name="TextBox 24">
            <a:extLst>
              <a:ext uri="{FF2B5EF4-FFF2-40B4-BE49-F238E27FC236}">
                <a16:creationId xmlns:a16="http://schemas.microsoft.com/office/drawing/2014/main" id="{10214D64-EC42-445D-AF46-6EDBA50C2CFA}"/>
              </a:ext>
            </a:extLst>
          </p:cNvPr>
          <p:cNvSpPr txBox="1"/>
          <p:nvPr/>
        </p:nvSpPr>
        <p:spPr>
          <a:xfrm>
            <a:off x="806095" y="26787"/>
            <a:ext cx="11385905" cy="707886"/>
          </a:xfrm>
          <a:prstGeom prst="rect">
            <a:avLst/>
          </a:prstGeom>
          <a:noFill/>
        </p:spPr>
        <p:txBody>
          <a:bodyPr wrap="square" rtlCol="0">
            <a:spAutoFit/>
          </a:bodyPr>
          <a:lstStyle/>
          <a:p>
            <a:r>
              <a:rPr lang="en-US" sz="4000" dirty="0">
                <a:solidFill>
                  <a:schemeClr val="bg1"/>
                </a:solidFill>
              </a:rPr>
              <a:t>Machine Learning Process</a:t>
            </a:r>
          </a:p>
        </p:txBody>
      </p:sp>
      <p:sp>
        <p:nvSpPr>
          <p:cNvPr id="58" name="TextBox 57">
            <a:extLst>
              <a:ext uri="{FF2B5EF4-FFF2-40B4-BE49-F238E27FC236}">
                <a16:creationId xmlns:a16="http://schemas.microsoft.com/office/drawing/2014/main" id="{595802BD-8F30-4C71-BAC9-3D168B8C146D}"/>
              </a:ext>
            </a:extLst>
          </p:cNvPr>
          <p:cNvSpPr txBox="1"/>
          <p:nvPr/>
        </p:nvSpPr>
        <p:spPr>
          <a:xfrm>
            <a:off x="4197333" y="3013631"/>
            <a:ext cx="1799460" cy="1969770"/>
          </a:xfrm>
          <a:prstGeom prst="rect">
            <a:avLst/>
          </a:prstGeom>
          <a:noFill/>
        </p:spPr>
        <p:txBody>
          <a:bodyPr wrap="square" rtlCol="0">
            <a:spAutoFit/>
          </a:bodyPr>
          <a:lstStyle/>
          <a:p>
            <a:pPr marL="176213" indent="-176213">
              <a:spcAft>
                <a:spcPts val="600"/>
              </a:spcAft>
              <a:buFont typeface="Arial" panose="020B0604020202020204" pitchFamily="34" charset="0"/>
              <a:buChar char="•"/>
            </a:pPr>
            <a:r>
              <a:rPr lang="en-US" sz="1600" dirty="0"/>
              <a:t>Determine data attributes to train model</a:t>
            </a:r>
          </a:p>
          <a:p>
            <a:pPr marL="176213" indent="-176213">
              <a:spcAft>
                <a:spcPts val="600"/>
              </a:spcAft>
              <a:buFont typeface="Arial" panose="020B0604020202020204" pitchFamily="34" charset="0"/>
              <a:buChar char="•"/>
            </a:pPr>
            <a:r>
              <a:rPr lang="en-US" sz="1600" dirty="0"/>
              <a:t>Assign the data set to a target</a:t>
            </a:r>
          </a:p>
          <a:p>
            <a:pPr marL="176213" indent="-176213">
              <a:spcAft>
                <a:spcPts val="600"/>
              </a:spcAft>
              <a:buFont typeface="Arial" panose="020B0604020202020204" pitchFamily="34" charset="0"/>
              <a:buChar char="•"/>
            </a:pPr>
            <a:r>
              <a:rPr lang="en-US" sz="1600" dirty="0"/>
              <a:t>Split into Train and Test datasets</a:t>
            </a:r>
          </a:p>
        </p:txBody>
      </p:sp>
      <p:sp>
        <p:nvSpPr>
          <p:cNvPr id="53" name="Arrow: Right 52">
            <a:extLst>
              <a:ext uri="{FF2B5EF4-FFF2-40B4-BE49-F238E27FC236}">
                <a16:creationId xmlns:a16="http://schemas.microsoft.com/office/drawing/2014/main" id="{1FE0126F-397A-486D-A975-1DE8DD53484B}"/>
              </a:ext>
            </a:extLst>
          </p:cNvPr>
          <p:cNvSpPr/>
          <p:nvPr/>
        </p:nvSpPr>
        <p:spPr>
          <a:xfrm>
            <a:off x="1902690" y="2318348"/>
            <a:ext cx="544947" cy="535709"/>
          </a:xfrm>
          <a:prstGeom prst="rightArrow">
            <a:avLst>
              <a:gd name="adj1" fmla="val 50000"/>
              <a:gd name="adj2" fmla="val 62069"/>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D68D6652-1A79-4388-9949-04EB5C331EB9}"/>
              </a:ext>
            </a:extLst>
          </p:cNvPr>
          <p:cNvSpPr/>
          <p:nvPr/>
        </p:nvSpPr>
        <p:spPr>
          <a:xfrm>
            <a:off x="3829133" y="2318348"/>
            <a:ext cx="544947" cy="535709"/>
          </a:xfrm>
          <a:prstGeom prst="rightArrow">
            <a:avLst>
              <a:gd name="adj1" fmla="val 50000"/>
              <a:gd name="adj2" fmla="val 62069"/>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11116FFA-13C2-404D-9CBE-6B6AE7C807DC}"/>
              </a:ext>
            </a:extLst>
          </p:cNvPr>
          <p:cNvSpPr/>
          <p:nvPr/>
        </p:nvSpPr>
        <p:spPr>
          <a:xfrm>
            <a:off x="5755576" y="2318348"/>
            <a:ext cx="544947" cy="535709"/>
          </a:xfrm>
          <a:prstGeom prst="rightArrow">
            <a:avLst>
              <a:gd name="adj1" fmla="val 50000"/>
              <a:gd name="adj2" fmla="val 62069"/>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Right 61">
            <a:extLst>
              <a:ext uri="{FF2B5EF4-FFF2-40B4-BE49-F238E27FC236}">
                <a16:creationId xmlns:a16="http://schemas.microsoft.com/office/drawing/2014/main" id="{152BE1CC-3479-4FED-B5E3-FB9C04F63114}"/>
              </a:ext>
            </a:extLst>
          </p:cNvPr>
          <p:cNvSpPr/>
          <p:nvPr/>
        </p:nvSpPr>
        <p:spPr>
          <a:xfrm>
            <a:off x="7682019" y="2318348"/>
            <a:ext cx="544947" cy="535709"/>
          </a:xfrm>
          <a:prstGeom prst="rightArrow">
            <a:avLst>
              <a:gd name="adj1" fmla="val 50000"/>
              <a:gd name="adj2" fmla="val 62069"/>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Right 62">
            <a:extLst>
              <a:ext uri="{FF2B5EF4-FFF2-40B4-BE49-F238E27FC236}">
                <a16:creationId xmlns:a16="http://schemas.microsoft.com/office/drawing/2014/main" id="{CA17F579-68BC-4E69-9386-238089CC79F7}"/>
              </a:ext>
            </a:extLst>
          </p:cNvPr>
          <p:cNvSpPr/>
          <p:nvPr/>
        </p:nvSpPr>
        <p:spPr>
          <a:xfrm>
            <a:off x="9608461" y="2318348"/>
            <a:ext cx="544947" cy="535709"/>
          </a:xfrm>
          <a:prstGeom prst="rightArrow">
            <a:avLst>
              <a:gd name="adj1" fmla="val 50000"/>
              <a:gd name="adj2" fmla="val 62069"/>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67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9000" b="-9000"/>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9460A41-DD92-47E9-BADC-87CB14CBA365}"/>
              </a:ext>
            </a:extLst>
          </p:cNvPr>
          <p:cNvGrpSpPr/>
          <p:nvPr/>
        </p:nvGrpSpPr>
        <p:grpSpPr>
          <a:xfrm>
            <a:off x="6441114" y="3055926"/>
            <a:ext cx="4935141" cy="3383280"/>
            <a:chOff x="5437582" y="2722087"/>
            <a:chExt cx="4935141" cy="3775859"/>
          </a:xfrm>
        </p:grpSpPr>
        <p:pic>
          <p:nvPicPr>
            <p:cNvPr id="5" name="Picture 4" descr="A screenshot of a cell phone&#10;&#10;Description automatically generated">
              <a:extLst>
                <a:ext uri="{FF2B5EF4-FFF2-40B4-BE49-F238E27FC236}">
                  <a16:creationId xmlns:a16="http://schemas.microsoft.com/office/drawing/2014/main" id="{DD74DD1F-5E45-4976-B90D-DDB7689C1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7582" y="2722087"/>
              <a:ext cx="4935141" cy="3290093"/>
            </a:xfrm>
            <a:prstGeom prst="rect">
              <a:avLst/>
            </a:prstGeom>
          </p:spPr>
        </p:pic>
        <p:sp>
          <p:nvSpPr>
            <p:cNvPr id="11" name="TextBox 10">
              <a:extLst>
                <a:ext uri="{FF2B5EF4-FFF2-40B4-BE49-F238E27FC236}">
                  <a16:creationId xmlns:a16="http://schemas.microsoft.com/office/drawing/2014/main" id="{BFF63784-2FAE-4EE8-A663-F0459A3267F2}"/>
                </a:ext>
              </a:extLst>
            </p:cNvPr>
            <p:cNvSpPr txBox="1"/>
            <p:nvPr/>
          </p:nvSpPr>
          <p:spPr>
            <a:xfrm>
              <a:off x="6582514" y="5851615"/>
              <a:ext cx="2645276" cy="646331"/>
            </a:xfrm>
            <a:prstGeom prst="rect">
              <a:avLst/>
            </a:prstGeom>
            <a:noFill/>
          </p:spPr>
          <p:txBody>
            <a:bodyPr wrap="none" rtlCol="0">
              <a:spAutoFit/>
            </a:bodyPr>
            <a:lstStyle/>
            <a:p>
              <a:r>
                <a:rPr lang="en-US" dirty="0"/>
                <a:t>MSE: 7302.025220648334</a:t>
              </a:r>
            </a:p>
            <a:p>
              <a:r>
                <a:rPr lang="en-US" dirty="0"/>
                <a:t>R2: 0.805284760701195</a:t>
              </a:r>
            </a:p>
          </p:txBody>
        </p:sp>
      </p:grpSp>
      <p:grpSp>
        <p:nvGrpSpPr>
          <p:cNvPr id="16" name="Group 15">
            <a:extLst>
              <a:ext uri="{FF2B5EF4-FFF2-40B4-BE49-F238E27FC236}">
                <a16:creationId xmlns:a16="http://schemas.microsoft.com/office/drawing/2014/main" id="{EA799CB5-742D-417C-9634-5509627F9129}"/>
              </a:ext>
            </a:extLst>
          </p:cNvPr>
          <p:cNvGrpSpPr/>
          <p:nvPr/>
        </p:nvGrpSpPr>
        <p:grpSpPr>
          <a:xfrm>
            <a:off x="963530" y="3055926"/>
            <a:ext cx="4935141" cy="3383280"/>
            <a:chOff x="876393" y="789899"/>
            <a:chExt cx="4935141" cy="3765492"/>
          </a:xfrm>
        </p:grpSpPr>
        <p:pic>
          <p:nvPicPr>
            <p:cNvPr id="3" name="Picture 2" descr="A screenshot of a cell phone&#10;&#10;Description automatically generated">
              <a:extLst>
                <a:ext uri="{FF2B5EF4-FFF2-40B4-BE49-F238E27FC236}">
                  <a16:creationId xmlns:a16="http://schemas.microsoft.com/office/drawing/2014/main" id="{41FAF3DE-6639-4D2B-9E3E-4E7EC5FADD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393" y="789899"/>
              <a:ext cx="4935141" cy="3290093"/>
            </a:xfrm>
            <a:prstGeom prst="rect">
              <a:avLst/>
            </a:prstGeom>
          </p:spPr>
        </p:pic>
        <p:sp>
          <p:nvSpPr>
            <p:cNvPr id="15" name="TextBox 14">
              <a:extLst>
                <a:ext uri="{FF2B5EF4-FFF2-40B4-BE49-F238E27FC236}">
                  <a16:creationId xmlns:a16="http://schemas.microsoft.com/office/drawing/2014/main" id="{D89BB996-5C90-4DB6-943C-4169FC4F661A}"/>
                </a:ext>
              </a:extLst>
            </p:cNvPr>
            <p:cNvSpPr txBox="1"/>
            <p:nvPr/>
          </p:nvSpPr>
          <p:spPr>
            <a:xfrm>
              <a:off x="1973580" y="3909060"/>
              <a:ext cx="2645276" cy="646331"/>
            </a:xfrm>
            <a:prstGeom prst="rect">
              <a:avLst/>
            </a:prstGeom>
            <a:noFill/>
          </p:spPr>
          <p:txBody>
            <a:bodyPr wrap="none" rtlCol="0">
              <a:spAutoFit/>
            </a:bodyPr>
            <a:lstStyle/>
            <a:p>
              <a:r>
                <a:rPr lang="en-US" dirty="0"/>
                <a:t>MSE: 7302.074522731132</a:t>
              </a:r>
            </a:p>
            <a:p>
              <a:r>
                <a:rPr lang="en-US" dirty="0"/>
                <a:t>R2: 0.8684670365890306</a:t>
              </a:r>
            </a:p>
          </p:txBody>
        </p:sp>
      </p:grpSp>
      <p:sp>
        <p:nvSpPr>
          <p:cNvPr id="10" name="Rectangle 9">
            <a:extLst>
              <a:ext uri="{FF2B5EF4-FFF2-40B4-BE49-F238E27FC236}">
                <a16:creationId xmlns:a16="http://schemas.microsoft.com/office/drawing/2014/main" id="{A65D5CFB-4815-48FB-A576-A8D24019337A}"/>
              </a:ext>
            </a:extLst>
          </p:cNvPr>
          <p:cNvSpPr/>
          <p:nvPr/>
        </p:nvSpPr>
        <p:spPr>
          <a:xfrm>
            <a:off x="0" y="-2966"/>
            <a:ext cx="12192000" cy="8408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1BB3180-487C-40AF-B546-275BDA2F3FB1}"/>
              </a:ext>
            </a:extLst>
          </p:cNvPr>
          <p:cNvSpPr txBox="1"/>
          <p:nvPr/>
        </p:nvSpPr>
        <p:spPr>
          <a:xfrm>
            <a:off x="806095" y="26787"/>
            <a:ext cx="11385905" cy="707886"/>
          </a:xfrm>
          <a:prstGeom prst="rect">
            <a:avLst/>
          </a:prstGeom>
          <a:noFill/>
        </p:spPr>
        <p:txBody>
          <a:bodyPr wrap="square" rtlCol="0">
            <a:spAutoFit/>
          </a:bodyPr>
          <a:lstStyle/>
          <a:p>
            <a:r>
              <a:rPr lang="en-US" sz="4000" dirty="0">
                <a:solidFill>
                  <a:schemeClr val="bg1"/>
                </a:solidFill>
              </a:rPr>
              <a:t>Residual Plots</a:t>
            </a:r>
          </a:p>
        </p:txBody>
      </p:sp>
      <p:sp>
        <p:nvSpPr>
          <p:cNvPr id="2" name="TextBox 1">
            <a:extLst>
              <a:ext uri="{FF2B5EF4-FFF2-40B4-BE49-F238E27FC236}">
                <a16:creationId xmlns:a16="http://schemas.microsoft.com/office/drawing/2014/main" id="{C9848EF5-F5CB-4CE3-9D63-5C3683A47C8D}"/>
              </a:ext>
            </a:extLst>
          </p:cNvPr>
          <p:cNvSpPr txBox="1"/>
          <p:nvPr/>
        </p:nvSpPr>
        <p:spPr>
          <a:xfrm>
            <a:off x="669636" y="1132803"/>
            <a:ext cx="10852728" cy="1708160"/>
          </a:xfrm>
          <a:prstGeom prst="rect">
            <a:avLst/>
          </a:prstGeom>
          <a:noFill/>
        </p:spPr>
        <p:txBody>
          <a:bodyPr wrap="square" rtlCol="0">
            <a:spAutoFit/>
          </a:bodyPr>
          <a:lstStyle/>
          <a:p>
            <a:pPr>
              <a:spcAft>
                <a:spcPts val="600"/>
              </a:spcAft>
            </a:pPr>
            <a:r>
              <a:rPr lang="en-US" sz="2000" dirty="0"/>
              <a:t>After testing the model, we reviewed the residual plots to determine model accuracy. The residual is the difference between the actual value and the predicted value for each point of test data.</a:t>
            </a:r>
          </a:p>
          <a:p>
            <a:pPr>
              <a:spcAft>
                <a:spcPts val="600"/>
              </a:spcAft>
            </a:pPr>
            <a:r>
              <a:rPr lang="en-US" sz="2000" dirty="0"/>
              <a:t>We wanted to see if the bib number impacted the accuracy of the model predictions. The plots below show residuals with and without bib number. Since the R2 is better for model on the left, bib number does impact the accuracy of the model.</a:t>
            </a:r>
          </a:p>
        </p:txBody>
      </p:sp>
    </p:spTree>
    <p:extLst>
      <p:ext uri="{BB962C8B-B14F-4D97-AF65-F5344CB8AC3E}">
        <p14:creationId xmlns:p14="http://schemas.microsoft.com/office/powerpoint/2010/main" val="114054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9000" b="-9000"/>
          </a:stretch>
        </a:blipFill>
        <a:effectLst/>
      </p:bgPr>
    </p:bg>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CC34437E-E2F6-495D-B584-A00086BAF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252" y="1054232"/>
            <a:ext cx="5074921" cy="338328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F771CC93-9108-493D-8B9E-A5C3750753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7472" y="2880458"/>
            <a:ext cx="5074921" cy="3383280"/>
          </a:xfrm>
          <a:prstGeom prst="rect">
            <a:avLst/>
          </a:prstGeom>
        </p:spPr>
      </p:pic>
    </p:spTree>
    <p:extLst>
      <p:ext uri="{BB962C8B-B14F-4D97-AF65-F5344CB8AC3E}">
        <p14:creationId xmlns:p14="http://schemas.microsoft.com/office/powerpoint/2010/main" val="261711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9000" b="-9000"/>
          </a:stretch>
        </a:blip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73B1FFD-52A8-4E30-9B6B-BAAB838AC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95" y="2990433"/>
            <a:ext cx="5074920" cy="338328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3976822-A0BD-4943-86D5-E512C5946A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2555" y="2990433"/>
            <a:ext cx="5074920" cy="3383280"/>
          </a:xfrm>
          <a:prstGeom prst="rect">
            <a:avLst/>
          </a:prstGeom>
        </p:spPr>
      </p:pic>
      <p:sp>
        <p:nvSpPr>
          <p:cNvPr id="4" name="Rectangle 3">
            <a:extLst>
              <a:ext uri="{FF2B5EF4-FFF2-40B4-BE49-F238E27FC236}">
                <a16:creationId xmlns:a16="http://schemas.microsoft.com/office/drawing/2014/main" id="{08A5F43F-65D0-4838-8C91-083E799B8CA0}"/>
              </a:ext>
            </a:extLst>
          </p:cNvPr>
          <p:cNvSpPr/>
          <p:nvPr/>
        </p:nvSpPr>
        <p:spPr>
          <a:xfrm>
            <a:off x="0" y="-2966"/>
            <a:ext cx="12192000" cy="8408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4E5B9D-D4F8-4A4F-9DF1-D5A2B632EED8}"/>
              </a:ext>
            </a:extLst>
          </p:cNvPr>
          <p:cNvSpPr txBox="1"/>
          <p:nvPr/>
        </p:nvSpPr>
        <p:spPr>
          <a:xfrm>
            <a:off x="806095" y="26787"/>
            <a:ext cx="11385905" cy="707886"/>
          </a:xfrm>
          <a:prstGeom prst="rect">
            <a:avLst/>
          </a:prstGeom>
          <a:noFill/>
        </p:spPr>
        <p:txBody>
          <a:bodyPr wrap="square" rtlCol="0">
            <a:spAutoFit/>
          </a:bodyPr>
          <a:lstStyle/>
          <a:p>
            <a:r>
              <a:rPr lang="en-US" sz="4000" dirty="0">
                <a:solidFill>
                  <a:schemeClr val="bg1"/>
                </a:solidFill>
              </a:rPr>
              <a:t>R2 &amp; MSE for Each Model</a:t>
            </a:r>
          </a:p>
        </p:txBody>
      </p:sp>
      <p:sp>
        <p:nvSpPr>
          <p:cNvPr id="7" name="TextBox 6">
            <a:extLst>
              <a:ext uri="{FF2B5EF4-FFF2-40B4-BE49-F238E27FC236}">
                <a16:creationId xmlns:a16="http://schemas.microsoft.com/office/drawing/2014/main" id="{4276CAD0-9100-486F-9FA2-DAC32DC0B434}"/>
              </a:ext>
            </a:extLst>
          </p:cNvPr>
          <p:cNvSpPr txBox="1"/>
          <p:nvPr/>
        </p:nvSpPr>
        <p:spPr>
          <a:xfrm>
            <a:off x="669636" y="1132803"/>
            <a:ext cx="10852728" cy="1400383"/>
          </a:xfrm>
          <a:prstGeom prst="rect">
            <a:avLst/>
          </a:prstGeom>
          <a:noFill/>
        </p:spPr>
        <p:txBody>
          <a:bodyPr wrap="square" rtlCol="0">
            <a:spAutoFit/>
          </a:bodyPr>
          <a:lstStyle/>
          <a:p>
            <a:pPr>
              <a:spcAft>
                <a:spcPts val="600"/>
              </a:spcAft>
            </a:pPr>
            <a:r>
              <a:rPr lang="en-US" sz="2000" dirty="0"/>
              <a:t>We run the model for each km marker as well as the half and final time. Below are plots showing the R2 and MSE for each model. </a:t>
            </a:r>
          </a:p>
          <a:p>
            <a:pPr>
              <a:spcAft>
                <a:spcPts val="600"/>
              </a:spcAft>
            </a:pPr>
            <a:r>
              <a:rPr lang="en-US" sz="2000" dirty="0"/>
              <a:t>Since each consecutive model uses the km split times of the prior, the R2 improves considerably after the first 5K prediction.</a:t>
            </a:r>
          </a:p>
        </p:txBody>
      </p:sp>
    </p:spTree>
    <p:extLst>
      <p:ext uri="{BB962C8B-B14F-4D97-AF65-F5344CB8AC3E}">
        <p14:creationId xmlns:p14="http://schemas.microsoft.com/office/powerpoint/2010/main" val="3535405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290</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Data Analytics Bootcamp Project Diana Batten, Charles Dixon and Amy McMahon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Bootcamp Project Diana Batten, Charles Dixon and Amy McMahon</dc:title>
  <dc:creator>Amy McMahon</dc:creator>
  <cp:lastModifiedBy>Diana Batten</cp:lastModifiedBy>
  <cp:revision>26</cp:revision>
  <dcterms:created xsi:type="dcterms:W3CDTF">2019-05-16T18:56:51Z</dcterms:created>
  <dcterms:modified xsi:type="dcterms:W3CDTF">2019-05-17T01:31:17Z</dcterms:modified>
</cp:coreProperties>
</file>