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0" r:id="rId5"/>
    <p:sldId id="261" r:id="rId6"/>
    <p:sldId id="262" r:id="rId7"/>
    <p:sldId id="264" r:id="rId8"/>
    <p:sldId id="267" r:id="rId9"/>
    <p:sldId id="268" r:id="rId10"/>
    <p:sldId id="259" r:id="rId11"/>
    <p:sldId id="25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C72B1A-3D44-4867-83FC-4BCAB3858A4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22485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93824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958884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0942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2604947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C72B1A-3D44-4867-83FC-4BCAB3858A46}"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343544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C72B1A-3D44-4867-83FC-4BCAB3858A46}"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380428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2B1A-3D44-4867-83FC-4BCAB3858A4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952005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2B1A-3D44-4867-83FC-4BCAB3858A4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01652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72B1A-3D44-4867-83FC-4BCAB3858A4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38112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72B1A-3D44-4867-83FC-4BCAB3858A46}" type="datetimeFigureOut">
              <a:rPr lang="en-US" smtClean="0"/>
              <a:t>9/24/2021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97158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C72B1A-3D44-4867-83FC-4BCAB3858A4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384331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C72B1A-3D44-4867-83FC-4BCAB3858A46}" type="datetimeFigureOut">
              <a:rPr lang="en-US" smtClean="0"/>
              <a:t>9/24/2021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3136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C72B1A-3D44-4867-83FC-4BCAB3858A46}" type="datetimeFigureOut">
              <a:rPr lang="en-US" smtClean="0"/>
              <a:t>9/24/2021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99894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72B1A-3D44-4867-83FC-4BCAB3858A46}" type="datetimeFigureOut">
              <a:rPr lang="en-US" smtClean="0"/>
              <a:t>9/24/2021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95336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217453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72B1A-3D44-4867-83FC-4BCAB3858A46}" type="datetimeFigureOut">
              <a:rPr lang="en-US" smtClean="0"/>
              <a:t>9/24/2021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D0436-6131-469C-B866-2B9346EE3BC8}" type="slidenum">
              <a:rPr lang="en-US" smtClean="0"/>
              <a:t>‹#›</a:t>
            </a:fld>
            <a:endParaRPr lang="en-US"/>
          </a:p>
        </p:txBody>
      </p:sp>
    </p:spTree>
    <p:extLst>
      <p:ext uri="{BB962C8B-B14F-4D97-AF65-F5344CB8AC3E}">
        <p14:creationId xmlns:p14="http://schemas.microsoft.com/office/powerpoint/2010/main" val="133233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4C72B1A-3D44-4867-83FC-4BCAB3858A46}" type="datetimeFigureOut">
              <a:rPr lang="en-US" smtClean="0"/>
              <a:t>9/24/2021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56D0436-6131-469C-B866-2B9346EE3BC8}" type="slidenum">
              <a:rPr lang="en-US" smtClean="0"/>
              <a:t>‹#›</a:t>
            </a:fld>
            <a:endParaRPr lang="en-US"/>
          </a:p>
        </p:txBody>
      </p:sp>
    </p:spTree>
    <p:extLst>
      <p:ext uri="{BB962C8B-B14F-4D97-AF65-F5344CB8AC3E}">
        <p14:creationId xmlns:p14="http://schemas.microsoft.com/office/powerpoint/2010/main" val="18529791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E17B-844A-407A-A51E-D8ADBDC7B012}"/>
              </a:ext>
            </a:extLst>
          </p:cNvPr>
          <p:cNvSpPr>
            <a:spLocks noGrp="1"/>
          </p:cNvSpPr>
          <p:nvPr>
            <p:ph type="ctrTitle"/>
          </p:nvPr>
        </p:nvSpPr>
        <p:spPr/>
        <p:txBody>
          <a:bodyPr>
            <a:normAutofit fontScale="90000"/>
          </a:bodyPr>
          <a:lstStyle/>
          <a:p>
            <a:r>
              <a:rPr lang="en-US" dirty="0"/>
              <a:t>Capstone Project 7:</a:t>
            </a:r>
            <a:br>
              <a:rPr lang="en-US" dirty="0"/>
            </a:br>
            <a:r>
              <a:rPr lang="en-US" dirty="0"/>
              <a:t>Security Solution For a Small Business</a:t>
            </a:r>
          </a:p>
        </p:txBody>
      </p:sp>
      <p:sp>
        <p:nvSpPr>
          <p:cNvPr id="3" name="Subtitle 2">
            <a:extLst>
              <a:ext uri="{FF2B5EF4-FFF2-40B4-BE49-F238E27FC236}">
                <a16:creationId xmlns:a16="http://schemas.microsoft.com/office/drawing/2014/main" id="{B8839AFF-3F64-4E21-9E06-7B9E66566894}"/>
              </a:ext>
            </a:extLst>
          </p:cNvPr>
          <p:cNvSpPr>
            <a:spLocks noGrp="1"/>
          </p:cNvSpPr>
          <p:nvPr>
            <p:ph type="subTitle" idx="1"/>
          </p:nvPr>
        </p:nvSpPr>
        <p:spPr>
          <a:xfrm>
            <a:off x="1370693" y="3598339"/>
            <a:ext cx="9440034" cy="1560890"/>
          </a:xfrm>
        </p:spPr>
        <p:txBody>
          <a:bodyPr>
            <a:normAutofit fontScale="77500" lnSpcReduction="20000"/>
          </a:bodyPr>
          <a:lstStyle/>
          <a:p>
            <a:r>
              <a:rPr lang="en-US" dirty="0"/>
              <a:t>Team Members: Eric Whang, Mark Schuler, Daniel McDuffie, Alex McMath, Ryan Smith, Samuel Olubummo</a:t>
            </a:r>
          </a:p>
          <a:p>
            <a:r>
              <a:rPr lang="en-US" dirty="0"/>
              <a:t>IT4983/W01</a:t>
            </a:r>
          </a:p>
          <a:p>
            <a:r>
              <a:rPr lang="en-US" dirty="0"/>
              <a:t>9/24/2021</a:t>
            </a:r>
          </a:p>
          <a:p>
            <a:r>
              <a:rPr lang="en-US" dirty="0"/>
              <a:t>URL: https://10.96.61.110/core/</a:t>
            </a:r>
          </a:p>
          <a:p>
            <a:endParaRPr lang="en-US" dirty="0"/>
          </a:p>
        </p:txBody>
      </p:sp>
    </p:spTree>
    <p:extLst>
      <p:ext uri="{BB962C8B-B14F-4D97-AF65-F5344CB8AC3E}">
        <p14:creationId xmlns:p14="http://schemas.microsoft.com/office/powerpoint/2010/main" val="1765039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0FE4-DC0B-4EBE-9B48-7474ABADABB7}"/>
              </a:ext>
            </a:extLst>
          </p:cNvPr>
          <p:cNvSpPr>
            <a:spLocks noGrp="1"/>
          </p:cNvSpPr>
          <p:nvPr>
            <p:ph type="title"/>
          </p:nvPr>
        </p:nvSpPr>
        <p:spPr/>
        <p:txBody>
          <a:bodyPr/>
          <a:lstStyle/>
          <a:p>
            <a:r>
              <a:rPr lang="en-US" dirty="0"/>
              <a:t>Project Experiences</a:t>
            </a:r>
          </a:p>
        </p:txBody>
      </p:sp>
      <p:sp>
        <p:nvSpPr>
          <p:cNvPr id="3" name="Content Placeholder 2">
            <a:extLst>
              <a:ext uri="{FF2B5EF4-FFF2-40B4-BE49-F238E27FC236}">
                <a16:creationId xmlns:a16="http://schemas.microsoft.com/office/drawing/2014/main" id="{9DC68487-AE28-47CF-A089-0EA7CA7AF7F6}"/>
              </a:ext>
            </a:extLst>
          </p:cNvPr>
          <p:cNvSpPr>
            <a:spLocks noGrp="1"/>
          </p:cNvSpPr>
          <p:nvPr>
            <p:ph idx="1"/>
          </p:nvPr>
        </p:nvSpPr>
        <p:spPr/>
        <p:txBody>
          <a:bodyPr>
            <a:normAutofit/>
          </a:bodyPr>
          <a:lstStyle/>
          <a:p>
            <a:r>
              <a:rPr lang="en-US" dirty="0"/>
              <a:t>Challenges: Our biggest challenge was learning to be careful with root privileges in Linux.  Early on we made a mistake that cost us almost an entire week’s worth of progress.  We were lucky to have been able to push on and complete our tasks on schedule.</a:t>
            </a:r>
          </a:p>
          <a:p>
            <a:r>
              <a:rPr lang="en-US" dirty="0"/>
              <a:t>Lessons Learned: Communication is key to the success of any team.  We learned to communicate constantly and lean on each other’s strengths throughout the process.</a:t>
            </a:r>
          </a:p>
          <a:p>
            <a:r>
              <a:rPr lang="en-US" dirty="0"/>
              <a:t>Areas to Improve: We need to implement proper change management throughout our team.  Ensuring that someone else looks over any major changes and that snapshots are taken prior to any major changes will be key to our success as a team.</a:t>
            </a:r>
          </a:p>
        </p:txBody>
      </p:sp>
    </p:spTree>
    <p:extLst>
      <p:ext uri="{BB962C8B-B14F-4D97-AF65-F5344CB8AC3E}">
        <p14:creationId xmlns:p14="http://schemas.microsoft.com/office/powerpoint/2010/main" val="158392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E704-858A-4006-ADD8-D29BA91D8CB6}"/>
              </a:ext>
            </a:extLst>
          </p:cNvPr>
          <p:cNvSpPr>
            <a:spLocks noGrp="1"/>
          </p:cNvSpPr>
          <p:nvPr>
            <p:ph type="title"/>
          </p:nvPr>
        </p:nvSpPr>
        <p:spPr/>
        <p:txBody>
          <a:bodyPr/>
          <a:lstStyle/>
          <a:p>
            <a:r>
              <a:rPr lang="en-US" dirty="0"/>
              <a:t>Gantt Chart</a:t>
            </a:r>
          </a:p>
        </p:txBody>
      </p:sp>
      <p:graphicFrame>
        <p:nvGraphicFramePr>
          <p:cNvPr id="10" name="Content Placeholder 9">
            <a:extLst>
              <a:ext uri="{FF2B5EF4-FFF2-40B4-BE49-F238E27FC236}">
                <a16:creationId xmlns:a16="http://schemas.microsoft.com/office/drawing/2014/main" id="{09470E24-50C5-4DE5-93FA-5FEEFE777750}"/>
              </a:ext>
            </a:extLst>
          </p:cNvPr>
          <p:cNvGraphicFramePr>
            <a:graphicFrameLocks noGrp="1"/>
          </p:cNvGraphicFramePr>
          <p:nvPr>
            <p:ph idx="1"/>
            <p:extLst>
              <p:ext uri="{D42A27DB-BD31-4B8C-83A1-F6EECF244321}">
                <p14:modId xmlns:p14="http://schemas.microsoft.com/office/powerpoint/2010/main" val="4883210"/>
              </p:ext>
            </p:extLst>
          </p:nvPr>
        </p:nvGraphicFramePr>
        <p:xfrm>
          <a:off x="285228" y="1665317"/>
          <a:ext cx="11068572" cy="4596914"/>
        </p:xfrm>
        <a:graphic>
          <a:graphicData uri="http://schemas.openxmlformats.org/drawingml/2006/table">
            <a:tbl>
              <a:tblPr>
                <a:tableStyleId>{5C22544A-7EE6-4342-B048-85BDC9FD1C3A}</a:tableStyleId>
              </a:tblPr>
              <a:tblGrid>
                <a:gridCol w="1090103">
                  <a:extLst>
                    <a:ext uri="{9D8B030D-6E8A-4147-A177-3AD203B41FA5}">
                      <a16:colId xmlns:a16="http://schemas.microsoft.com/office/drawing/2014/main" val="2564668"/>
                    </a:ext>
                  </a:extLst>
                </a:gridCol>
                <a:gridCol w="1847301">
                  <a:extLst>
                    <a:ext uri="{9D8B030D-6E8A-4147-A177-3AD203B41FA5}">
                      <a16:colId xmlns:a16="http://schemas.microsoft.com/office/drawing/2014/main" val="3747036074"/>
                    </a:ext>
                  </a:extLst>
                </a:gridCol>
                <a:gridCol w="539612">
                  <a:extLst>
                    <a:ext uri="{9D8B030D-6E8A-4147-A177-3AD203B41FA5}">
                      <a16:colId xmlns:a16="http://schemas.microsoft.com/office/drawing/2014/main" val="4141059409"/>
                    </a:ext>
                  </a:extLst>
                </a:gridCol>
                <a:gridCol w="959552">
                  <a:extLst>
                    <a:ext uri="{9D8B030D-6E8A-4147-A177-3AD203B41FA5}">
                      <a16:colId xmlns:a16="http://schemas.microsoft.com/office/drawing/2014/main" val="4075808634"/>
                    </a:ext>
                  </a:extLst>
                </a:gridCol>
                <a:gridCol w="783308">
                  <a:extLst>
                    <a:ext uri="{9D8B030D-6E8A-4147-A177-3AD203B41FA5}">
                      <a16:colId xmlns:a16="http://schemas.microsoft.com/office/drawing/2014/main" val="731174333"/>
                    </a:ext>
                  </a:extLst>
                </a:gridCol>
                <a:gridCol w="417764">
                  <a:extLst>
                    <a:ext uri="{9D8B030D-6E8A-4147-A177-3AD203B41FA5}">
                      <a16:colId xmlns:a16="http://schemas.microsoft.com/office/drawing/2014/main" val="2929159756"/>
                    </a:ext>
                  </a:extLst>
                </a:gridCol>
                <a:gridCol w="417764">
                  <a:extLst>
                    <a:ext uri="{9D8B030D-6E8A-4147-A177-3AD203B41FA5}">
                      <a16:colId xmlns:a16="http://schemas.microsoft.com/office/drawing/2014/main" val="4133906685"/>
                    </a:ext>
                  </a:extLst>
                </a:gridCol>
                <a:gridCol w="417764">
                  <a:extLst>
                    <a:ext uri="{9D8B030D-6E8A-4147-A177-3AD203B41FA5}">
                      <a16:colId xmlns:a16="http://schemas.microsoft.com/office/drawing/2014/main" val="1320430651"/>
                    </a:ext>
                  </a:extLst>
                </a:gridCol>
                <a:gridCol w="417764">
                  <a:extLst>
                    <a:ext uri="{9D8B030D-6E8A-4147-A177-3AD203B41FA5}">
                      <a16:colId xmlns:a16="http://schemas.microsoft.com/office/drawing/2014/main" val="1132980555"/>
                    </a:ext>
                  </a:extLst>
                </a:gridCol>
                <a:gridCol w="417764">
                  <a:extLst>
                    <a:ext uri="{9D8B030D-6E8A-4147-A177-3AD203B41FA5}">
                      <a16:colId xmlns:a16="http://schemas.microsoft.com/office/drawing/2014/main" val="2999372385"/>
                    </a:ext>
                  </a:extLst>
                </a:gridCol>
                <a:gridCol w="417764">
                  <a:extLst>
                    <a:ext uri="{9D8B030D-6E8A-4147-A177-3AD203B41FA5}">
                      <a16:colId xmlns:a16="http://schemas.microsoft.com/office/drawing/2014/main" val="1337021787"/>
                    </a:ext>
                  </a:extLst>
                </a:gridCol>
                <a:gridCol w="417764">
                  <a:extLst>
                    <a:ext uri="{9D8B030D-6E8A-4147-A177-3AD203B41FA5}">
                      <a16:colId xmlns:a16="http://schemas.microsoft.com/office/drawing/2014/main" val="2149189000"/>
                    </a:ext>
                  </a:extLst>
                </a:gridCol>
                <a:gridCol w="417764">
                  <a:extLst>
                    <a:ext uri="{9D8B030D-6E8A-4147-A177-3AD203B41FA5}">
                      <a16:colId xmlns:a16="http://schemas.microsoft.com/office/drawing/2014/main" val="2448067449"/>
                    </a:ext>
                  </a:extLst>
                </a:gridCol>
                <a:gridCol w="417764">
                  <a:extLst>
                    <a:ext uri="{9D8B030D-6E8A-4147-A177-3AD203B41FA5}">
                      <a16:colId xmlns:a16="http://schemas.microsoft.com/office/drawing/2014/main" val="344762964"/>
                    </a:ext>
                  </a:extLst>
                </a:gridCol>
                <a:gridCol w="417764">
                  <a:extLst>
                    <a:ext uri="{9D8B030D-6E8A-4147-A177-3AD203B41FA5}">
                      <a16:colId xmlns:a16="http://schemas.microsoft.com/office/drawing/2014/main" val="2266789397"/>
                    </a:ext>
                  </a:extLst>
                </a:gridCol>
                <a:gridCol w="417764">
                  <a:extLst>
                    <a:ext uri="{9D8B030D-6E8A-4147-A177-3AD203B41FA5}">
                      <a16:colId xmlns:a16="http://schemas.microsoft.com/office/drawing/2014/main" val="4110805033"/>
                    </a:ext>
                  </a:extLst>
                </a:gridCol>
                <a:gridCol w="417764">
                  <a:extLst>
                    <a:ext uri="{9D8B030D-6E8A-4147-A177-3AD203B41FA5}">
                      <a16:colId xmlns:a16="http://schemas.microsoft.com/office/drawing/2014/main" val="3510780225"/>
                    </a:ext>
                  </a:extLst>
                </a:gridCol>
                <a:gridCol w="417764">
                  <a:extLst>
                    <a:ext uri="{9D8B030D-6E8A-4147-A177-3AD203B41FA5}">
                      <a16:colId xmlns:a16="http://schemas.microsoft.com/office/drawing/2014/main" val="736004952"/>
                    </a:ext>
                  </a:extLst>
                </a:gridCol>
                <a:gridCol w="417764">
                  <a:extLst>
                    <a:ext uri="{9D8B030D-6E8A-4147-A177-3AD203B41FA5}">
                      <a16:colId xmlns:a16="http://schemas.microsoft.com/office/drawing/2014/main" val="4043705937"/>
                    </a:ext>
                  </a:extLst>
                </a:gridCol>
              </a:tblGrid>
              <a:tr h="218159">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gridSpan="3">
                  <a:txBody>
                    <a:bodyPr/>
                    <a:lstStyle/>
                    <a:p>
                      <a:pPr algn="ctr" fontAlgn="b"/>
                      <a:r>
                        <a:rPr lang="en-US" sz="1000" u="none" strike="noStrike">
                          <a:effectLst/>
                        </a:rPr>
                        <a:t>Milestone #1</a:t>
                      </a:r>
                      <a:endParaRPr lang="en-US" sz="1000" b="1" i="0" u="none" strike="noStrike">
                        <a:solidFill>
                          <a:srgbClr val="000000"/>
                        </a:solidFill>
                        <a:effectLst/>
                        <a:latin typeface="Calibri" panose="020F0502020204030204" pitchFamily="34" charset="0"/>
                      </a:endParaRPr>
                    </a:p>
                  </a:txBody>
                  <a:tcPr marL="6205" marR="6205" marT="6205" marB="0" anchor="b"/>
                </a:tc>
                <a:tc hMerge="1">
                  <a:txBody>
                    <a:bodyPr/>
                    <a:lstStyle/>
                    <a:p>
                      <a:endParaRPr lang="en-US"/>
                    </a:p>
                  </a:txBody>
                  <a:tcPr/>
                </a:tc>
                <a:tc hMerge="1">
                  <a:txBody>
                    <a:bodyPr/>
                    <a:lstStyle/>
                    <a:p>
                      <a:endParaRPr lang="en-US"/>
                    </a:p>
                  </a:txBody>
                  <a:tcPr/>
                </a:tc>
                <a:tc gridSpan="4">
                  <a:txBody>
                    <a:bodyPr/>
                    <a:lstStyle/>
                    <a:p>
                      <a:pPr algn="ctr" fontAlgn="b"/>
                      <a:r>
                        <a:rPr lang="en-US" sz="1000" u="none" strike="noStrike">
                          <a:effectLst/>
                        </a:rPr>
                        <a:t>Milestone #2</a:t>
                      </a:r>
                      <a:endParaRPr lang="en-US" sz="1000" b="1" i="0" u="none" strike="noStrike">
                        <a:solidFill>
                          <a:srgbClr val="000000"/>
                        </a:solidFill>
                        <a:effectLst/>
                        <a:latin typeface="Calibri" panose="020F0502020204030204" pitchFamily="34" charset="0"/>
                      </a:endParaRPr>
                    </a:p>
                  </a:txBody>
                  <a:tcPr marL="6205" marR="6205" marT="6205" marB="0" anchor="b"/>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1000" u="none" strike="noStrike">
                          <a:effectLst/>
                        </a:rPr>
                        <a:t>Milestone #3</a:t>
                      </a:r>
                      <a:endParaRPr lang="en-US" sz="1000" b="1" i="0" u="none" strike="noStrike">
                        <a:solidFill>
                          <a:srgbClr val="000000"/>
                        </a:solidFill>
                        <a:effectLst/>
                        <a:latin typeface="Calibri" panose="020F0502020204030204" pitchFamily="34" charset="0"/>
                      </a:endParaRPr>
                    </a:p>
                  </a:txBody>
                  <a:tcPr marL="6205" marR="6205" marT="620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b"/>
                      <a:r>
                        <a:rPr lang="en-US" sz="1000" u="none" strike="noStrike">
                          <a:effectLst/>
                        </a:rPr>
                        <a:t> </a:t>
                      </a:r>
                      <a:endParaRPr lang="en-US" sz="1000" b="1" i="0" u="none" strike="noStrike">
                        <a:solidFill>
                          <a:srgbClr val="000000"/>
                        </a:solidFill>
                        <a:effectLst/>
                        <a:latin typeface="Calibri" panose="020F0502020204030204" pitchFamily="34" charset="0"/>
                      </a:endParaRPr>
                    </a:p>
                  </a:txBody>
                  <a:tcPr marL="6205" marR="6205" marT="6205" marB="0" anchor="b"/>
                </a:tc>
                <a:tc hMerge="1">
                  <a:txBody>
                    <a:bodyPr/>
                    <a:lstStyle/>
                    <a:p>
                      <a:endParaRPr lang="en-US"/>
                    </a:p>
                  </a:txBody>
                  <a:tcPr/>
                </a:tc>
                <a:extLst>
                  <a:ext uri="{0D108BD9-81ED-4DB2-BD59-A6C34878D82A}">
                    <a16:rowId xmlns:a16="http://schemas.microsoft.com/office/drawing/2014/main" val="30261814"/>
                  </a:ext>
                </a:extLst>
              </a:tr>
              <a:tr h="207771">
                <a:tc>
                  <a:txBody>
                    <a:bodyPr/>
                    <a:lstStyle/>
                    <a:p>
                      <a:pPr algn="l" fontAlgn="b"/>
                      <a:r>
                        <a:rPr lang="en-US" sz="1000" u="none" strike="noStrike">
                          <a:effectLst/>
                        </a:rPr>
                        <a:t>Deliverable</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Tasks</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Complete%</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Status Notes</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Assigned To</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6-Sep</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13-Sep</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20-Sep</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27-Sep</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4-Oct</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11-Oct</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18-Oct</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25-Oct</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1-Nov</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8-Nov</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15-Nov</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22-Nov</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29-Nov</a:t>
                      </a:r>
                      <a:endParaRPr lang="en-US" sz="1000" b="1"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6-Dec</a:t>
                      </a:r>
                      <a:endParaRPr lang="en-US" sz="1000" b="1"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3819166671"/>
                  </a:ext>
                </a:extLst>
              </a:tr>
              <a:tr h="207771">
                <a:tc>
                  <a:txBody>
                    <a:bodyPr/>
                    <a:lstStyle/>
                    <a:p>
                      <a:pPr algn="l" fontAlgn="b"/>
                      <a:r>
                        <a:rPr lang="en-US" sz="1000" u="none" strike="noStrike">
                          <a:effectLst/>
                        </a:rPr>
                        <a:t>Launch Business Website</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Determine Business Type</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All</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3519191972"/>
                  </a:ext>
                </a:extLst>
              </a:tr>
              <a:tr h="20777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Enable Red Hat Server</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Eric, Ryan</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3332147682"/>
                  </a:ext>
                </a:extLst>
              </a:tr>
              <a:tr h="20777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Design Website Layout</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Alex, Ryan, Eric</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3849996213"/>
                  </a:ext>
                </a:extLst>
              </a:tr>
              <a:tr h="20777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Build Website</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Ryan, Mark</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3650141347"/>
                  </a:ext>
                </a:extLst>
              </a:tr>
              <a:tr h="21815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Launch Live Site</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Daniel</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2913294030"/>
                  </a:ext>
                </a:extLst>
              </a:tr>
              <a:tr h="207771">
                <a:tc>
                  <a:txBody>
                    <a:bodyPr/>
                    <a:lstStyle/>
                    <a:p>
                      <a:pPr algn="l" fontAlgn="b"/>
                      <a:r>
                        <a:rPr lang="en-US" sz="1000" u="none" strike="noStrike">
                          <a:effectLst/>
                        </a:rPr>
                        <a:t>Implement Security</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Research Security Tools</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Alex, Samuel</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20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1400583929"/>
                  </a:ext>
                </a:extLst>
              </a:tr>
              <a:tr h="20777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Select Tools to Implement</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All</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1750584365"/>
                  </a:ext>
                </a:extLst>
              </a:tr>
              <a:tr h="21815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Install Applications and Implement Tools</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Daniel, Eric</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2127073331"/>
                  </a:ext>
                </a:extLst>
              </a:tr>
              <a:tr h="207771">
                <a:tc>
                  <a:txBody>
                    <a:bodyPr/>
                    <a:lstStyle/>
                    <a:p>
                      <a:pPr algn="l" fontAlgn="b"/>
                      <a:r>
                        <a:rPr lang="en-US" sz="1000" u="none" strike="noStrike">
                          <a:effectLst/>
                        </a:rPr>
                        <a:t>Penetration Testing</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Research Penetration Tools and Tactics</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All</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3140173574"/>
                  </a:ext>
                </a:extLst>
              </a:tr>
              <a:tr h="20777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Practice Using Tools and Applications</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All</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2450658196"/>
                  </a:ext>
                </a:extLst>
              </a:tr>
              <a:tr h="20777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Map Target Server</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Eric, Daniel</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907879063"/>
                  </a:ext>
                </a:extLst>
              </a:tr>
              <a:tr h="20777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Attack Target Server</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Mark, Ryan</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4128890544"/>
                  </a:ext>
                </a:extLst>
              </a:tr>
              <a:tr h="21815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Determine Effectiveness of Attack Methods</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All</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2456785538"/>
                  </a:ext>
                </a:extLst>
              </a:tr>
              <a:tr h="207771">
                <a:tc>
                  <a:txBody>
                    <a:bodyPr/>
                    <a:lstStyle/>
                    <a:p>
                      <a:pPr algn="l" fontAlgn="b"/>
                      <a:r>
                        <a:rPr lang="en-US" sz="1000" u="none" strike="noStrike">
                          <a:effectLst/>
                        </a:rPr>
                        <a:t>Final Report</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Presentation Preparation</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Mark, Samuel, Eric</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3720138114"/>
                  </a:ext>
                </a:extLst>
              </a:tr>
              <a:tr h="207771">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Formal Presentation</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All</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10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3015696018"/>
                  </a:ext>
                </a:extLst>
              </a:tr>
              <a:tr h="218159">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Final Report Submission</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0</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Eric</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a:effectLst/>
                        </a:rPr>
                        <a:t> </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r" fontAlgn="b"/>
                      <a:r>
                        <a:rPr lang="en-US" sz="1000" u="none" strike="noStrike">
                          <a:effectLst/>
                        </a:rPr>
                        <a:t>5</a:t>
                      </a:r>
                      <a:endParaRPr lang="en-US" sz="1000" b="0" i="0" u="none" strike="noStrike">
                        <a:solidFill>
                          <a:srgbClr val="000000"/>
                        </a:solidFill>
                        <a:effectLst/>
                        <a:latin typeface="Calibri" panose="020F0502020204030204" pitchFamily="34" charset="0"/>
                      </a:endParaRPr>
                    </a:p>
                  </a:txBody>
                  <a:tcPr marL="6205" marR="6205" marT="6205" marB="0" anchor="b"/>
                </a:tc>
                <a:tc>
                  <a:txBody>
                    <a:bodyPr/>
                    <a:lstStyle/>
                    <a:p>
                      <a:pPr algn="l" fontAlgn="b"/>
                      <a:r>
                        <a:rPr lang="en-US" sz="1000" u="none" strike="noStrike" dirty="0">
                          <a:effectLst/>
                        </a:rPr>
                        <a:t> </a:t>
                      </a:r>
                      <a:endParaRPr lang="en-US" sz="1000" b="0" i="0" u="none" strike="noStrike" dirty="0">
                        <a:solidFill>
                          <a:srgbClr val="000000"/>
                        </a:solidFill>
                        <a:effectLst/>
                        <a:latin typeface="Calibri" panose="020F0502020204030204" pitchFamily="34" charset="0"/>
                      </a:endParaRPr>
                    </a:p>
                  </a:txBody>
                  <a:tcPr marL="6205" marR="6205" marT="6205" marB="0" anchor="b"/>
                </a:tc>
                <a:extLst>
                  <a:ext uri="{0D108BD9-81ED-4DB2-BD59-A6C34878D82A}">
                    <a16:rowId xmlns:a16="http://schemas.microsoft.com/office/drawing/2014/main" val="1230484853"/>
                  </a:ext>
                </a:extLst>
              </a:tr>
            </a:tbl>
          </a:graphicData>
        </a:graphic>
      </p:graphicFrame>
    </p:spTree>
    <p:extLst>
      <p:ext uri="{BB962C8B-B14F-4D97-AF65-F5344CB8AC3E}">
        <p14:creationId xmlns:p14="http://schemas.microsoft.com/office/powerpoint/2010/main" val="2429528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5EFE-0B96-4061-9BEE-CB118C4F8FE1}"/>
              </a:ext>
            </a:extLst>
          </p:cNvPr>
          <p:cNvSpPr>
            <a:spLocks noGrp="1"/>
          </p:cNvSpPr>
          <p:nvPr>
            <p:ph type="title"/>
          </p:nvPr>
        </p:nvSpPr>
        <p:spPr/>
        <p:txBody>
          <a:bodyPr/>
          <a:lstStyle/>
          <a:p>
            <a:r>
              <a:rPr lang="en-US" dirty="0"/>
              <a:t>Plans for Milestone 2</a:t>
            </a:r>
          </a:p>
        </p:txBody>
      </p:sp>
      <p:sp>
        <p:nvSpPr>
          <p:cNvPr id="3" name="Content Placeholder 2">
            <a:extLst>
              <a:ext uri="{FF2B5EF4-FFF2-40B4-BE49-F238E27FC236}">
                <a16:creationId xmlns:a16="http://schemas.microsoft.com/office/drawing/2014/main" id="{F4234301-C617-4B7A-A525-073DE68ECC8E}"/>
              </a:ext>
            </a:extLst>
          </p:cNvPr>
          <p:cNvSpPr>
            <a:spLocks noGrp="1"/>
          </p:cNvSpPr>
          <p:nvPr>
            <p:ph idx="1"/>
          </p:nvPr>
        </p:nvSpPr>
        <p:spPr>
          <a:xfrm>
            <a:off x="838200" y="1943071"/>
            <a:ext cx="10515600" cy="3492995"/>
          </a:xfrm>
        </p:spPr>
        <p:txBody>
          <a:bodyPr/>
          <a:lstStyle/>
          <a:p>
            <a:r>
              <a:rPr lang="en-US" dirty="0"/>
              <a:t>Stick to the schedule and continue learning at all times throughout this milestone</a:t>
            </a:r>
          </a:p>
          <a:p>
            <a:r>
              <a:rPr lang="en-US" dirty="0"/>
              <a:t>Thoroughly research tools to ensure that the server’s defenses are strong → Implementation is obviously key; however, knowing what is required for this stage will be just as important</a:t>
            </a:r>
          </a:p>
          <a:p>
            <a:r>
              <a:rPr lang="en-US" dirty="0"/>
              <a:t>Testing our own perimeter prior to Milestone 3 will be detrimental in our success in the final phase of this project</a:t>
            </a:r>
          </a:p>
          <a:p>
            <a:endParaRPr lang="en-US" dirty="0"/>
          </a:p>
        </p:txBody>
      </p:sp>
    </p:spTree>
    <p:extLst>
      <p:ext uri="{BB962C8B-B14F-4D97-AF65-F5344CB8AC3E}">
        <p14:creationId xmlns:p14="http://schemas.microsoft.com/office/powerpoint/2010/main" val="487575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2C75-0308-4E5E-8E36-1EB79D76E3B2}"/>
              </a:ext>
            </a:extLst>
          </p:cNvPr>
          <p:cNvSpPr>
            <a:spLocks noGrp="1"/>
          </p:cNvSpPr>
          <p:nvPr>
            <p:ph type="title"/>
          </p:nvPr>
        </p:nvSpPr>
        <p:spPr/>
        <p:txBody>
          <a:bodyPr/>
          <a:lstStyle/>
          <a:p>
            <a:r>
              <a:rPr lang="en-US" dirty="0"/>
              <a:t>Project Summary</a:t>
            </a:r>
          </a:p>
        </p:txBody>
      </p:sp>
      <p:sp>
        <p:nvSpPr>
          <p:cNvPr id="3" name="Content Placeholder 2">
            <a:extLst>
              <a:ext uri="{FF2B5EF4-FFF2-40B4-BE49-F238E27FC236}">
                <a16:creationId xmlns:a16="http://schemas.microsoft.com/office/drawing/2014/main" id="{AE4D72E2-4B00-42E3-8CA6-5E10946AD064}"/>
              </a:ext>
            </a:extLst>
          </p:cNvPr>
          <p:cNvSpPr>
            <a:spLocks noGrp="1"/>
          </p:cNvSpPr>
          <p:nvPr>
            <p:ph idx="1"/>
          </p:nvPr>
        </p:nvSpPr>
        <p:spPr>
          <a:xfrm>
            <a:off x="832876" y="1959849"/>
            <a:ext cx="10515600" cy="3769832"/>
          </a:xfrm>
        </p:spPr>
        <p:txBody>
          <a:bodyPr/>
          <a:lstStyle/>
          <a:p>
            <a:r>
              <a:rPr lang="en-US" dirty="0"/>
              <a:t>Goal – Enable a server with web access and launch a functional website</a:t>
            </a:r>
          </a:p>
          <a:p>
            <a:r>
              <a:rPr lang="en-US" dirty="0"/>
              <a:t>Updating and installing all the required Linux packages was key to the success of this milestone</a:t>
            </a:r>
          </a:p>
          <a:p>
            <a:r>
              <a:rPr lang="en-US" dirty="0"/>
              <a:t>After launching WordPress, we dealt with some errors on the back-end server and began building out the website’s layout</a:t>
            </a:r>
          </a:p>
          <a:p>
            <a:r>
              <a:rPr lang="en-US" dirty="0"/>
              <a:t>Designing our catalog and giving the website an appropriate aesthetic appeal was the final step for this milestone</a:t>
            </a:r>
          </a:p>
        </p:txBody>
      </p:sp>
    </p:spTree>
    <p:extLst>
      <p:ext uri="{BB962C8B-B14F-4D97-AF65-F5344CB8AC3E}">
        <p14:creationId xmlns:p14="http://schemas.microsoft.com/office/powerpoint/2010/main" val="180353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5010-75B1-4A66-9A31-3991F735FE90}"/>
              </a:ext>
            </a:extLst>
          </p:cNvPr>
          <p:cNvSpPr>
            <a:spLocks noGrp="1"/>
          </p:cNvSpPr>
          <p:nvPr>
            <p:ph type="title"/>
          </p:nvPr>
        </p:nvSpPr>
        <p:spPr/>
        <p:txBody>
          <a:bodyPr/>
          <a:lstStyle/>
          <a:p>
            <a:r>
              <a:rPr lang="en-US" dirty="0"/>
              <a:t>Step 1: Determine Business Type</a:t>
            </a:r>
          </a:p>
        </p:txBody>
      </p:sp>
      <p:sp>
        <p:nvSpPr>
          <p:cNvPr id="3" name="Content Placeholder 2">
            <a:extLst>
              <a:ext uri="{FF2B5EF4-FFF2-40B4-BE49-F238E27FC236}">
                <a16:creationId xmlns:a16="http://schemas.microsoft.com/office/drawing/2014/main" id="{0DE8AD8F-6F90-47EE-A2BF-76F2226624CE}"/>
              </a:ext>
            </a:extLst>
          </p:cNvPr>
          <p:cNvSpPr>
            <a:spLocks noGrp="1"/>
          </p:cNvSpPr>
          <p:nvPr>
            <p:ph idx="1"/>
          </p:nvPr>
        </p:nvSpPr>
        <p:spPr>
          <a:xfrm>
            <a:off x="838200" y="1825625"/>
            <a:ext cx="10515600" cy="3820166"/>
          </a:xfrm>
        </p:spPr>
        <p:txBody>
          <a:bodyPr>
            <a:normAutofit/>
          </a:bodyPr>
          <a:lstStyle/>
          <a:p>
            <a:r>
              <a:rPr lang="en-US" dirty="0"/>
              <a:t>For this step, the team got together and quickly decided that an ecommerce business would be the best choice for this type of project</a:t>
            </a:r>
          </a:p>
          <a:p>
            <a:r>
              <a:rPr lang="en-US" dirty="0"/>
              <a:t>After determining ecommerce, we decided that we would go with something that each of us knows well being in the IT track, so we went with a hardware/software ecommerce company</a:t>
            </a:r>
          </a:p>
          <a:p>
            <a:r>
              <a:rPr lang="en-US" dirty="0"/>
              <a:t>This was the perfect first step to the project, as it gave us the opportunity to learn how to communicate effectively as a new team</a:t>
            </a:r>
          </a:p>
          <a:p>
            <a:r>
              <a:rPr lang="en-US" dirty="0"/>
              <a:t>Completed</a:t>
            </a:r>
          </a:p>
        </p:txBody>
      </p:sp>
    </p:spTree>
    <p:extLst>
      <p:ext uri="{BB962C8B-B14F-4D97-AF65-F5344CB8AC3E}">
        <p14:creationId xmlns:p14="http://schemas.microsoft.com/office/powerpoint/2010/main" val="136126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606E-A8DF-449B-8458-0E091014EEBA}"/>
              </a:ext>
            </a:extLst>
          </p:cNvPr>
          <p:cNvSpPr>
            <a:spLocks noGrp="1"/>
          </p:cNvSpPr>
          <p:nvPr>
            <p:ph type="title"/>
          </p:nvPr>
        </p:nvSpPr>
        <p:spPr/>
        <p:txBody>
          <a:bodyPr/>
          <a:lstStyle/>
          <a:p>
            <a:r>
              <a:rPr lang="en-US" dirty="0"/>
              <a:t>Step 2: Enable the Red Hat Server</a:t>
            </a:r>
          </a:p>
        </p:txBody>
      </p:sp>
      <p:sp>
        <p:nvSpPr>
          <p:cNvPr id="3" name="Content Placeholder 2">
            <a:extLst>
              <a:ext uri="{FF2B5EF4-FFF2-40B4-BE49-F238E27FC236}">
                <a16:creationId xmlns:a16="http://schemas.microsoft.com/office/drawing/2014/main" id="{B92D7093-5562-436D-ACA7-6BB4E948C572}"/>
              </a:ext>
            </a:extLst>
          </p:cNvPr>
          <p:cNvSpPr>
            <a:spLocks noGrp="1"/>
          </p:cNvSpPr>
          <p:nvPr>
            <p:ph idx="1"/>
          </p:nvPr>
        </p:nvSpPr>
        <p:spPr/>
        <p:txBody>
          <a:bodyPr/>
          <a:lstStyle/>
          <a:p>
            <a:r>
              <a:rPr lang="en-US" dirty="0"/>
              <a:t>Initially, the installation of OpenCart proved to be difficult, which ended up being due to some errors that were likely created on our end</a:t>
            </a:r>
          </a:p>
          <a:p>
            <a:r>
              <a:rPr lang="en-US" dirty="0"/>
              <a:t>Server reset was necessary, but after that the installation of WordPress went as we had originally hoped for</a:t>
            </a:r>
          </a:p>
          <a:p>
            <a:r>
              <a:rPr lang="en-US" dirty="0"/>
              <a:t>Updating PHP to version 7.4 took some research and enabling httpd to make a network connection resulted in the success of loading the ecommerce plugin for our webpage</a:t>
            </a:r>
          </a:p>
          <a:p>
            <a:r>
              <a:rPr lang="en-US" dirty="0"/>
              <a:t>Completed</a:t>
            </a:r>
          </a:p>
        </p:txBody>
      </p:sp>
    </p:spTree>
    <p:extLst>
      <p:ext uri="{BB962C8B-B14F-4D97-AF65-F5344CB8AC3E}">
        <p14:creationId xmlns:p14="http://schemas.microsoft.com/office/powerpoint/2010/main" val="346643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E636-9250-4B62-BACF-FB25757B2FF0}"/>
              </a:ext>
            </a:extLst>
          </p:cNvPr>
          <p:cNvSpPr>
            <a:spLocks noGrp="1"/>
          </p:cNvSpPr>
          <p:nvPr>
            <p:ph type="title"/>
          </p:nvPr>
        </p:nvSpPr>
        <p:spPr/>
        <p:txBody>
          <a:bodyPr/>
          <a:lstStyle/>
          <a:p>
            <a:r>
              <a:rPr lang="en-US" dirty="0"/>
              <a:t>Step 2 Screenshots</a:t>
            </a:r>
          </a:p>
        </p:txBody>
      </p:sp>
      <p:sp>
        <p:nvSpPr>
          <p:cNvPr id="3" name="Content Placeholder 2">
            <a:extLst>
              <a:ext uri="{FF2B5EF4-FFF2-40B4-BE49-F238E27FC236}">
                <a16:creationId xmlns:a16="http://schemas.microsoft.com/office/drawing/2014/main" id="{3B48691B-DDB3-4E3E-A58D-E05BD925407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7EB39689-C258-4F13-83D5-03433C0A6FF8}"/>
              </a:ext>
            </a:extLst>
          </p:cNvPr>
          <p:cNvPicPr>
            <a:picLocks noChangeAspect="1"/>
          </p:cNvPicPr>
          <p:nvPr/>
        </p:nvPicPr>
        <p:blipFill>
          <a:blip r:embed="rId2"/>
          <a:stretch>
            <a:fillRect/>
          </a:stretch>
        </p:blipFill>
        <p:spPr>
          <a:xfrm>
            <a:off x="-5324" y="1708178"/>
            <a:ext cx="12192000" cy="4080925"/>
          </a:xfrm>
          <a:prstGeom prst="rect">
            <a:avLst/>
          </a:prstGeom>
        </p:spPr>
      </p:pic>
    </p:spTree>
    <p:extLst>
      <p:ext uri="{BB962C8B-B14F-4D97-AF65-F5344CB8AC3E}">
        <p14:creationId xmlns:p14="http://schemas.microsoft.com/office/powerpoint/2010/main" val="12722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3DB2-136C-499C-B6AB-53A19854C951}"/>
              </a:ext>
            </a:extLst>
          </p:cNvPr>
          <p:cNvSpPr>
            <a:spLocks noGrp="1"/>
          </p:cNvSpPr>
          <p:nvPr>
            <p:ph type="title"/>
          </p:nvPr>
        </p:nvSpPr>
        <p:spPr/>
        <p:txBody>
          <a:bodyPr/>
          <a:lstStyle/>
          <a:p>
            <a:r>
              <a:rPr lang="en-US" dirty="0"/>
              <a:t>Step 3: Design Website Layout</a:t>
            </a:r>
          </a:p>
        </p:txBody>
      </p:sp>
      <p:sp>
        <p:nvSpPr>
          <p:cNvPr id="3" name="Content Placeholder 2">
            <a:extLst>
              <a:ext uri="{FF2B5EF4-FFF2-40B4-BE49-F238E27FC236}">
                <a16:creationId xmlns:a16="http://schemas.microsoft.com/office/drawing/2014/main" id="{43662F3F-C51B-41A9-8231-75D01F4BCCB7}"/>
              </a:ext>
            </a:extLst>
          </p:cNvPr>
          <p:cNvSpPr>
            <a:spLocks noGrp="1"/>
          </p:cNvSpPr>
          <p:nvPr>
            <p:ph idx="1"/>
          </p:nvPr>
        </p:nvSpPr>
        <p:spPr>
          <a:xfrm>
            <a:off x="919119" y="2219098"/>
            <a:ext cx="10353762" cy="2914196"/>
          </a:xfrm>
        </p:spPr>
        <p:txBody>
          <a:bodyPr/>
          <a:lstStyle/>
          <a:p>
            <a:r>
              <a:rPr lang="en-US" dirty="0"/>
              <a:t>This step went almost exactly as we had expected</a:t>
            </a:r>
          </a:p>
          <a:p>
            <a:r>
              <a:rPr lang="en-US" dirty="0"/>
              <a:t>The group discussed the types of pages that would be necessary for our website and wasted little time putting together the components of our ecommerce page</a:t>
            </a:r>
          </a:p>
          <a:p>
            <a:r>
              <a:rPr lang="en-US" dirty="0"/>
              <a:t>Overall, this step in the process was a success and the team worked together perfectly to accomplish it</a:t>
            </a:r>
          </a:p>
          <a:p>
            <a:r>
              <a:rPr lang="en-US" dirty="0"/>
              <a:t>Completed</a:t>
            </a:r>
          </a:p>
        </p:txBody>
      </p:sp>
    </p:spTree>
    <p:extLst>
      <p:ext uri="{BB962C8B-B14F-4D97-AF65-F5344CB8AC3E}">
        <p14:creationId xmlns:p14="http://schemas.microsoft.com/office/powerpoint/2010/main" val="1526648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8DA7-977E-4303-9EAB-49B92E16C31E}"/>
              </a:ext>
            </a:extLst>
          </p:cNvPr>
          <p:cNvSpPr>
            <a:spLocks noGrp="1"/>
          </p:cNvSpPr>
          <p:nvPr>
            <p:ph type="title"/>
          </p:nvPr>
        </p:nvSpPr>
        <p:spPr/>
        <p:txBody>
          <a:bodyPr/>
          <a:lstStyle/>
          <a:p>
            <a:r>
              <a:rPr lang="en-US" dirty="0"/>
              <a:t>Step 4: Build Website</a:t>
            </a:r>
          </a:p>
        </p:txBody>
      </p:sp>
      <p:sp>
        <p:nvSpPr>
          <p:cNvPr id="3" name="Content Placeholder 2">
            <a:extLst>
              <a:ext uri="{FF2B5EF4-FFF2-40B4-BE49-F238E27FC236}">
                <a16:creationId xmlns:a16="http://schemas.microsoft.com/office/drawing/2014/main" id="{08D557DA-DB04-4082-993E-396212F6458A}"/>
              </a:ext>
            </a:extLst>
          </p:cNvPr>
          <p:cNvSpPr>
            <a:spLocks noGrp="1"/>
          </p:cNvSpPr>
          <p:nvPr>
            <p:ph idx="1"/>
          </p:nvPr>
        </p:nvSpPr>
        <p:spPr/>
        <p:txBody>
          <a:bodyPr/>
          <a:lstStyle/>
          <a:p>
            <a:r>
              <a:rPr lang="en-US" dirty="0"/>
              <a:t>After the web server was properly configured and the tentative layout was completed, building the website might have been the easiest component of the entire process</a:t>
            </a:r>
          </a:p>
          <a:p>
            <a:r>
              <a:rPr lang="en-US" dirty="0"/>
              <a:t>Since we were able to use WordPress to build the site, it essentially came down to creating the necessary blocks for each page, moving them around to match our layout and selecting the appropriate theme</a:t>
            </a:r>
          </a:p>
          <a:p>
            <a:r>
              <a:rPr lang="en-US" dirty="0"/>
              <a:t>We also added the catalog page to allow for users to purchase items, making it a fully-functional ecommerce website</a:t>
            </a:r>
          </a:p>
          <a:p>
            <a:r>
              <a:rPr lang="en-US" dirty="0"/>
              <a:t>Completed</a:t>
            </a:r>
          </a:p>
        </p:txBody>
      </p:sp>
    </p:spTree>
    <p:extLst>
      <p:ext uri="{BB962C8B-B14F-4D97-AF65-F5344CB8AC3E}">
        <p14:creationId xmlns:p14="http://schemas.microsoft.com/office/powerpoint/2010/main" val="40488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B3A5-6294-474F-BA4C-AB591A5D4B21}"/>
              </a:ext>
            </a:extLst>
          </p:cNvPr>
          <p:cNvSpPr>
            <a:spLocks noGrp="1"/>
          </p:cNvSpPr>
          <p:nvPr>
            <p:ph type="title"/>
          </p:nvPr>
        </p:nvSpPr>
        <p:spPr/>
        <p:txBody>
          <a:bodyPr/>
          <a:lstStyle/>
          <a:p>
            <a:r>
              <a:rPr lang="en-US" dirty="0"/>
              <a:t>Step 5: Launch Live Site</a:t>
            </a:r>
          </a:p>
        </p:txBody>
      </p:sp>
      <p:sp>
        <p:nvSpPr>
          <p:cNvPr id="3" name="Content Placeholder 2">
            <a:extLst>
              <a:ext uri="{FF2B5EF4-FFF2-40B4-BE49-F238E27FC236}">
                <a16:creationId xmlns:a16="http://schemas.microsoft.com/office/drawing/2014/main" id="{FF3F71AF-2343-4C9D-B142-C71E4A5268AF}"/>
              </a:ext>
            </a:extLst>
          </p:cNvPr>
          <p:cNvSpPr>
            <a:spLocks noGrp="1"/>
          </p:cNvSpPr>
          <p:nvPr>
            <p:ph idx="1"/>
          </p:nvPr>
        </p:nvSpPr>
        <p:spPr>
          <a:xfrm>
            <a:off x="913795" y="2189649"/>
            <a:ext cx="10353762" cy="4058751"/>
          </a:xfrm>
        </p:spPr>
        <p:txBody>
          <a:bodyPr/>
          <a:lstStyle/>
          <a:p>
            <a:r>
              <a:rPr lang="en-US" dirty="0"/>
              <a:t>Initially we thought that we would need to do some work to migrate the server to the public IP address; however, after speaking the VM manager, Kirk Inman, we determined that our currently assigned IP address was what would be used</a:t>
            </a:r>
          </a:p>
          <a:p>
            <a:r>
              <a:rPr lang="en-US" dirty="0"/>
              <a:t>After completing the webpage build and assigning the theme, we published the pages and launched the site</a:t>
            </a:r>
          </a:p>
          <a:p>
            <a:r>
              <a:rPr lang="en-US" dirty="0"/>
              <a:t>Completed</a:t>
            </a:r>
          </a:p>
        </p:txBody>
      </p:sp>
    </p:spTree>
    <p:extLst>
      <p:ext uri="{BB962C8B-B14F-4D97-AF65-F5344CB8AC3E}">
        <p14:creationId xmlns:p14="http://schemas.microsoft.com/office/powerpoint/2010/main" val="2957887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CBE3-547D-4965-B38B-8714D25A749A}"/>
              </a:ext>
            </a:extLst>
          </p:cNvPr>
          <p:cNvSpPr>
            <a:spLocks noGrp="1"/>
          </p:cNvSpPr>
          <p:nvPr>
            <p:ph type="title"/>
          </p:nvPr>
        </p:nvSpPr>
        <p:spPr/>
        <p:txBody>
          <a:bodyPr/>
          <a:lstStyle/>
          <a:p>
            <a:r>
              <a:rPr lang="en-US" dirty="0"/>
              <a:t>Step 5 Screenshots</a:t>
            </a:r>
          </a:p>
        </p:txBody>
      </p:sp>
      <p:sp>
        <p:nvSpPr>
          <p:cNvPr id="3" name="Content Placeholder 2">
            <a:extLst>
              <a:ext uri="{FF2B5EF4-FFF2-40B4-BE49-F238E27FC236}">
                <a16:creationId xmlns:a16="http://schemas.microsoft.com/office/drawing/2014/main" id="{F80AB442-797F-4500-B6D0-8A996D91E3E3}"/>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E0D5582-57E1-4967-BB6F-28ABDB96AB2C}"/>
              </a:ext>
            </a:extLst>
          </p:cNvPr>
          <p:cNvPicPr>
            <a:picLocks noChangeAspect="1"/>
          </p:cNvPicPr>
          <p:nvPr/>
        </p:nvPicPr>
        <p:blipFill>
          <a:blip r:embed="rId2"/>
          <a:stretch>
            <a:fillRect/>
          </a:stretch>
        </p:blipFill>
        <p:spPr>
          <a:xfrm>
            <a:off x="913794" y="1463904"/>
            <a:ext cx="10353763" cy="5073561"/>
          </a:xfrm>
          <a:prstGeom prst="rect">
            <a:avLst/>
          </a:prstGeom>
        </p:spPr>
      </p:pic>
    </p:spTree>
    <p:extLst>
      <p:ext uri="{BB962C8B-B14F-4D97-AF65-F5344CB8AC3E}">
        <p14:creationId xmlns:p14="http://schemas.microsoft.com/office/powerpoint/2010/main" val="856236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1253</TotalTime>
  <Words>1113</Words>
  <Application>Microsoft Office PowerPoint</Application>
  <PresentationFormat>Widescreen</PresentationFormat>
  <Paragraphs>377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Calisto MT</vt:lpstr>
      <vt:lpstr>Wingdings 2</vt:lpstr>
      <vt:lpstr>Slate</vt:lpstr>
      <vt:lpstr>Capstone Project 7: Security Solution For a Small Business</vt:lpstr>
      <vt:lpstr>Project Summary</vt:lpstr>
      <vt:lpstr>Step 1: Determine Business Type</vt:lpstr>
      <vt:lpstr>Step 2: Enable the Red Hat Server</vt:lpstr>
      <vt:lpstr>Step 2 Screenshots</vt:lpstr>
      <vt:lpstr>Step 3: Design Website Layout</vt:lpstr>
      <vt:lpstr>Step 4: Build Website</vt:lpstr>
      <vt:lpstr>Step 5: Launch Live Site</vt:lpstr>
      <vt:lpstr>Step 5 Screenshots</vt:lpstr>
      <vt:lpstr>Project Experiences</vt:lpstr>
      <vt:lpstr>Gantt Chart</vt:lpstr>
      <vt:lpstr>Plans for Milestone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7: Security Solution For a Small Business</dc:title>
  <dc:creator>Eric Whang</dc:creator>
  <cp:lastModifiedBy>Eric Whang</cp:lastModifiedBy>
  <cp:revision>21</cp:revision>
  <dcterms:created xsi:type="dcterms:W3CDTF">2021-09-21T17:12:41Z</dcterms:created>
  <dcterms:modified xsi:type="dcterms:W3CDTF">2021-09-24T23:19:41Z</dcterms:modified>
</cp:coreProperties>
</file>