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5" r:id="rId5"/>
    <p:sldId id="260" r:id="rId6"/>
    <p:sldId id="262" r:id="rId7"/>
    <p:sldId id="264" r:id="rId8"/>
    <p:sldId id="272" r:id="rId9"/>
    <p:sldId id="271" r:id="rId10"/>
    <p:sldId id="270" r:id="rId11"/>
    <p:sldId id="273" r:id="rId12"/>
    <p:sldId id="274" r:id="rId13"/>
    <p:sldId id="259" r:id="rId14"/>
    <p:sldId id="25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C72B1A-3D44-4867-83FC-4BCAB3858A46}"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22485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C72B1A-3D44-4867-83FC-4BCAB3858A46}"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93824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C72B1A-3D44-4867-83FC-4BCAB3858A46}"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958884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C72B1A-3D44-4867-83FC-4BCAB3858A46}"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942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C72B1A-3D44-4867-83FC-4BCAB3858A46}"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2604947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C72B1A-3D44-4867-83FC-4BCAB3858A46}" type="datetimeFigureOut">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343544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C72B1A-3D44-4867-83FC-4BCAB3858A46}" type="datetimeFigureOut">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380428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72B1A-3D44-4867-83FC-4BCAB3858A46}"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952005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72B1A-3D44-4867-83FC-4BCAB3858A46}"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01652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72B1A-3D44-4867-83FC-4BCAB3858A46}"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38112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72B1A-3D44-4867-83FC-4BCAB3858A46}"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97158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C72B1A-3D44-4867-83FC-4BCAB3858A46}"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384331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C72B1A-3D44-4867-83FC-4BCAB3858A46}" type="datetimeFigureOut">
              <a:rPr lang="en-US" smtClean="0"/>
              <a:t>10/20/2021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31361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C72B1A-3D44-4867-83FC-4BCAB3858A46}" type="datetimeFigureOut">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99894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72B1A-3D44-4867-83FC-4BCAB3858A46}" type="datetimeFigureOut">
              <a:rPr lang="en-US" smtClean="0"/>
              <a:t>10/20/2021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95336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C72B1A-3D44-4867-83FC-4BCAB3858A46}"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217453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C72B1A-3D44-4867-83FC-4BCAB3858A46}"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33233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4C72B1A-3D44-4867-83FC-4BCAB3858A46}" type="datetimeFigureOut">
              <a:rPr lang="en-US" smtClean="0"/>
              <a:t>10/20/2021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56D0436-6131-469C-B866-2B9346EE3BC8}" type="slidenum">
              <a:rPr lang="en-US" smtClean="0"/>
              <a:t>‹#›</a:t>
            </a:fld>
            <a:endParaRPr lang="en-US"/>
          </a:p>
        </p:txBody>
      </p:sp>
    </p:spTree>
    <p:extLst>
      <p:ext uri="{BB962C8B-B14F-4D97-AF65-F5344CB8AC3E}">
        <p14:creationId xmlns:p14="http://schemas.microsoft.com/office/powerpoint/2010/main" val="18529791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E17B-844A-407A-A51E-D8ADBDC7B012}"/>
              </a:ext>
            </a:extLst>
          </p:cNvPr>
          <p:cNvSpPr>
            <a:spLocks noGrp="1"/>
          </p:cNvSpPr>
          <p:nvPr>
            <p:ph type="ctrTitle"/>
          </p:nvPr>
        </p:nvSpPr>
        <p:spPr>
          <a:xfrm>
            <a:off x="765042" y="1333850"/>
            <a:ext cx="10651336" cy="2264489"/>
          </a:xfrm>
        </p:spPr>
        <p:txBody>
          <a:bodyPr>
            <a:normAutofit fontScale="90000"/>
          </a:bodyPr>
          <a:lstStyle/>
          <a:p>
            <a:r>
              <a:rPr lang="en-US" dirty="0"/>
              <a:t>Capstone Project 7:</a:t>
            </a:r>
            <a:br>
              <a:rPr lang="en-US" dirty="0"/>
            </a:br>
            <a:r>
              <a:rPr lang="en-US" dirty="0"/>
              <a:t>Security Solution For a Small Business</a:t>
            </a:r>
            <a:br>
              <a:rPr lang="en-US" dirty="0"/>
            </a:br>
            <a:r>
              <a:rPr lang="en-US" dirty="0"/>
              <a:t>Milestone 2</a:t>
            </a:r>
          </a:p>
        </p:txBody>
      </p:sp>
      <p:sp>
        <p:nvSpPr>
          <p:cNvPr id="3" name="Subtitle 2">
            <a:extLst>
              <a:ext uri="{FF2B5EF4-FFF2-40B4-BE49-F238E27FC236}">
                <a16:creationId xmlns:a16="http://schemas.microsoft.com/office/drawing/2014/main" id="{B8839AFF-3F64-4E21-9E06-7B9E66566894}"/>
              </a:ext>
            </a:extLst>
          </p:cNvPr>
          <p:cNvSpPr>
            <a:spLocks noGrp="1"/>
          </p:cNvSpPr>
          <p:nvPr>
            <p:ph type="subTitle" idx="1"/>
          </p:nvPr>
        </p:nvSpPr>
        <p:spPr>
          <a:xfrm>
            <a:off x="1113185" y="3598338"/>
            <a:ext cx="9955050" cy="1359555"/>
          </a:xfrm>
        </p:spPr>
        <p:txBody>
          <a:bodyPr>
            <a:normAutofit fontScale="77500" lnSpcReduction="20000"/>
          </a:bodyPr>
          <a:lstStyle/>
          <a:p>
            <a:r>
              <a:rPr lang="en-US" dirty="0"/>
              <a:t>Team Members: Eric Whang, Mark Schuler, Daniel McDuffie, Alex McMath, Ryan Smith, Samuel Olubummo</a:t>
            </a:r>
          </a:p>
          <a:p>
            <a:r>
              <a:rPr lang="en-US" dirty="0"/>
              <a:t>IT4983/W01</a:t>
            </a:r>
          </a:p>
          <a:p>
            <a:r>
              <a:rPr lang="en-US" dirty="0"/>
              <a:t>10/20/2021</a:t>
            </a:r>
          </a:p>
          <a:p>
            <a:r>
              <a:rPr lang="en-US" dirty="0"/>
              <a:t>URL: https://cyberlei04.kennesaw.edu/</a:t>
            </a:r>
          </a:p>
          <a:p>
            <a:endParaRPr lang="en-US" dirty="0"/>
          </a:p>
        </p:txBody>
      </p:sp>
    </p:spTree>
    <p:extLst>
      <p:ext uri="{BB962C8B-B14F-4D97-AF65-F5344CB8AC3E}">
        <p14:creationId xmlns:p14="http://schemas.microsoft.com/office/powerpoint/2010/main" val="1765039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6A74-19F8-4E8E-9F23-45A730839633}"/>
              </a:ext>
            </a:extLst>
          </p:cNvPr>
          <p:cNvSpPr>
            <a:spLocks noGrp="1"/>
          </p:cNvSpPr>
          <p:nvPr>
            <p:ph type="title"/>
          </p:nvPr>
        </p:nvSpPr>
        <p:spPr>
          <a:xfrm>
            <a:off x="0" y="0"/>
            <a:ext cx="12192000" cy="970450"/>
          </a:xfrm>
        </p:spPr>
        <p:txBody>
          <a:bodyPr/>
          <a:lstStyle/>
          <a:p>
            <a:r>
              <a:rPr lang="en-US" dirty="0"/>
              <a:t>WordPress Plugins</a:t>
            </a:r>
          </a:p>
        </p:txBody>
      </p:sp>
      <p:pic>
        <p:nvPicPr>
          <p:cNvPr id="9" name="Content Placeholder 8" descr="Graphical user interface, application, website&#10;&#10;Description automatically generated">
            <a:extLst>
              <a:ext uri="{FF2B5EF4-FFF2-40B4-BE49-F238E27FC236}">
                <a16:creationId xmlns:a16="http://schemas.microsoft.com/office/drawing/2014/main" id="{474DAD54-9095-404E-943D-A8F7D663B7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07" y="858417"/>
            <a:ext cx="12090986" cy="5859624"/>
          </a:xfrm>
        </p:spPr>
      </p:pic>
    </p:spTree>
    <p:extLst>
      <p:ext uri="{BB962C8B-B14F-4D97-AF65-F5344CB8AC3E}">
        <p14:creationId xmlns:p14="http://schemas.microsoft.com/office/powerpoint/2010/main" val="363583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6A74-19F8-4E8E-9F23-45A730839633}"/>
              </a:ext>
            </a:extLst>
          </p:cNvPr>
          <p:cNvSpPr>
            <a:spLocks noGrp="1"/>
          </p:cNvSpPr>
          <p:nvPr>
            <p:ph type="title"/>
          </p:nvPr>
        </p:nvSpPr>
        <p:spPr>
          <a:xfrm>
            <a:off x="-5324" y="0"/>
            <a:ext cx="12197324" cy="970450"/>
          </a:xfrm>
        </p:spPr>
        <p:txBody>
          <a:bodyPr>
            <a:normAutofit/>
          </a:bodyPr>
          <a:lstStyle/>
          <a:p>
            <a:r>
              <a:rPr lang="en-US" dirty="0"/>
              <a:t>OSSEC - Logs</a:t>
            </a:r>
          </a:p>
        </p:txBody>
      </p:sp>
      <p:pic>
        <p:nvPicPr>
          <p:cNvPr id="5" name="Picture 4">
            <a:extLst>
              <a:ext uri="{FF2B5EF4-FFF2-40B4-BE49-F238E27FC236}">
                <a16:creationId xmlns:a16="http://schemas.microsoft.com/office/drawing/2014/main" id="{7D959F8C-0097-40DA-9CF2-51FBC60F3579}"/>
              </a:ext>
            </a:extLst>
          </p:cNvPr>
          <p:cNvPicPr>
            <a:picLocks noChangeAspect="1"/>
          </p:cNvPicPr>
          <p:nvPr/>
        </p:nvPicPr>
        <p:blipFill>
          <a:blip r:embed="rId2"/>
          <a:stretch>
            <a:fillRect/>
          </a:stretch>
        </p:blipFill>
        <p:spPr>
          <a:xfrm>
            <a:off x="1545150" y="1495425"/>
            <a:ext cx="9096375" cy="3867150"/>
          </a:xfrm>
          <a:prstGeom prst="rect">
            <a:avLst/>
          </a:prstGeom>
        </p:spPr>
      </p:pic>
    </p:spTree>
    <p:extLst>
      <p:ext uri="{BB962C8B-B14F-4D97-AF65-F5344CB8AC3E}">
        <p14:creationId xmlns:p14="http://schemas.microsoft.com/office/powerpoint/2010/main" val="52791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6A74-19F8-4E8E-9F23-45A730839633}"/>
              </a:ext>
            </a:extLst>
          </p:cNvPr>
          <p:cNvSpPr>
            <a:spLocks noGrp="1"/>
          </p:cNvSpPr>
          <p:nvPr>
            <p:ph type="title"/>
          </p:nvPr>
        </p:nvSpPr>
        <p:spPr>
          <a:xfrm>
            <a:off x="-5324" y="0"/>
            <a:ext cx="12197324" cy="970450"/>
          </a:xfrm>
        </p:spPr>
        <p:txBody>
          <a:bodyPr>
            <a:normAutofit/>
          </a:bodyPr>
          <a:lstStyle/>
          <a:p>
            <a:r>
              <a:rPr lang="en-US"/>
              <a:t>OSSEC – Logs (Alerts)</a:t>
            </a:r>
            <a:endParaRPr lang="en-US" dirty="0"/>
          </a:p>
        </p:txBody>
      </p:sp>
      <p:pic>
        <p:nvPicPr>
          <p:cNvPr id="4" name="Picture 3">
            <a:extLst>
              <a:ext uri="{FF2B5EF4-FFF2-40B4-BE49-F238E27FC236}">
                <a16:creationId xmlns:a16="http://schemas.microsoft.com/office/drawing/2014/main" id="{B6CAE63A-319E-4399-AEB3-828FDDABAD4C}"/>
              </a:ext>
            </a:extLst>
          </p:cNvPr>
          <p:cNvPicPr>
            <a:picLocks noChangeAspect="1"/>
          </p:cNvPicPr>
          <p:nvPr/>
        </p:nvPicPr>
        <p:blipFill>
          <a:blip r:embed="rId2"/>
          <a:stretch>
            <a:fillRect/>
          </a:stretch>
        </p:blipFill>
        <p:spPr>
          <a:xfrm>
            <a:off x="2570619" y="788520"/>
            <a:ext cx="7050762" cy="5929519"/>
          </a:xfrm>
          <a:prstGeom prst="rect">
            <a:avLst/>
          </a:prstGeom>
        </p:spPr>
      </p:pic>
    </p:spTree>
    <p:extLst>
      <p:ext uri="{BB962C8B-B14F-4D97-AF65-F5344CB8AC3E}">
        <p14:creationId xmlns:p14="http://schemas.microsoft.com/office/powerpoint/2010/main" val="127372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0FE4-DC0B-4EBE-9B48-7474ABADABB7}"/>
              </a:ext>
            </a:extLst>
          </p:cNvPr>
          <p:cNvSpPr>
            <a:spLocks noGrp="1"/>
          </p:cNvSpPr>
          <p:nvPr>
            <p:ph type="title"/>
          </p:nvPr>
        </p:nvSpPr>
        <p:spPr/>
        <p:txBody>
          <a:bodyPr/>
          <a:lstStyle/>
          <a:p>
            <a:r>
              <a:rPr lang="en-US" dirty="0"/>
              <a:t>Project Experiences</a:t>
            </a:r>
          </a:p>
        </p:txBody>
      </p:sp>
      <p:sp>
        <p:nvSpPr>
          <p:cNvPr id="3" name="Content Placeholder 2">
            <a:extLst>
              <a:ext uri="{FF2B5EF4-FFF2-40B4-BE49-F238E27FC236}">
                <a16:creationId xmlns:a16="http://schemas.microsoft.com/office/drawing/2014/main" id="{9DC68487-AE28-47CF-A089-0EA7CA7AF7F6}"/>
              </a:ext>
            </a:extLst>
          </p:cNvPr>
          <p:cNvSpPr>
            <a:spLocks noGrp="1"/>
          </p:cNvSpPr>
          <p:nvPr>
            <p:ph idx="1"/>
          </p:nvPr>
        </p:nvSpPr>
        <p:spPr>
          <a:xfrm>
            <a:off x="913795" y="1732449"/>
            <a:ext cx="10353762" cy="4515951"/>
          </a:xfrm>
        </p:spPr>
        <p:txBody>
          <a:bodyPr>
            <a:normAutofit/>
          </a:bodyPr>
          <a:lstStyle/>
          <a:p>
            <a:r>
              <a:rPr lang="en-US" dirty="0"/>
              <a:t>Challenges: Determining which tools we would use to close our vulnerabilities was probably the most difficult part of this milestone.  For the most part, this group is well versed in how to manage systems, but our knowledge of policy and how applications affect our server’s overall performance is lacking.</a:t>
            </a:r>
          </a:p>
          <a:p>
            <a:r>
              <a:rPr lang="en-US" dirty="0"/>
              <a:t>Lessons Learned: Patching a system’s applications and packages may seem like a great idea, and much of the advice found in forums on the web suggests that patching will solve issues; however, we learned the hard way that patching can take down your entire system if you are not fully aware of how that patch affects services running.</a:t>
            </a:r>
          </a:p>
          <a:p>
            <a:r>
              <a:rPr lang="en-US" dirty="0"/>
              <a:t>Areas to Improve: The biggest room for improvement that our group has at this time is continuing communication while making changes to the server.  We implemented a schedule and maintained good change management for this milestone, but we could definitely improve on our day-to-day communication on our progress.</a:t>
            </a:r>
          </a:p>
        </p:txBody>
      </p:sp>
    </p:spTree>
    <p:extLst>
      <p:ext uri="{BB962C8B-B14F-4D97-AF65-F5344CB8AC3E}">
        <p14:creationId xmlns:p14="http://schemas.microsoft.com/office/powerpoint/2010/main" val="158392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E704-858A-4006-ADD8-D29BA91D8CB6}"/>
              </a:ext>
            </a:extLst>
          </p:cNvPr>
          <p:cNvSpPr>
            <a:spLocks noGrp="1"/>
          </p:cNvSpPr>
          <p:nvPr>
            <p:ph type="title"/>
          </p:nvPr>
        </p:nvSpPr>
        <p:spPr>
          <a:xfrm>
            <a:off x="855071" y="135755"/>
            <a:ext cx="10353762" cy="970450"/>
          </a:xfrm>
        </p:spPr>
        <p:txBody>
          <a:bodyPr/>
          <a:lstStyle/>
          <a:p>
            <a:r>
              <a:rPr lang="en-US" dirty="0"/>
              <a:t>Gantt Chart</a:t>
            </a:r>
          </a:p>
        </p:txBody>
      </p:sp>
      <p:graphicFrame>
        <p:nvGraphicFramePr>
          <p:cNvPr id="8" name="Content Placeholder 7">
            <a:extLst>
              <a:ext uri="{FF2B5EF4-FFF2-40B4-BE49-F238E27FC236}">
                <a16:creationId xmlns:a16="http://schemas.microsoft.com/office/drawing/2014/main" id="{60F321CD-0204-4F43-9082-58D91ED2BD44}"/>
              </a:ext>
            </a:extLst>
          </p:cNvPr>
          <p:cNvGraphicFramePr>
            <a:graphicFrameLocks noGrp="1"/>
          </p:cNvGraphicFramePr>
          <p:nvPr>
            <p:ph idx="1"/>
            <p:extLst>
              <p:ext uri="{D42A27DB-BD31-4B8C-83A1-F6EECF244321}">
                <p14:modId xmlns:p14="http://schemas.microsoft.com/office/powerpoint/2010/main" val="2468324117"/>
              </p:ext>
            </p:extLst>
          </p:nvPr>
        </p:nvGraphicFramePr>
        <p:xfrm>
          <a:off x="236293" y="974294"/>
          <a:ext cx="11719413" cy="5696330"/>
        </p:xfrm>
        <a:graphic>
          <a:graphicData uri="http://schemas.openxmlformats.org/drawingml/2006/table">
            <a:tbl>
              <a:tblPr>
                <a:tableStyleId>{5C22544A-7EE6-4342-B048-85BDC9FD1C3A}</a:tableStyleId>
              </a:tblPr>
              <a:tblGrid>
                <a:gridCol w="1399560">
                  <a:extLst>
                    <a:ext uri="{9D8B030D-6E8A-4147-A177-3AD203B41FA5}">
                      <a16:colId xmlns:a16="http://schemas.microsoft.com/office/drawing/2014/main" val="1079367751"/>
                    </a:ext>
                  </a:extLst>
                </a:gridCol>
                <a:gridCol w="1778466">
                  <a:extLst>
                    <a:ext uri="{9D8B030D-6E8A-4147-A177-3AD203B41FA5}">
                      <a16:colId xmlns:a16="http://schemas.microsoft.com/office/drawing/2014/main" val="1907649981"/>
                    </a:ext>
                  </a:extLst>
                </a:gridCol>
                <a:gridCol w="847288">
                  <a:extLst>
                    <a:ext uri="{9D8B030D-6E8A-4147-A177-3AD203B41FA5}">
                      <a16:colId xmlns:a16="http://schemas.microsoft.com/office/drawing/2014/main" val="4156732113"/>
                    </a:ext>
                  </a:extLst>
                </a:gridCol>
                <a:gridCol w="913689">
                  <a:extLst>
                    <a:ext uri="{9D8B030D-6E8A-4147-A177-3AD203B41FA5}">
                      <a16:colId xmlns:a16="http://schemas.microsoft.com/office/drawing/2014/main" val="1364419910"/>
                    </a:ext>
                  </a:extLst>
                </a:gridCol>
                <a:gridCol w="484315">
                  <a:extLst>
                    <a:ext uri="{9D8B030D-6E8A-4147-A177-3AD203B41FA5}">
                      <a16:colId xmlns:a16="http://schemas.microsoft.com/office/drawing/2014/main" val="2128952468"/>
                    </a:ext>
                  </a:extLst>
                </a:gridCol>
                <a:gridCol w="484315">
                  <a:extLst>
                    <a:ext uri="{9D8B030D-6E8A-4147-A177-3AD203B41FA5}">
                      <a16:colId xmlns:a16="http://schemas.microsoft.com/office/drawing/2014/main" val="4014627558"/>
                    </a:ext>
                  </a:extLst>
                </a:gridCol>
                <a:gridCol w="484315">
                  <a:extLst>
                    <a:ext uri="{9D8B030D-6E8A-4147-A177-3AD203B41FA5}">
                      <a16:colId xmlns:a16="http://schemas.microsoft.com/office/drawing/2014/main" val="906782728"/>
                    </a:ext>
                  </a:extLst>
                </a:gridCol>
                <a:gridCol w="484315">
                  <a:extLst>
                    <a:ext uri="{9D8B030D-6E8A-4147-A177-3AD203B41FA5}">
                      <a16:colId xmlns:a16="http://schemas.microsoft.com/office/drawing/2014/main" val="1290008943"/>
                    </a:ext>
                  </a:extLst>
                </a:gridCol>
                <a:gridCol w="484315">
                  <a:extLst>
                    <a:ext uri="{9D8B030D-6E8A-4147-A177-3AD203B41FA5}">
                      <a16:colId xmlns:a16="http://schemas.microsoft.com/office/drawing/2014/main" val="3175431765"/>
                    </a:ext>
                  </a:extLst>
                </a:gridCol>
                <a:gridCol w="484315">
                  <a:extLst>
                    <a:ext uri="{9D8B030D-6E8A-4147-A177-3AD203B41FA5}">
                      <a16:colId xmlns:a16="http://schemas.microsoft.com/office/drawing/2014/main" val="361616224"/>
                    </a:ext>
                  </a:extLst>
                </a:gridCol>
                <a:gridCol w="484315">
                  <a:extLst>
                    <a:ext uri="{9D8B030D-6E8A-4147-A177-3AD203B41FA5}">
                      <a16:colId xmlns:a16="http://schemas.microsoft.com/office/drawing/2014/main" val="864962245"/>
                    </a:ext>
                  </a:extLst>
                </a:gridCol>
                <a:gridCol w="484315">
                  <a:extLst>
                    <a:ext uri="{9D8B030D-6E8A-4147-A177-3AD203B41FA5}">
                      <a16:colId xmlns:a16="http://schemas.microsoft.com/office/drawing/2014/main" val="724936408"/>
                    </a:ext>
                  </a:extLst>
                </a:gridCol>
                <a:gridCol w="484315">
                  <a:extLst>
                    <a:ext uri="{9D8B030D-6E8A-4147-A177-3AD203B41FA5}">
                      <a16:colId xmlns:a16="http://schemas.microsoft.com/office/drawing/2014/main" val="426712199"/>
                    </a:ext>
                  </a:extLst>
                </a:gridCol>
                <a:gridCol w="484315">
                  <a:extLst>
                    <a:ext uri="{9D8B030D-6E8A-4147-A177-3AD203B41FA5}">
                      <a16:colId xmlns:a16="http://schemas.microsoft.com/office/drawing/2014/main" val="672576770"/>
                    </a:ext>
                  </a:extLst>
                </a:gridCol>
                <a:gridCol w="484315">
                  <a:extLst>
                    <a:ext uri="{9D8B030D-6E8A-4147-A177-3AD203B41FA5}">
                      <a16:colId xmlns:a16="http://schemas.microsoft.com/office/drawing/2014/main" val="2200010677"/>
                    </a:ext>
                  </a:extLst>
                </a:gridCol>
                <a:gridCol w="484315">
                  <a:extLst>
                    <a:ext uri="{9D8B030D-6E8A-4147-A177-3AD203B41FA5}">
                      <a16:colId xmlns:a16="http://schemas.microsoft.com/office/drawing/2014/main" val="1305892169"/>
                    </a:ext>
                  </a:extLst>
                </a:gridCol>
                <a:gridCol w="484315">
                  <a:extLst>
                    <a:ext uri="{9D8B030D-6E8A-4147-A177-3AD203B41FA5}">
                      <a16:colId xmlns:a16="http://schemas.microsoft.com/office/drawing/2014/main" val="1958246026"/>
                    </a:ext>
                  </a:extLst>
                </a:gridCol>
                <a:gridCol w="484315">
                  <a:extLst>
                    <a:ext uri="{9D8B030D-6E8A-4147-A177-3AD203B41FA5}">
                      <a16:colId xmlns:a16="http://schemas.microsoft.com/office/drawing/2014/main" val="975217532"/>
                    </a:ext>
                  </a:extLst>
                </a:gridCol>
              </a:tblGrid>
              <a:tr h="174211">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gridSpan="3">
                  <a:txBody>
                    <a:bodyPr/>
                    <a:lstStyle/>
                    <a:p>
                      <a:pPr algn="ctr" fontAlgn="b"/>
                      <a:r>
                        <a:rPr lang="en-US" sz="1200" u="none" strike="noStrike">
                          <a:effectLst/>
                        </a:rPr>
                        <a:t>Milestone #1</a:t>
                      </a:r>
                      <a:endParaRPr lang="en-US" sz="1200" b="1" i="0" u="none" strike="noStrike">
                        <a:solidFill>
                          <a:srgbClr val="000000"/>
                        </a:solidFill>
                        <a:effectLst/>
                        <a:latin typeface="Calibri" panose="020F0502020204030204" pitchFamily="34" charset="0"/>
                      </a:endParaRPr>
                    </a:p>
                  </a:txBody>
                  <a:tcPr marL="6688" marR="6688" marT="6688" marB="0" anchor="b"/>
                </a:tc>
                <a:tc hMerge="1">
                  <a:txBody>
                    <a:bodyPr/>
                    <a:lstStyle/>
                    <a:p>
                      <a:endParaRPr lang="en-US"/>
                    </a:p>
                  </a:txBody>
                  <a:tcPr/>
                </a:tc>
                <a:tc hMerge="1">
                  <a:txBody>
                    <a:bodyPr/>
                    <a:lstStyle/>
                    <a:p>
                      <a:endParaRPr lang="en-US"/>
                    </a:p>
                  </a:txBody>
                  <a:tcPr/>
                </a:tc>
                <a:tc gridSpan="4">
                  <a:txBody>
                    <a:bodyPr/>
                    <a:lstStyle/>
                    <a:p>
                      <a:pPr algn="ctr" fontAlgn="b"/>
                      <a:r>
                        <a:rPr lang="en-US" sz="1200" u="none" strike="noStrike">
                          <a:effectLst/>
                        </a:rPr>
                        <a:t>Milestone #2</a:t>
                      </a:r>
                      <a:endParaRPr lang="en-US" sz="1200" b="1" i="0" u="none" strike="noStrike">
                        <a:solidFill>
                          <a:srgbClr val="000000"/>
                        </a:solidFill>
                        <a:effectLst/>
                        <a:latin typeface="Calibri" panose="020F0502020204030204" pitchFamily="34" charset="0"/>
                      </a:endParaRPr>
                    </a:p>
                  </a:txBody>
                  <a:tcPr marL="6688" marR="6688" marT="6688"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200" u="none" strike="noStrike">
                          <a:effectLst/>
                        </a:rPr>
                        <a:t>Milestone #3</a:t>
                      </a:r>
                      <a:endParaRPr lang="en-US" sz="1200" b="1" i="0" u="none" strike="noStrike">
                        <a:solidFill>
                          <a:srgbClr val="000000"/>
                        </a:solidFill>
                        <a:effectLst/>
                        <a:latin typeface="Calibri" panose="020F0502020204030204" pitchFamily="34" charset="0"/>
                      </a:endParaRPr>
                    </a:p>
                  </a:txBody>
                  <a:tcPr marL="6688" marR="6688" marT="6688"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200" u="none" strike="noStrike">
                          <a:effectLst/>
                        </a:rPr>
                        <a:t> </a:t>
                      </a:r>
                      <a:endParaRPr lang="en-US" sz="1200" b="1" i="0" u="none" strike="noStrike">
                        <a:solidFill>
                          <a:srgbClr val="000000"/>
                        </a:solidFill>
                        <a:effectLst/>
                        <a:latin typeface="Calibri" panose="020F0502020204030204" pitchFamily="34" charset="0"/>
                      </a:endParaRPr>
                    </a:p>
                  </a:txBody>
                  <a:tcPr marL="6688" marR="6688" marT="6688" marB="0" anchor="b"/>
                </a:tc>
                <a:tc hMerge="1">
                  <a:txBody>
                    <a:bodyPr/>
                    <a:lstStyle/>
                    <a:p>
                      <a:endParaRPr lang="en-US"/>
                    </a:p>
                  </a:txBody>
                  <a:tcPr/>
                </a:tc>
                <a:extLst>
                  <a:ext uri="{0D108BD9-81ED-4DB2-BD59-A6C34878D82A}">
                    <a16:rowId xmlns:a16="http://schemas.microsoft.com/office/drawing/2014/main" val="3621169026"/>
                  </a:ext>
                </a:extLst>
              </a:tr>
              <a:tr h="320827">
                <a:tc>
                  <a:txBody>
                    <a:bodyPr/>
                    <a:lstStyle/>
                    <a:p>
                      <a:pPr algn="l" fontAlgn="b"/>
                      <a:r>
                        <a:rPr lang="en-US" sz="1200" u="none" strike="noStrike">
                          <a:effectLst/>
                        </a:rPr>
                        <a:t>Deliverable</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Tasks</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Complete%</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Assigned To</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6-Sep</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13-Sep</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20-Sep</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27-Sep</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4-Oct</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11-Oct</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18-Oct</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25-Oct</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1-Nov</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8-Nov</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15-Nov</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22-Nov</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29-Nov</a:t>
                      </a:r>
                      <a:endParaRPr lang="en-US" sz="1200" b="1"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6-Dec</a:t>
                      </a:r>
                      <a:endParaRPr lang="en-US" sz="1200" b="1"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3843921002"/>
                  </a:ext>
                </a:extLst>
              </a:tr>
              <a:tr h="320827">
                <a:tc>
                  <a:txBody>
                    <a:bodyPr/>
                    <a:lstStyle/>
                    <a:p>
                      <a:pPr algn="l" fontAlgn="b"/>
                      <a:r>
                        <a:rPr lang="en-US" sz="1200" u="none" strike="noStrike">
                          <a:effectLst/>
                        </a:rPr>
                        <a:t>Launch Business Website</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Determine Business Type</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dirty="0">
                          <a:effectLst/>
                        </a:rPr>
                        <a:t>All</a:t>
                      </a:r>
                      <a:endParaRPr lang="en-US" sz="1200" b="0" i="0" u="none" strike="noStrike" dirty="0">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3314408014"/>
                  </a:ext>
                </a:extLst>
              </a:tr>
              <a:tr h="165914">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Enable Red Hat Server</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Eric, Ryan</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3466331278"/>
                  </a:ext>
                </a:extLst>
              </a:tr>
              <a:tr h="32082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Design Website Layout</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Alex, Ryan, Eric</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804341997"/>
                  </a:ext>
                </a:extLst>
              </a:tr>
              <a:tr h="297023">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Build Website</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Ryan, Mark</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2589856708"/>
                  </a:ext>
                </a:extLst>
              </a:tr>
              <a:tr h="174211">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Launch Live Site</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Daniel</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1392348249"/>
                  </a:ext>
                </a:extLst>
              </a:tr>
              <a:tr h="320827">
                <a:tc>
                  <a:txBody>
                    <a:bodyPr/>
                    <a:lstStyle/>
                    <a:p>
                      <a:pPr algn="l" fontAlgn="b"/>
                      <a:r>
                        <a:rPr lang="en-US" sz="1200" u="none" strike="noStrike">
                          <a:effectLst/>
                        </a:rPr>
                        <a:t>Implement Security</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Risk Assessment</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Mark</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3522114296"/>
                  </a:ext>
                </a:extLst>
              </a:tr>
              <a:tr h="297023">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Research Security Tools</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Alex, Samuel</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338310388"/>
                  </a:ext>
                </a:extLst>
              </a:tr>
              <a:tr h="165914">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Select Tools to Implement</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All</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3896434200"/>
                  </a:ext>
                </a:extLst>
              </a:tr>
              <a:tr h="32082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Install Applications and Implement Tools</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Daniel, Eric, Ryan</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1730928969"/>
                  </a:ext>
                </a:extLst>
              </a:tr>
              <a:tr h="320827">
                <a:tc>
                  <a:txBody>
                    <a:bodyPr/>
                    <a:lstStyle/>
                    <a:p>
                      <a:pPr algn="l" fontAlgn="b"/>
                      <a:r>
                        <a:rPr lang="en-US" sz="1200" u="none" strike="noStrike">
                          <a:effectLst/>
                        </a:rPr>
                        <a:t>Penetration Testing</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dirty="0">
                          <a:effectLst/>
                        </a:rPr>
                        <a:t>Research Penetration Tools </a:t>
                      </a:r>
                    </a:p>
                    <a:p>
                      <a:pPr algn="l" fontAlgn="b"/>
                      <a:r>
                        <a:rPr lang="en-US" sz="1200" u="none" strike="noStrike" dirty="0">
                          <a:effectLst/>
                        </a:rPr>
                        <a:t>and Tactics</a:t>
                      </a:r>
                      <a:endParaRPr lang="en-US" sz="1200" b="0" i="0" u="none" strike="noStrike" dirty="0">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All</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782739206"/>
                  </a:ext>
                </a:extLst>
              </a:tr>
              <a:tr h="32082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Practice Using Tools and Applications</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All</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dirty="0">
                          <a:effectLst/>
                        </a:rPr>
                        <a:t>15</a:t>
                      </a:r>
                      <a:endParaRPr lang="en-US" sz="1200" b="0" i="0" u="none" strike="noStrike" dirty="0">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3472621174"/>
                  </a:ext>
                </a:extLst>
              </a:tr>
              <a:tr h="297023">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Map Target Server</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Eric, Daniel</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2408807401"/>
                  </a:ext>
                </a:extLst>
              </a:tr>
              <a:tr h="297023">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Attack Target Server</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Mark, Ryan</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2700902315"/>
                  </a:ext>
                </a:extLst>
              </a:tr>
              <a:tr h="32082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Determine Effectiveness of Attack Methods</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All</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1105286576"/>
                  </a:ext>
                </a:extLst>
              </a:tr>
              <a:tr h="442867">
                <a:tc>
                  <a:txBody>
                    <a:bodyPr/>
                    <a:lstStyle/>
                    <a:p>
                      <a:pPr algn="l" fontAlgn="b"/>
                      <a:r>
                        <a:rPr lang="en-US" sz="1200" u="none" strike="noStrike">
                          <a:effectLst/>
                        </a:rPr>
                        <a:t>Final Report</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Presentation Preparation</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dirty="0">
                          <a:effectLst/>
                        </a:rPr>
                        <a:t>Mark, Samuel, Eric</a:t>
                      </a:r>
                      <a:endParaRPr lang="en-US" sz="1200" b="0" i="0" u="none" strike="noStrike" dirty="0">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2533979482"/>
                  </a:ext>
                </a:extLst>
              </a:tr>
              <a:tr h="165914">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Formal Presentation</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All</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3827257120"/>
                  </a:ext>
                </a:extLst>
              </a:tr>
              <a:tr h="174211">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Final Report Submission</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Eric</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6688" marR="6688" marT="6688"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688" marR="6688" marT="6688" marB="0" anchor="b"/>
                </a:tc>
                <a:extLst>
                  <a:ext uri="{0D108BD9-81ED-4DB2-BD59-A6C34878D82A}">
                    <a16:rowId xmlns:a16="http://schemas.microsoft.com/office/drawing/2014/main" val="133331936"/>
                  </a:ext>
                </a:extLst>
              </a:tr>
            </a:tbl>
          </a:graphicData>
        </a:graphic>
      </p:graphicFrame>
    </p:spTree>
    <p:extLst>
      <p:ext uri="{BB962C8B-B14F-4D97-AF65-F5344CB8AC3E}">
        <p14:creationId xmlns:p14="http://schemas.microsoft.com/office/powerpoint/2010/main" val="242952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5EFE-0B96-4061-9BEE-CB118C4F8FE1}"/>
              </a:ext>
            </a:extLst>
          </p:cNvPr>
          <p:cNvSpPr>
            <a:spLocks noGrp="1"/>
          </p:cNvSpPr>
          <p:nvPr>
            <p:ph type="title"/>
          </p:nvPr>
        </p:nvSpPr>
        <p:spPr/>
        <p:txBody>
          <a:bodyPr/>
          <a:lstStyle/>
          <a:p>
            <a:r>
              <a:rPr lang="en-US" dirty="0"/>
              <a:t>Plans for Milestone 3</a:t>
            </a:r>
          </a:p>
        </p:txBody>
      </p:sp>
      <p:sp>
        <p:nvSpPr>
          <p:cNvPr id="3" name="Content Placeholder 2">
            <a:extLst>
              <a:ext uri="{FF2B5EF4-FFF2-40B4-BE49-F238E27FC236}">
                <a16:creationId xmlns:a16="http://schemas.microsoft.com/office/drawing/2014/main" id="{F4234301-C617-4B7A-A525-073DE68ECC8E}"/>
              </a:ext>
            </a:extLst>
          </p:cNvPr>
          <p:cNvSpPr>
            <a:spLocks noGrp="1"/>
          </p:cNvSpPr>
          <p:nvPr>
            <p:ph idx="1"/>
          </p:nvPr>
        </p:nvSpPr>
        <p:spPr>
          <a:xfrm>
            <a:off x="838200" y="1943071"/>
            <a:ext cx="10515600" cy="3492995"/>
          </a:xfrm>
        </p:spPr>
        <p:txBody>
          <a:bodyPr/>
          <a:lstStyle/>
          <a:p>
            <a:r>
              <a:rPr lang="en-US" dirty="0"/>
              <a:t>Continuously learn and try new things while attempting to exploit vulnerabilities on the target server</a:t>
            </a:r>
          </a:p>
          <a:p>
            <a:r>
              <a:rPr lang="en-US" dirty="0"/>
              <a:t>Follow a proper procedure for the testing and continuously document any findings to help the rest of the team when searching for exploits</a:t>
            </a:r>
          </a:p>
          <a:p>
            <a:r>
              <a:rPr lang="en-US" dirty="0"/>
              <a:t>Use proper mapping techniques and use tools like nmap and </a:t>
            </a:r>
            <a:r>
              <a:rPr lang="en-US" dirty="0" err="1"/>
              <a:t>wpscan</a:t>
            </a:r>
            <a:r>
              <a:rPr lang="en-US" dirty="0"/>
              <a:t> to search for vulnerabilities prior to engaging in attacks to leave the lightest footprint possible</a:t>
            </a:r>
          </a:p>
          <a:p>
            <a:r>
              <a:rPr lang="en-US" dirty="0"/>
              <a:t>Constant monitoring of our detection systems and monitoring the functionality of our server and SQL database will be necessary throughout </a:t>
            </a:r>
            <a:r>
              <a:rPr lang="en-US"/>
              <a:t>this milestone</a:t>
            </a:r>
            <a:endParaRPr lang="en-US" dirty="0"/>
          </a:p>
        </p:txBody>
      </p:sp>
    </p:spTree>
    <p:extLst>
      <p:ext uri="{BB962C8B-B14F-4D97-AF65-F5344CB8AC3E}">
        <p14:creationId xmlns:p14="http://schemas.microsoft.com/office/powerpoint/2010/main" val="48757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2C75-0308-4E5E-8E36-1EB79D76E3B2}"/>
              </a:ext>
            </a:extLst>
          </p:cNvPr>
          <p:cNvSpPr>
            <a:spLocks noGrp="1"/>
          </p:cNvSpPr>
          <p:nvPr>
            <p:ph type="title"/>
          </p:nvPr>
        </p:nvSpPr>
        <p:spPr/>
        <p:txBody>
          <a:bodyPr/>
          <a:lstStyle/>
          <a:p>
            <a:r>
              <a:rPr lang="en-US" dirty="0"/>
              <a:t>Project Summary</a:t>
            </a:r>
          </a:p>
        </p:txBody>
      </p:sp>
      <p:sp>
        <p:nvSpPr>
          <p:cNvPr id="3" name="Content Placeholder 2">
            <a:extLst>
              <a:ext uri="{FF2B5EF4-FFF2-40B4-BE49-F238E27FC236}">
                <a16:creationId xmlns:a16="http://schemas.microsoft.com/office/drawing/2014/main" id="{AE4D72E2-4B00-42E3-8CA6-5E10946AD064}"/>
              </a:ext>
            </a:extLst>
          </p:cNvPr>
          <p:cNvSpPr>
            <a:spLocks noGrp="1"/>
          </p:cNvSpPr>
          <p:nvPr>
            <p:ph idx="1"/>
          </p:nvPr>
        </p:nvSpPr>
        <p:spPr>
          <a:xfrm>
            <a:off x="550662" y="1968238"/>
            <a:ext cx="11080028" cy="3769832"/>
          </a:xfrm>
        </p:spPr>
        <p:txBody>
          <a:bodyPr>
            <a:normAutofit fontScale="92500" lnSpcReduction="10000"/>
          </a:bodyPr>
          <a:lstStyle/>
          <a:p>
            <a:r>
              <a:rPr lang="en-US" dirty="0"/>
              <a:t>Goal:</a:t>
            </a:r>
          </a:p>
          <a:p>
            <a:pPr lvl="1"/>
            <a:r>
              <a:rPr lang="en-US" dirty="0"/>
              <a:t>Enable a server with web access and launch a functional website – Milestone 1</a:t>
            </a:r>
          </a:p>
          <a:p>
            <a:pPr lvl="1"/>
            <a:r>
              <a:rPr lang="en-US" dirty="0"/>
              <a:t>Conduct a risk assessment and harden the server using open-source tools, built-in Linux packages, and WordPress plugins – Milestone 2</a:t>
            </a:r>
          </a:p>
          <a:p>
            <a:r>
              <a:rPr lang="en-US" dirty="0"/>
              <a:t>Keys to success for Milestone 2:</a:t>
            </a:r>
          </a:p>
          <a:p>
            <a:pPr lvl="1"/>
            <a:r>
              <a:rPr lang="en-US" dirty="0"/>
              <a:t>Ensuring software remained up to date to close patched vulnerabilities</a:t>
            </a:r>
          </a:p>
          <a:p>
            <a:pPr lvl="1"/>
            <a:r>
              <a:rPr lang="en-US" dirty="0"/>
              <a:t>Configuring firewall services and intrusion detection software</a:t>
            </a:r>
          </a:p>
          <a:p>
            <a:pPr lvl="1"/>
            <a:r>
              <a:rPr lang="en-US" dirty="0"/>
              <a:t>Selecting and making use of the WordPress platform’s many plugins and tools </a:t>
            </a:r>
          </a:p>
          <a:p>
            <a:r>
              <a:rPr lang="en-US" dirty="0"/>
              <a:t>Lessons learned:</a:t>
            </a:r>
          </a:p>
          <a:p>
            <a:pPr lvl="1"/>
            <a:r>
              <a:rPr lang="en-US" dirty="0"/>
              <a:t>Updating software does not always fix problems, it can have serious affects on the functionality of a system</a:t>
            </a:r>
          </a:p>
        </p:txBody>
      </p:sp>
    </p:spTree>
    <p:extLst>
      <p:ext uri="{BB962C8B-B14F-4D97-AF65-F5344CB8AC3E}">
        <p14:creationId xmlns:p14="http://schemas.microsoft.com/office/powerpoint/2010/main" val="180353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5010-75B1-4A66-9A31-3991F735FE90}"/>
              </a:ext>
            </a:extLst>
          </p:cNvPr>
          <p:cNvSpPr>
            <a:spLocks noGrp="1"/>
          </p:cNvSpPr>
          <p:nvPr>
            <p:ph type="title"/>
          </p:nvPr>
        </p:nvSpPr>
        <p:spPr/>
        <p:txBody>
          <a:bodyPr/>
          <a:lstStyle/>
          <a:p>
            <a:r>
              <a:rPr lang="en-US" dirty="0"/>
              <a:t>Step 1: Develop a Risk Assessment</a:t>
            </a:r>
          </a:p>
        </p:txBody>
      </p:sp>
      <p:sp>
        <p:nvSpPr>
          <p:cNvPr id="3" name="Content Placeholder 2">
            <a:extLst>
              <a:ext uri="{FF2B5EF4-FFF2-40B4-BE49-F238E27FC236}">
                <a16:creationId xmlns:a16="http://schemas.microsoft.com/office/drawing/2014/main" id="{0DE8AD8F-6F90-47EE-A2BF-76F2226624CE}"/>
              </a:ext>
            </a:extLst>
          </p:cNvPr>
          <p:cNvSpPr>
            <a:spLocks noGrp="1"/>
          </p:cNvSpPr>
          <p:nvPr>
            <p:ph idx="1"/>
          </p:nvPr>
        </p:nvSpPr>
        <p:spPr>
          <a:xfrm>
            <a:off x="838200" y="1825625"/>
            <a:ext cx="10515600" cy="3820166"/>
          </a:xfrm>
        </p:spPr>
        <p:txBody>
          <a:bodyPr>
            <a:normAutofit/>
          </a:bodyPr>
          <a:lstStyle/>
          <a:p>
            <a:r>
              <a:rPr lang="en-US" dirty="0"/>
              <a:t>Determining the assets that we needed to protect on our server was the first step in developing our risk assessment</a:t>
            </a:r>
          </a:p>
          <a:p>
            <a:r>
              <a:rPr lang="en-US" dirty="0"/>
              <a:t>Afterwards each member of the team reviewed the assessment and added information where necessary</a:t>
            </a:r>
          </a:p>
          <a:p>
            <a:r>
              <a:rPr lang="en-US" dirty="0"/>
              <a:t>This phase in the project was highly important because it drove the hardening process and allowed our team to determine what software we needed to load and how we wanted to allocate our time and resources over the next couple weeks</a:t>
            </a:r>
          </a:p>
          <a:p>
            <a:r>
              <a:rPr lang="en-US" dirty="0"/>
              <a:t>Completed</a:t>
            </a:r>
          </a:p>
        </p:txBody>
      </p:sp>
    </p:spTree>
    <p:extLst>
      <p:ext uri="{BB962C8B-B14F-4D97-AF65-F5344CB8AC3E}">
        <p14:creationId xmlns:p14="http://schemas.microsoft.com/office/powerpoint/2010/main" val="136126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E58D-D9C9-482C-97F2-DED72EB855E5}"/>
              </a:ext>
            </a:extLst>
          </p:cNvPr>
          <p:cNvSpPr>
            <a:spLocks noGrp="1"/>
          </p:cNvSpPr>
          <p:nvPr>
            <p:ph type="title"/>
          </p:nvPr>
        </p:nvSpPr>
        <p:spPr>
          <a:xfrm>
            <a:off x="913795" y="396956"/>
            <a:ext cx="10353762" cy="970450"/>
          </a:xfrm>
        </p:spPr>
        <p:txBody>
          <a:bodyPr/>
          <a:lstStyle/>
          <a:p>
            <a:r>
              <a:rPr lang="en-US" dirty="0"/>
              <a:t>Risk Assessment Matrix</a:t>
            </a:r>
          </a:p>
        </p:txBody>
      </p:sp>
      <p:graphicFrame>
        <p:nvGraphicFramePr>
          <p:cNvPr id="5" name="Table 4">
            <a:extLst>
              <a:ext uri="{FF2B5EF4-FFF2-40B4-BE49-F238E27FC236}">
                <a16:creationId xmlns:a16="http://schemas.microsoft.com/office/drawing/2014/main" id="{89CE424E-E49A-4927-90E9-1B82A57760B6}"/>
              </a:ext>
            </a:extLst>
          </p:cNvPr>
          <p:cNvGraphicFramePr>
            <a:graphicFrameLocks noGrp="1"/>
          </p:cNvGraphicFramePr>
          <p:nvPr>
            <p:extLst>
              <p:ext uri="{D42A27DB-BD31-4B8C-83A1-F6EECF244321}">
                <p14:modId xmlns:p14="http://schemas.microsoft.com/office/powerpoint/2010/main" val="1320895446"/>
              </p:ext>
            </p:extLst>
          </p:nvPr>
        </p:nvGraphicFramePr>
        <p:xfrm>
          <a:off x="298078" y="1367406"/>
          <a:ext cx="11585196" cy="4797104"/>
        </p:xfrm>
        <a:graphic>
          <a:graphicData uri="http://schemas.openxmlformats.org/drawingml/2006/table">
            <a:tbl>
              <a:tblPr firstRow="1" firstCol="1" bandRow="1"/>
              <a:tblGrid>
                <a:gridCol w="1471560">
                  <a:extLst>
                    <a:ext uri="{9D8B030D-6E8A-4147-A177-3AD203B41FA5}">
                      <a16:colId xmlns:a16="http://schemas.microsoft.com/office/drawing/2014/main" val="2781638705"/>
                    </a:ext>
                  </a:extLst>
                </a:gridCol>
                <a:gridCol w="1945659">
                  <a:extLst>
                    <a:ext uri="{9D8B030D-6E8A-4147-A177-3AD203B41FA5}">
                      <a16:colId xmlns:a16="http://schemas.microsoft.com/office/drawing/2014/main" val="4287624584"/>
                    </a:ext>
                  </a:extLst>
                </a:gridCol>
                <a:gridCol w="1622225">
                  <a:extLst>
                    <a:ext uri="{9D8B030D-6E8A-4147-A177-3AD203B41FA5}">
                      <a16:colId xmlns:a16="http://schemas.microsoft.com/office/drawing/2014/main" val="1514731459"/>
                    </a:ext>
                  </a:extLst>
                </a:gridCol>
                <a:gridCol w="1622225">
                  <a:extLst>
                    <a:ext uri="{9D8B030D-6E8A-4147-A177-3AD203B41FA5}">
                      <a16:colId xmlns:a16="http://schemas.microsoft.com/office/drawing/2014/main" val="387429714"/>
                    </a:ext>
                  </a:extLst>
                </a:gridCol>
                <a:gridCol w="1547682">
                  <a:extLst>
                    <a:ext uri="{9D8B030D-6E8A-4147-A177-3AD203B41FA5}">
                      <a16:colId xmlns:a16="http://schemas.microsoft.com/office/drawing/2014/main" val="1087411052"/>
                    </a:ext>
                  </a:extLst>
                </a:gridCol>
                <a:gridCol w="1127595">
                  <a:extLst>
                    <a:ext uri="{9D8B030D-6E8A-4147-A177-3AD203B41FA5}">
                      <a16:colId xmlns:a16="http://schemas.microsoft.com/office/drawing/2014/main" val="1339321485"/>
                    </a:ext>
                  </a:extLst>
                </a:gridCol>
                <a:gridCol w="2248250">
                  <a:extLst>
                    <a:ext uri="{9D8B030D-6E8A-4147-A177-3AD203B41FA5}">
                      <a16:colId xmlns:a16="http://schemas.microsoft.com/office/drawing/2014/main" val="1278670881"/>
                    </a:ext>
                  </a:extLst>
                </a:gridCol>
              </a:tblGrid>
              <a:tr h="417442">
                <a:tc>
                  <a:txBody>
                    <a:bodyPr/>
                    <a:lstStyle/>
                    <a:p>
                      <a:pPr marL="0" marR="0" algn="ctr">
                        <a:lnSpc>
                          <a:spcPct val="107000"/>
                        </a:lnSpc>
                        <a:spcBef>
                          <a:spcPts val="0"/>
                        </a:spcBef>
                        <a:spcAft>
                          <a:spcPts val="0"/>
                        </a:spcAft>
                      </a:pPr>
                      <a:r>
                        <a:rPr lang="en-US" sz="1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Threat</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Vulnerability</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Asset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Impact</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Likelihood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Risk</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Recommended Controls</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5958441"/>
                  </a:ext>
                </a:extLst>
              </a:tr>
              <a:tr h="1252326">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Natural Disasters </a:t>
                      </a:r>
                      <a:r>
                        <a:rPr lang="en-US" sz="1600" dirty="0">
                          <a:solidFill>
                            <a:srgbClr val="FFC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Server stored offsite at secure facility</a:t>
                      </a:r>
                    </a:p>
                    <a:p>
                      <a:pPr marL="0" marR="0" algn="ctr">
                        <a:lnSpc>
                          <a:spcPct val="107000"/>
                        </a:lnSpc>
                        <a:spcBef>
                          <a:spcPts val="0"/>
                        </a:spcBef>
                        <a:spcAft>
                          <a:spcPts val="0"/>
                        </a:spcAft>
                      </a:pPr>
                      <a:r>
                        <a:rPr lang="en-US" sz="160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Server</a:t>
                      </a:r>
                    </a:p>
                    <a:p>
                      <a:pPr marL="0" marR="0" algn="ctr">
                        <a:lnSpc>
                          <a:spcPct val="107000"/>
                        </a:lnSpc>
                        <a:spcBef>
                          <a:spcPts val="0"/>
                        </a:spcBef>
                        <a:spcAft>
                          <a:spcPts val="0"/>
                        </a:spcAft>
                      </a:pPr>
                      <a:r>
                        <a:rPr lang="en-US" sz="16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Critical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E-Commerce site down, lost sales.</a:t>
                      </a:r>
                    </a:p>
                    <a:p>
                      <a:pPr marL="0" marR="0" algn="ctr">
                        <a:lnSpc>
                          <a:spcPct val="107000"/>
                        </a:lnSpc>
                        <a:spcBef>
                          <a:spcPts val="0"/>
                        </a:spcBef>
                        <a:spcAft>
                          <a:spcPts val="0"/>
                        </a:spcAft>
                      </a:pPr>
                      <a:r>
                        <a:rPr lang="en-US" sz="16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Critical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Tornadoes, floods are unlikely</a:t>
                      </a:r>
                    </a:p>
                    <a:p>
                      <a:pPr marL="0" marR="0" algn="ctr">
                        <a:lnSpc>
                          <a:spcPct val="107000"/>
                        </a:lnSpc>
                        <a:spcBef>
                          <a:spcPts val="0"/>
                        </a:spcBef>
                        <a:spcAft>
                          <a:spcPts val="0"/>
                        </a:spcAft>
                      </a:pPr>
                      <a:r>
                        <a:rPr lang="en-US" sz="160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 action needed at this time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4543521"/>
                  </a:ext>
                </a:extLst>
              </a:tr>
              <a:tr h="1563668">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Malicious Activity</a:t>
                      </a:r>
                    </a:p>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ED7D31"/>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Improper Configurations </a:t>
                      </a:r>
                      <a:r>
                        <a:rPr lang="en-US" sz="1600" dirty="0">
                          <a:solidFill>
                            <a:srgbClr val="FFC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Website</a:t>
                      </a: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ctr">
                        <a:lnSpc>
                          <a:spcPct val="107000"/>
                        </a:lnSpc>
                        <a:spcBef>
                          <a:spcPts val="0"/>
                        </a:spcBef>
                        <a:spcAft>
                          <a:spcPts val="0"/>
                        </a:spcAft>
                      </a:pPr>
                      <a:r>
                        <a:rPr lang="en-US" sz="16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Critical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Lost Sales</a:t>
                      </a:r>
                    </a:p>
                    <a:p>
                      <a:pPr marL="0" marR="0" algn="ctr">
                        <a:lnSpc>
                          <a:spcPct val="107000"/>
                        </a:lnSpc>
                        <a:spcBef>
                          <a:spcPts val="0"/>
                        </a:spcBef>
                        <a:spcAft>
                          <a:spcPts val="0"/>
                        </a:spcAft>
                      </a:pPr>
                      <a:r>
                        <a:rPr lang="en-US" sz="16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Critical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Word is crazed students plan an attack later this year</a:t>
                      </a:r>
                    </a:p>
                    <a:p>
                      <a:pPr marL="0" marR="0" algn="ctr">
                        <a:lnSpc>
                          <a:spcPct val="107000"/>
                        </a:lnSpc>
                        <a:spcBef>
                          <a:spcPts val="0"/>
                        </a:spcBef>
                        <a:spcAft>
                          <a:spcPts val="0"/>
                        </a:spcAft>
                      </a:pPr>
                      <a:r>
                        <a:rPr lang="en-US" sz="16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Certain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ED7D31"/>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 defense in depth strategy along with modern best practices for administrative controls</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354354"/>
                  </a:ext>
                </a:extLst>
              </a:tr>
              <a:tr h="1563668">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Theft/Loss of sensitive data       </a:t>
                      </a:r>
                      <a:r>
                        <a:rPr lang="en-US" sz="1600" dirty="0">
                          <a:solidFill>
                            <a:srgbClr val="ED7D31"/>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Information improperly stored</a:t>
                      </a:r>
                    </a:p>
                    <a:p>
                      <a:pPr marL="0" marR="0" algn="ctr">
                        <a:lnSpc>
                          <a:spcPct val="107000"/>
                        </a:lnSpc>
                        <a:spcBef>
                          <a:spcPts val="0"/>
                        </a:spcBef>
                        <a:spcAft>
                          <a:spcPts val="0"/>
                        </a:spcAft>
                      </a:pPr>
                      <a:r>
                        <a:rPr lang="en-US" sz="160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Proprietary Customer / Supplier Information </a:t>
                      </a:r>
                      <a:r>
                        <a:rPr lang="en-US" sz="16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Critical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Loss of Partner trust and competitive advantage</a:t>
                      </a:r>
                    </a:p>
                    <a:p>
                      <a:pPr marL="0" marR="0" algn="ctr">
                        <a:lnSpc>
                          <a:spcPct val="107000"/>
                        </a:lnSpc>
                        <a:spcBef>
                          <a:spcPts val="0"/>
                        </a:spcBef>
                        <a:spcAft>
                          <a:spcPts val="0"/>
                        </a:spcAft>
                      </a:pPr>
                      <a:r>
                        <a:rPr lang="en-US" sz="16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Critical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Could be a target in anticipated attack</a:t>
                      </a:r>
                    </a:p>
                    <a:p>
                      <a:pPr marL="0" marR="0" algn="ctr">
                        <a:lnSpc>
                          <a:spcPct val="107000"/>
                        </a:lnSpc>
                        <a:spcBef>
                          <a:spcPts val="0"/>
                        </a:spcBef>
                        <a:spcAft>
                          <a:spcPts val="0"/>
                        </a:spcAft>
                      </a:pPr>
                      <a:r>
                        <a:rPr lang="en-US" sz="1600" dirty="0">
                          <a:solidFill>
                            <a:srgbClr val="ED7D31"/>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ED7D31"/>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Ensure back-ups are maintained in case of accidental deletion. Use encryption for sensitive data at rest</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82" marR="635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5699471"/>
                  </a:ext>
                </a:extLst>
              </a:tr>
            </a:tbl>
          </a:graphicData>
        </a:graphic>
      </p:graphicFrame>
    </p:spTree>
    <p:extLst>
      <p:ext uri="{BB962C8B-B14F-4D97-AF65-F5344CB8AC3E}">
        <p14:creationId xmlns:p14="http://schemas.microsoft.com/office/powerpoint/2010/main" val="58143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606E-A8DF-449B-8458-0E091014EEBA}"/>
              </a:ext>
            </a:extLst>
          </p:cNvPr>
          <p:cNvSpPr>
            <a:spLocks noGrp="1"/>
          </p:cNvSpPr>
          <p:nvPr>
            <p:ph type="title"/>
          </p:nvPr>
        </p:nvSpPr>
        <p:spPr/>
        <p:txBody>
          <a:bodyPr/>
          <a:lstStyle/>
          <a:p>
            <a:r>
              <a:rPr lang="en-US" dirty="0"/>
              <a:t>Step 2: Research Security Tools</a:t>
            </a:r>
          </a:p>
        </p:txBody>
      </p:sp>
      <p:sp>
        <p:nvSpPr>
          <p:cNvPr id="3" name="Content Placeholder 2">
            <a:extLst>
              <a:ext uri="{FF2B5EF4-FFF2-40B4-BE49-F238E27FC236}">
                <a16:creationId xmlns:a16="http://schemas.microsoft.com/office/drawing/2014/main" id="{B92D7093-5562-436D-ACA7-6BB4E948C572}"/>
              </a:ext>
            </a:extLst>
          </p:cNvPr>
          <p:cNvSpPr>
            <a:spLocks noGrp="1"/>
          </p:cNvSpPr>
          <p:nvPr>
            <p:ph idx="1"/>
          </p:nvPr>
        </p:nvSpPr>
        <p:spPr/>
        <p:txBody>
          <a:bodyPr/>
          <a:lstStyle/>
          <a:p>
            <a:r>
              <a:rPr lang="en-US" dirty="0"/>
              <a:t>Our team determined that there were certain types of vulnerabilities that we needed to close in step 1, so in step two we needed to review what tools and resources were available to us to ensure that our server’s defenses were implemented correctly</a:t>
            </a:r>
          </a:p>
          <a:p>
            <a:r>
              <a:rPr lang="en-US" dirty="0"/>
              <a:t>We had experts in several fields, so we split up the research into those sections accordingly.  The team researched tools from different sources such as WordPress, the Linux YUM repository, and external resources that were available across the web that we could download using wget</a:t>
            </a:r>
          </a:p>
          <a:p>
            <a:r>
              <a:rPr lang="en-US" dirty="0"/>
              <a:t>Through this research, we were able to come together at our group meeting with several ideas for tools to implement and discuss as a team which tools would best suit our needs</a:t>
            </a:r>
          </a:p>
          <a:p>
            <a:r>
              <a:rPr lang="en-US" dirty="0"/>
              <a:t>Completed</a:t>
            </a:r>
          </a:p>
        </p:txBody>
      </p:sp>
    </p:spTree>
    <p:extLst>
      <p:ext uri="{BB962C8B-B14F-4D97-AF65-F5344CB8AC3E}">
        <p14:creationId xmlns:p14="http://schemas.microsoft.com/office/powerpoint/2010/main" val="346643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3DB2-136C-499C-B6AB-53A19854C951}"/>
              </a:ext>
            </a:extLst>
          </p:cNvPr>
          <p:cNvSpPr>
            <a:spLocks noGrp="1"/>
          </p:cNvSpPr>
          <p:nvPr>
            <p:ph type="title"/>
          </p:nvPr>
        </p:nvSpPr>
        <p:spPr/>
        <p:txBody>
          <a:bodyPr/>
          <a:lstStyle/>
          <a:p>
            <a:r>
              <a:rPr lang="en-US" dirty="0"/>
              <a:t>Step 3: Select Tools to Implement</a:t>
            </a:r>
          </a:p>
        </p:txBody>
      </p:sp>
      <p:sp>
        <p:nvSpPr>
          <p:cNvPr id="3" name="Content Placeholder 2">
            <a:extLst>
              <a:ext uri="{FF2B5EF4-FFF2-40B4-BE49-F238E27FC236}">
                <a16:creationId xmlns:a16="http://schemas.microsoft.com/office/drawing/2014/main" id="{43662F3F-C51B-41A9-8231-75D01F4BCCB7}"/>
              </a:ext>
            </a:extLst>
          </p:cNvPr>
          <p:cNvSpPr>
            <a:spLocks noGrp="1"/>
          </p:cNvSpPr>
          <p:nvPr>
            <p:ph idx="1"/>
          </p:nvPr>
        </p:nvSpPr>
        <p:spPr>
          <a:xfrm>
            <a:off x="919119" y="2219098"/>
            <a:ext cx="10353762" cy="3552528"/>
          </a:xfrm>
        </p:spPr>
        <p:txBody>
          <a:bodyPr>
            <a:normAutofit fontScale="92500" lnSpcReduction="10000"/>
          </a:bodyPr>
          <a:lstStyle/>
          <a:p>
            <a:r>
              <a:rPr lang="en-US" dirty="0"/>
              <a:t>After the initial risk assessment, we determined that we needed a strong firewall, a detection system to alert us if/when an attacker probed our server and some type of protection against web injection attacks (i.e. – SQL Injection, XSS, Buffer Overflow, etc.)</a:t>
            </a:r>
          </a:p>
          <a:p>
            <a:r>
              <a:rPr lang="en-US" dirty="0"/>
              <a:t>The built-in </a:t>
            </a:r>
            <a:r>
              <a:rPr lang="en-US" dirty="0" err="1"/>
              <a:t>firewalld</a:t>
            </a:r>
            <a:r>
              <a:rPr lang="en-US" dirty="0"/>
              <a:t> service met our needs for the firewall after our network engineer configured it properly</a:t>
            </a:r>
          </a:p>
          <a:p>
            <a:r>
              <a:rPr lang="en-US" dirty="0"/>
              <a:t>While a HIDS would prevent us from attack, we could at least determine if we were being probed, which led us to implement OSSEC on our server using an external tar download with wget</a:t>
            </a:r>
          </a:p>
          <a:p>
            <a:r>
              <a:rPr lang="en-US" dirty="0"/>
              <a:t>Our web-design expert was familiar with several plugins available through WordPress that met our needs for securing our website from injection and overflow attacks</a:t>
            </a:r>
          </a:p>
          <a:p>
            <a:r>
              <a:rPr lang="en-US" dirty="0"/>
              <a:t>Completed</a:t>
            </a:r>
          </a:p>
        </p:txBody>
      </p:sp>
    </p:spTree>
    <p:extLst>
      <p:ext uri="{BB962C8B-B14F-4D97-AF65-F5344CB8AC3E}">
        <p14:creationId xmlns:p14="http://schemas.microsoft.com/office/powerpoint/2010/main" val="152664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8DA7-977E-4303-9EAB-49B92E16C31E}"/>
              </a:ext>
            </a:extLst>
          </p:cNvPr>
          <p:cNvSpPr>
            <a:spLocks noGrp="1"/>
          </p:cNvSpPr>
          <p:nvPr>
            <p:ph type="title"/>
          </p:nvPr>
        </p:nvSpPr>
        <p:spPr/>
        <p:txBody>
          <a:bodyPr>
            <a:normAutofit fontScale="90000"/>
          </a:bodyPr>
          <a:lstStyle/>
          <a:p>
            <a:r>
              <a:rPr lang="en-US" dirty="0"/>
              <a:t>Step 4: Install Applications and Implement Tools</a:t>
            </a:r>
          </a:p>
        </p:txBody>
      </p:sp>
      <p:sp>
        <p:nvSpPr>
          <p:cNvPr id="3" name="Content Placeholder 2">
            <a:extLst>
              <a:ext uri="{FF2B5EF4-FFF2-40B4-BE49-F238E27FC236}">
                <a16:creationId xmlns:a16="http://schemas.microsoft.com/office/drawing/2014/main" id="{08D557DA-DB04-4082-993E-396212F6458A}"/>
              </a:ext>
            </a:extLst>
          </p:cNvPr>
          <p:cNvSpPr>
            <a:spLocks noGrp="1"/>
          </p:cNvSpPr>
          <p:nvPr>
            <p:ph idx="1"/>
          </p:nvPr>
        </p:nvSpPr>
        <p:spPr/>
        <p:txBody>
          <a:bodyPr/>
          <a:lstStyle/>
          <a:p>
            <a:r>
              <a:rPr lang="en-US" dirty="0"/>
              <a:t>After selecting the appropriate tools, our team knew that it was important to schedule their implementation so that if one of them hindered the availability or functionality of our server, we could determine which tool it was</a:t>
            </a:r>
          </a:p>
          <a:p>
            <a:r>
              <a:rPr lang="en-US" dirty="0"/>
              <a:t>We learned after the mistakes made on our previous milestone that taking snapshots was important, so prior to installing any major applications on our server, we contacted the University ISM to capture a snapshot of our server</a:t>
            </a:r>
          </a:p>
          <a:p>
            <a:r>
              <a:rPr lang="en-US" dirty="0"/>
              <a:t>From there, we followed our schedule to ensure that the tools we selected were installed and configured to provide us the best security possible while still allowing our server to function as necessary</a:t>
            </a:r>
          </a:p>
          <a:p>
            <a:r>
              <a:rPr lang="en-US" dirty="0"/>
              <a:t>Completed</a:t>
            </a:r>
          </a:p>
        </p:txBody>
      </p:sp>
    </p:spTree>
    <p:extLst>
      <p:ext uri="{BB962C8B-B14F-4D97-AF65-F5344CB8AC3E}">
        <p14:creationId xmlns:p14="http://schemas.microsoft.com/office/powerpoint/2010/main" val="40488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6A74-19F8-4E8E-9F23-45A730839633}"/>
              </a:ext>
            </a:extLst>
          </p:cNvPr>
          <p:cNvSpPr>
            <a:spLocks noGrp="1"/>
          </p:cNvSpPr>
          <p:nvPr>
            <p:ph type="title"/>
          </p:nvPr>
        </p:nvSpPr>
        <p:spPr>
          <a:xfrm>
            <a:off x="-5324" y="0"/>
            <a:ext cx="12197324" cy="970450"/>
          </a:xfrm>
        </p:spPr>
        <p:txBody>
          <a:bodyPr>
            <a:normAutofit/>
          </a:bodyPr>
          <a:lstStyle/>
          <a:p>
            <a:r>
              <a:rPr lang="en-US" dirty="0"/>
              <a:t>WordPress Plugins - Obfuscation</a:t>
            </a:r>
          </a:p>
        </p:txBody>
      </p:sp>
      <p:pic>
        <p:nvPicPr>
          <p:cNvPr id="4" name="Picture 3" descr="Graphical user interface, application&#10;&#10;Description automatically generated">
            <a:extLst>
              <a:ext uri="{FF2B5EF4-FFF2-40B4-BE49-F238E27FC236}">
                <a16:creationId xmlns:a16="http://schemas.microsoft.com/office/drawing/2014/main" id="{BB2624A3-F592-4314-BD38-0F4C15D43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 y="908203"/>
            <a:ext cx="12192000" cy="5949797"/>
          </a:xfrm>
          <a:prstGeom prst="rect">
            <a:avLst/>
          </a:prstGeom>
        </p:spPr>
      </p:pic>
    </p:spTree>
    <p:extLst>
      <p:ext uri="{BB962C8B-B14F-4D97-AF65-F5344CB8AC3E}">
        <p14:creationId xmlns:p14="http://schemas.microsoft.com/office/powerpoint/2010/main" val="403024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6A74-19F8-4E8E-9F23-45A730839633}"/>
              </a:ext>
            </a:extLst>
          </p:cNvPr>
          <p:cNvSpPr>
            <a:spLocks noGrp="1"/>
          </p:cNvSpPr>
          <p:nvPr>
            <p:ph type="title"/>
          </p:nvPr>
        </p:nvSpPr>
        <p:spPr>
          <a:xfrm>
            <a:off x="0" y="0"/>
            <a:ext cx="12191999" cy="970450"/>
          </a:xfrm>
        </p:spPr>
        <p:txBody>
          <a:bodyPr>
            <a:normAutofit/>
          </a:bodyPr>
          <a:lstStyle/>
          <a:p>
            <a:r>
              <a:rPr lang="en-US" dirty="0"/>
              <a:t>WordPress -  Site URL Change</a:t>
            </a:r>
          </a:p>
        </p:txBody>
      </p:sp>
      <p:pic>
        <p:nvPicPr>
          <p:cNvPr id="4" name="Picture 3" descr="A screenshot of a computer&#10;&#10;Description automatically generated">
            <a:extLst>
              <a:ext uri="{FF2B5EF4-FFF2-40B4-BE49-F238E27FC236}">
                <a16:creationId xmlns:a16="http://schemas.microsoft.com/office/drawing/2014/main" id="{C1A44C87-9705-4158-B8E4-6948EFED3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0450"/>
            <a:ext cx="12192000" cy="6188219"/>
          </a:xfrm>
          <a:prstGeom prst="rect">
            <a:avLst/>
          </a:prstGeom>
        </p:spPr>
      </p:pic>
      <p:sp>
        <p:nvSpPr>
          <p:cNvPr id="6" name="Content Placeholder 5">
            <a:extLst>
              <a:ext uri="{FF2B5EF4-FFF2-40B4-BE49-F238E27FC236}">
                <a16:creationId xmlns:a16="http://schemas.microsoft.com/office/drawing/2014/main" id="{AEE20A79-555D-4641-BEBF-8C03AC04E9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0459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2296</TotalTime>
  <Words>1444</Words>
  <Application>Microsoft Office PowerPoint</Application>
  <PresentationFormat>Widescreen</PresentationFormat>
  <Paragraphs>424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Calisto MT</vt:lpstr>
      <vt:lpstr>Wingdings 2</vt:lpstr>
      <vt:lpstr>Slate</vt:lpstr>
      <vt:lpstr>Capstone Project 7: Security Solution For a Small Business Milestone 2</vt:lpstr>
      <vt:lpstr>Project Summary</vt:lpstr>
      <vt:lpstr>Step 1: Develop a Risk Assessment</vt:lpstr>
      <vt:lpstr>Risk Assessment Matrix</vt:lpstr>
      <vt:lpstr>Step 2: Research Security Tools</vt:lpstr>
      <vt:lpstr>Step 3: Select Tools to Implement</vt:lpstr>
      <vt:lpstr>Step 4: Install Applications and Implement Tools</vt:lpstr>
      <vt:lpstr>WordPress Plugins - Obfuscation</vt:lpstr>
      <vt:lpstr>WordPress -  Site URL Change</vt:lpstr>
      <vt:lpstr>WordPress Plugins</vt:lpstr>
      <vt:lpstr>OSSEC - Logs</vt:lpstr>
      <vt:lpstr>OSSEC – Logs (Alerts)</vt:lpstr>
      <vt:lpstr>Project Experiences</vt:lpstr>
      <vt:lpstr>Gantt Chart</vt:lpstr>
      <vt:lpstr>Plans for Milestone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7: Security Solution For a Small Business</dc:title>
  <dc:creator>Eric Whang</dc:creator>
  <cp:lastModifiedBy>Eric Whang</cp:lastModifiedBy>
  <cp:revision>51</cp:revision>
  <dcterms:created xsi:type="dcterms:W3CDTF">2021-09-21T17:12:41Z</dcterms:created>
  <dcterms:modified xsi:type="dcterms:W3CDTF">2021-10-20T22:10:16Z</dcterms:modified>
</cp:coreProperties>
</file>