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0" r:id="rId5"/>
    <p:sldId id="262" r:id="rId6"/>
    <p:sldId id="267" r:id="rId7"/>
    <p:sldId id="268" r:id="rId8"/>
    <p:sldId id="264" r:id="rId9"/>
    <p:sldId id="270" r:id="rId10"/>
    <p:sldId id="269" r:id="rId11"/>
    <p:sldId id="259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2B1A-3D44-4867-83FC-4BCAB3858A4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36-6131-469C-B866-2B9346E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2B1A-3D44-4867-83FC-4BCAB3858A4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36-6131-469C-B866-2B9346E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4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2B1A-3D44-4867-83FC-4BCAB3858A4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36-6131-469C-B866-2B9346E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84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2B1A-3D44-4867-83FC-4BCAB3858A4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36-6131-469C-B866-2B9346EE3B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9427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2B1A-3D44-4867-83FC-4BCAB3858A4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36-6131-469C-B866-2B9346E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47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2B1A-3D44-4867-83FC-4BCAB3858A4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36-6131-469C-B866-2B9346E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44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2B1A-3D44-4867-83FC-4BCAB3858A4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36-6131-469C-B866-2B9346E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8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2B1A-3D44-4867-83FC-4BCAB3858A4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36-6131-469C-B866-2B9346E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05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2B1A-3D44-4867-83FC-4BCAB3858A4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36-6131-469C-B866-2B9346E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2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2B1A-3D44-4867-83FC-4BCAB3858A4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36-6131-469C-B866-2B9346E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2B1A-3D44-4867-83FC-4BCAB3858A4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36-6131-469C-B866-2B9346E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8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2B1A-3D44-4867-83FC-4BCAB3858A4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36-6131-469C-B866-2B9346E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1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2B1A-3D44-4867-83FC-4BCAB3858A4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36-6131-469C-B866-2B9346E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1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2B1A-3D44-4867-83FC-4BCAB3858A4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36-6131-469C-B866-2B9346E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4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2B1A-3D44-4867-83FC-4BCAB3858A4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36-6131-469C-B866-2B9346E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6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2B1A-3D44-4867-83FC-4BCAB3858A4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36-6131-469C-B866-2B9346E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3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2B1A-3D44-4867-83FC-4BCAB3858A4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36-6131-469C-B866-2B9346E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3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C72B1A-3D44-4867-83FC-4BCAB3858A4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56D0436-6131-469C-B866-2B9346E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79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E17B-844A-407A-A51E-D8ADBDC7B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042" y="1333850"/>
            <a:ext cx="10651336" cy="2264489"/>
          </a:xfrm>
        </p:spPr>
        <p:txBody>
          <a:bodyPr>
            <a:normAutofit fontScale="90000"/>
          </a:bodyPr>
          <a:lstStyle/>
          <a:p>
            <a:r>
              <a:rPr lang="en-US" dirty="0"/>
              <a:t>Capstone Project 7:</a:t>
            </a:r>
            <a:br>
              <a:rPr lang="en-US" dirty="0"/>
            </a:br>
            <a:r>
              <a:rPr lang="en-US" dirty="0"/>
              <a:t>Security Solution For a Small Business</a:t>
            </a:r>
            <a:br>
              <a:rPr lang="en-US" dirty="0"/>
            </a:br>
            <a:r>
              <a:rPr lang="en-US" dirty="0"/>
              <a:t>Milestone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39AFF-3F64-4E21-9E06-7B9E66566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185" y="3598338"/>
            <a:ext cx="9955050" cy="135955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Team Members: Eric Whang, Mark Schuler, Daniel McDuffie, Alex McMath, Ryan Smith, Samuel Olubummo</a:t>
            </a:r>
          </a:p>
          <a:p>
            <a:r>
              <a:rPr lang="en-US" dirty="0"/>
              <a:t>IT4983/W01</a:t>
            </a:r>
          </a:p>
          <a:p>
            <a:r>
              <a:rPr lang="en-US" dirty="0"/>
              <a:t>Due Date: 11/29/2021</a:t>
            </a:r>
          </a:p>
          <a:p>
            <a:r>
              <a:rPr lang="en-US" dirty="0"/>
              <a:t>URL: https://cyberlei04.kennesaw.edu/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3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2829-B4FB-478D-8A24-CDC78C93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361" y="2766970"/>
            <a:ext cx="2502265" cy="771633"/>
          </a:xfrm>
        </p:spPr>
        <p:txBody>
          <a:bodyPr/>
          <a:lstStyle/>
          <a:p>
            <a:r>
              <a:rPr lang="en-US" sz="2800" dirty="0"/>
              <a:t>Backdoor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626494A-DD03-4DEA-AFFE-7F739DC23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25" y="1604314"/>
            <a:ext cx="3915321" cy="771633"/>
          </a:xfr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DC38AA4-388C-471A-B08A-E4890966D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71" y="1990131"/>
            <a:ext cx="5010849" cy="4258269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9478840-141E-4581-AD7F-284A4EF81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799370"/>
              </p:ext>
            </p:extLst>
          </p:nvPr>
        </p:nvGraphicFramePr>
        <p:xfrm>
          <a:off x="471030" y="3538603"/>
          <a:ext cx="5257800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Bitmap Image" r:id="rId5" imgW="5257800" imgH="2847960" progId="Paint.Picture">
                  <p:embed/>
                </p:oleObj>
              </mc:Choice>
              <mc:Fallback>
                <p:oleObj name="Bitmap Image" r:id="rId5" imgW="5257800" imgH="2847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030" y="3538603"/>
                        <a:ext cx="5257800" cy="284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EA784949-833F-4CCD-A089-0CF8A7D46F2B}"/>
              </a:ext>
            </a:extLst>
          </p:cNvPr>
          <p:cNvSpPr txBox="1">
            <a:spLocks/>
          </p:cNvSpPr>
          <p:nvPr/>
        </p:nvSpPr>
        <p:spPr>
          <a:xfrm>
            <a:off x="1499552" y="832681"/>
            <a:ext cx="2502265" cy="7716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No SQL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8C2CF0-F72A-41C3-98BC-44231D45D300}"/>
              </a:ext>
            </a:extLst>
          </p:cNvPr>
          <p:cNvSpPr txBox="1">
            <a:spLocks/>
          </p:cNvSpPr>
          <p:nvPr/>
        </p:nvSpPr>
        <p:spPr>
          <a:xfrm>
            <a:off x="7717462" y="1218497"/>
            <a:ext cx="2502265" cy="7716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Website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0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0FE4-DC0B-4EBE-9B48-7474ABAD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Experiences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68487-AE28-47CF-A089-0EA7CA7AF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Offensive: Once the target was breached, there was little to do – the target had little to discover</a:t>
            </a:r>
          </a:p>
          <a:p>
            <a:pPr lvl="1"/>
            <a:r>
              <a:rPr lang="en-US" dirty="0"/>
              <a:t>Defensive: Our IDS discovered only one attempt on our server’s defenses</a:t>
            </a:r>
          </a:p>
          <a:p>
            <a:r>
              <a:rPr lang="en-US" dirty="0"/>
              <a:t>Lessons Learned: </a:t>
            </a:r>
          </a:p>
          <a:p>
            <a:pPr lvl="1"/>
            <a:r>
              <a:rPr lang="en-US" dirty="0"/>
              <a:t>Checking logs frequently is pertinent to catching an attack – logs are only useful if reviewed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 careful of what information is talked about with other people, even students – they may be the “enemy”</a:t>
            </a:r>
          </a:p>
          <a:p>
            <a:r>
              <a:rPr lang="en-US" dirty="0"/>
              <a:t>Areas to Improve:</a:t>
            </a:r>
          </a:p>
          <a:p>
            <a:pPr lvl="1"/>
            <a:r>
              <a:rPr lang="en-US" dirty="0"/>
              <a:t>Set up a schedule or regular rhythm to check the host server’s status and logs</a:t>
            </a:r>
          </a:p>
          <a:p>
            <a:pPr lvl="1"/>
            <a:r>
              <a:rPr lang="en-US" dirty="0"/>
              <a:t>Maintain communication and stay aware of what each member of the team is doing during the testing phase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01108-47EC-43E9-BFF3-8D8A6C9D8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82" y="3642812"/>
            <a:ext cx="6477904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23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E704-858A-4006-ADD8-D29BA91D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71" y="135755"/>
            <a:ext cx="10353762" cy="970450"/>
          </a:xfrm>
        </p:spPr>
        <p:txBody>
          <a:bodyPr/>
          <a:lstStyle/>
          <a:p>
            <a:r>
              <a:rPr lang="en-US" dirty="0"/>
              <a:t>Gantt Chart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9606FF-85DA-415F-93EC-D6A3ECAE87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695285"/>
              </p:ext>
            </p:extLst>
          </p:nvPr>
        </p:nvGraphicFramePr>
        <p:xfrm>
          <a:off x="0" y="1106203"/>
          <a:ext cx="12191998" cy="5616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4720">
                  <a:extLst>
                    <a:ext uri="{9D8B030D-6E8A-4147-A177-3AD203B41FA5}">
                      <a16:colId xmlns:a16="http://schemas.microsoft.com/office/drawing/2014/main" val="1075071113"/>
                    </a:ext>
                  </a:extLst>
                </a:gridCol>
                <a:gridCol w="2227939">
                  <a:extLst>
                    <a:ext uri="{9D8B030D-6E8A-4147-A177-3AD203B41FA5}">
                      <a16:colId xmlns:a16="http://schemas.microsoft.com/office/drawing/2014/main" val="4045599294"/>
                    </a:ext>
                  </a:extLst>
                </a:gridCol>
                <a:gridCol w="650800">
                  <a:extLst>
                    <a:ext uri="{9D8B030D-6E8A-4147-A177-3AD203B41FA5}">
                      <a16:colId xmlns:a16="http://schemas.microsoft.com/office/drawing/2014/main" val="88565711"/>
                    </a:ext>
                  </a:extLst>
                </a:gridCol>
                <a:gridCol w="944709">
                  <a:extLst>
                    <a:ext uri="{9D8B030D-6E8A-4147-A177-3AD203B41FA5}">
                      <a16:colId xmlns:a16="http://schemas.microsoft.com/office/drawing/2014/main" val="2798135134"/>
                    </a:ext>
                  </a:extLst>
                </a:gridCol>
                <a:gridCol w="503845">
                  <a:extLst>
                    <a:ext uri="{9D8B030D-6E8A-4147-A177-3AD203B41FA5}">
                      <a16:colId xmlns:a16="http://schemas.microsoft.com/office/drawing/2014/main" val="1264271730"/>
                    </a:ext>
                  </a:extLst>
                </a:gridCol>
                <a:gridCol w="503845">
                  <a:extLst>
                    <a:ext uri="{9D8B030D-6E8A-4147-A177-3AD203B41FA5}">
                      <a16:colId xmlns:a16="http://schemas.microsoft.com/office/drawing/2014/main" val="3587025723"/>
                    </a:ext>
                  </a:extLst>
                </a:gridCol>
                <a:gridCol w="503845">
                  <a:extLst>
                    <a:ext uri="{9D8B030D-6E8A-4147-A177-3AD203B41FA5}">
                      <a16:colId xmlns:a16="http://schemas.microsoft.com/office/drawing/2014/main" val="1219655568"/>
                    </a:ext>
                  </a:extLst>
                </a:gridCol>
                <a:gridCol w="503845">
                  <a:extLst>
                    <a:ext uri="{9D8B030D-6E8A-4147-A177-3AD203B41FA5}">
                      <a16:colId xmlns:a16="http://schemas.microsoft.com/office/drawing/2014/main" val="3061086795"/>
                    </a:ext>
                  </a:extLst>
                </a:gridCol>
                <a:gridCol w="503845">
                  <a:extLst>
                    <a:ext uri="{9D8B030D-6E8A-4147-A177-3AD203B41FA5}">
                      <a16:colId xmlns:a16="http://schemas.microsoft.com/office/drawing/2014/main" val="3193221428"/>
                    </a:ext>
                  </a:extLst>
                </a:gridCol>
                <a:gridCol w="503845">
                  <a:extLst>
                    <a:ext uri="{9D8B030D-6E8A-4147-A177-3AD203B41FA5}">
                      <a16:colId xmlns:a16="http://schemas.microsoft.com/office/drawing/2014/main" val="493735369"/>
                    </a:ext>
                  </a:extLst>
                </a:gridCol>
                <a:gridCol w="503845">
                  <a:extLst>
                    <a:ext uri="{9D8B030D-6E8A-4147-A177-3AD203B41FA5}">
                      <a16:colId xmlns:a16="http://schemas.microsoft.com/office/drawing/2014/main" val="1770072645"/>
                    </a:ext>
                  </a:extLst>
                </a:gridCol>
                <a:gridCol w="503845">
                  <a:extLst>
                    <a:ext uri="{9D8B030D-6E8A-4147-A177-3AD203B41FA5}">
                      <a16:colId xmlns:a16="http://schemas.microsoft.com/office/drawing/2014/main" val="2058996701"/>
                    </a:ext>
                  </a:extLst>
                </a:gridCol>
                <a:gridCol w="503845">
                  <a:extLst>
                    <a:ext uri="{9D8B030D-6E8A-4147-A177-3AD203B41FA5}">
                      <a16:colId xmlns:a16="http://schemas.microsoft.com/office/drawing/2014/main" val="4163935614"/>
                    </a:ext>
                  </a:extLst>
                </a:gridCol>
                <a:gridCol w="503845">
                  <a:extLst>
                    <a:ext uri="{9D8B030D-6E8A-4147-A177-3AD203B41FA5}">
                      <a16:colId xmlns:a16="http://schemas.microsoft.com/office/drawing/2014/main" val="511678320"/>
                    </a:ext>
                  </a:extLst>
                </a:gridCol>
                <a:gridCol w="503845">
                  <a:extLst>
                    <a:ext uri="{9D8B030D-6E8A-4147-A177-3AD203B41FA5}">
                      <a16:colId xmlns:a16="http://schemas.microsoft.com/office/drawing/2014/main" val="891033371"/>
                    </a:ext>
                  </a:extLst>
                </a:gridCol>
                <a:gridCol w="503845">
                  <a:extLst>
                    <a:ext uri="{9D8B030D-6E8A-4147-A177-3AD203B41FA5}">
                      <a16:colId xmlns:a16="http://schemas.microsoft.com/office/drawing/2014/main" val="1792325993"/>
                    </a:ext>
                  </a:extLst>
                </a:gridCol>
                <a:gridCol w="503845">
                  <a:extLst>
                    <a:ext uri="{9D8B030D-6E8A-4147-A177-3AD203B41FA5}">
                      <a16:colId xmlns:a16="http://schemas.microsoft.com/office/drawing/2014/main" val="1659482934"/>
                    </a:ext>
                  </a:extLst>
                </a:gridCol>
                <a:gridCol w="503845">
                  <a:extLst>
                    <a:ext uri="{9D8B030D-6E8A-4147-A177-3AD203B41FA5}">
                      <a16:colId xmlns:a16="http://schemas.microsoft.com/office/drawing/2014/main" val="3819015304"/>
                    </a:ext>
                  </a:extLst>
                </a:gridCol>
              </a:tblGrid>
              <a:tr h="2934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Milestone #1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Milestone #2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Milestone #3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75270"/>
                  </a:ext>
                </a:extLst>
              </a:tr>
              <a:tr h="279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Deliverable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Tasks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Complete%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Assigned To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6-Sep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13-Sep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20-Sep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27-Sep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4-Oct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11-Oct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18-Oct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25-Oct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1-Nov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8-Nov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15-Nov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22-Nov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29-Nov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6-Dec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extLst>
                  <a:ext uri="{0D108BD9-81ED-4DB2-BD59-A6C34878D82A}">
                    <a16:rowId xmlns:a16="http://schemas.microsoft.com/office/drawing/2014/main" val="1783110069"/>
                  </a:ext>
                </a:extLst>
              </a:tr>
              <a:tr h="279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Launch Business Website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Determine Business 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extLst>
                  <a:ext uri="{0D108BD9-81ED-4DB2-BD59-A6C34878D82A}">
                    <a16:rowId xmlns:a16="http://schemas.microsoft.com/office/drawing/2014/main" val="3140329975"/>
                  </a:ext>
                </a:extLst>
              </a:tr>
              <a:tr h="279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Enable Red Hat 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Eric, Ryan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extLst>
                  <a:ext uri="{0D108BD9-81ED-4DB2-BD59-A6C34878D82A}">
                    <a16:rowId xmlns:a16="http://schemas.microsoft.com/office/drawing/2014/main" val="1274128494"/>
                  </a:ext>
                </a:extLst>
              </a:tr>
              <a:tr h="279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Design Website Layout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Alex, Ryan, Eric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extLst>
                  <a:ext uri="{0D108BD9-81ED-4DB2-BD59-A6C34878D82A}">
                    <a16:rowId xmlns:a16="http://schemas.microsoft.com/office/drawing/2014/main" val="1070923564"/>
                  </a:ext>
                </a:extLst>
              </a:tr>
              <a:tr h="279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Build Website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Ryan, Mark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extLst>
                  <a:ext uri="{0D108BD9-81ED-4DB2-BD59-A6C34878D82A}">
                    <a16:rowId xmlns:a16="http://schemas.microsoft.com/office/drawing/2014/main" val="3946166579"/>
                  </a:ext>
                </a:extLst>
              </a:tr>
              <a:tr h="2934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Launch Live Site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Daniel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extLst>
                  <a:ext uri="{0D108BD9-81ED-4DB2-BD59-A6C34878D82A}">
                    <a16:rowId xmlns:a16="http://schemas.microsoft.com/office/drawing/2014/main" val="3906802789"/>
                  </a:ext>
                </a:extLst>
              </a:tr>
              <a:tr h="2934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Implement Security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Risk Assessment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extLst>
                  <a:ext uri="{0D108BD9-81ED-4DB2-BD59-A6C34878D82A}">
                    <a16:rowId xmlns:a16="http://schemas.microsoft.com/office/drawing/2014/main" val="1165116616"/>
                  </a:ext>
                </a:extLst>
              </a:tr>
              <a:tr h="2934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Research Security Tools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Alex, Samuel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extLst>
                  <a:ext uri="{0D108BD9-81ED-4DB2-BD59-A6C34878D82A}">
                    <a16:rowId xmlns:a16="http://schemas.microsoft.com/office/drawing/2014/main" val="334625202"/>
                  </a:ext>
                </a:extLst>
              </a:tr>
              <a:tr h="2934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Select Tools to Implement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extLst>
                  <a:ext uri="{0D108BD9-81ED-4DB2-BD59-A6C34878D82A}">
                    <a16:rowId xmlns:a16="http://schemas.microsoft.com/office/drawing/2014/main" val="2502057257"/>
                  </a:ext>
                </a:extLst>
              </a:tr>
              <a:tr h="5233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Install Applications and Implement Tools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Daniel, Eric, Ryan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extLst>
                  <a:ext uri="{0D108BD9-81ED-4DB2-BD59-A6C34878D82A}">
                    <a16:rowId xmlns:a16="http://schemas.microsoft.com/office/drawing/2014/main" val="3514213358"/>
                  </a:ext>
                </a:extLst>
              </a:tr>
              <a:tr h="279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Penetration Testing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Research Penetration Tools and Tactics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extLst>
                  <a:ext uri="{0D108BD9-81ED-4DB2-BD59-A6C34878D82A}">
                    <a16:rowId xmlns:a16="http://schemas.microsoft.com/office/drawing/2014/main" val="1175559936"/>
                  </a:ext>
                </a:extLst>
              </a:tr>
              <a:tr h="279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Practice Using Tools and Applications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extLst>
                  <a:ext uri="{0D108BD9-81ED-4DB2-BD59-A6C34878D82A}">
                    <a16:rowId xmlns:a16="http://schemas.microsoft.com/office/drawing/2014/main" val="3156932709"/>
                  </a:ext>
                </a:extLst>
              </a:tr>
              <a:tr h="279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Map Target 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Eric, Daniel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extLst>
                  <a:ext uri="{0D108BD9-81ED-4DB2-BD59-A6C34878D82A}">
                    <a16:rowId xmlns:a16="http://schemas.microsoft.com/office/drawing/2014/main" val="4123894684"/>
                  </a:ext>
                </a:extLst>
              </a:tr>
              <a:tr h="2934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Attack Target 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Mark, Ryan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extLst>
                  <a:ext uri="{0D108BD9-81ED-4DB2-BD59-A6C34878D82A}">
                    <a16:rowId xmlns:a16="http://schemas.microsoft.com/office/drawing/2014/main" val="3450360864"/>
                  </a:ext>
                </a:extLst>
              </a:tr>
              <a:tr h="5233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Final Report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Presentation Preparation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Mark, Samuel, Eric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extLst>
                  <a:ext uri="{0D108BD9-81ED-4DB2-BD59-A6C34878D82A}">
                    <a16:rowId xmlns:a16="http://schemas.microsoft.com/office/drawing/2014/main" val="1224172626"/>
                  </a:ext>
                </a:extLst>
              </a:tr>
              <a:tr h="279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Formal Presentation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extLst>
                  <a:ext uri="{0D108BD9-81ED-4DB2-BD59-A6C34878D82A}">
                    <a16:rowId xmlns:a16="http://schemas.microsoft.com/office/drawing/2014/main" val="1283522846"/>
                  </a:ext>
                </a:extLst>
              </a:tr>
              <a:tr h="2934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Final Report Submission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Eric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8" marR="6688" marT="6688" marB="0" anchor="b"/>
                </a:tc>
                <a:extLst>
                  <a:ext uri="{0D108BD9-81ED-4DB2-BD59-A6C34878D82A}">
                    <a16:rowId xmlns:a16="http://schemas.microsoft.com/office/drawing/2014/main" val="319178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52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2C75-0308-4E5E-8E36-1EB79D76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72E2-4B00-42E3-8CA6-5E10946AD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62" y="1580050"/>
            <a:ext cx="11080028" cy="45188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Goal:</a:t>
            </a:r>
          </a:p>
          <a:p>
            <a:pPr lvl="1"/>
            <a:r>
              <a:rPr lang="en-US" dirty="0"/>
              <a:t>Enable a server with web access and launch a functional website – Milestone 1</a:t>
            </a:r>
          </a:p>
          <a:p>
            <a:pPr lvl="1"/>
            <a:r>
              <a:rPr lang="en-US" dirty="0"/>
              <a:t>Conduct a risk assessment and harden the server using open-source tools, built-in Linux packages, and WordPress plugins – Milestone 2</a:t>
            </a:r>
          </a:p>
          <a:p>
            <a:pPr lvl="1"/>
            <a:r>
              <a:rPr lang="en-US" dirty="0"/>
              <a:t>Conduct a penetration test of a server configured by another team of students while maintaining security measures set in the previous two milestones – Milestone 3</a:t>
            </a:r>
          </a:p>
          <a:p>
            <a:r>
              <a:rPr lang="en-US" dirty="0"/>
              <a:t>Keys to success for Milestone 3:</a:t>
            </a:r>
          </a:p>
          <a:p>
            <a:pPr lvl="1"/>
            <a:r>
              <a:rPr lang="en-US" dirty="0"/>
              <a:t>Frequently analyzing system logs</a:t>
            </a:r>
          </a:p>
          <a:p>
            <a:pPr lvl="1"/>
            <a:r>
              <a:rPr lang="en-US" dirty="0"/>
              <a:t>Determining next steps when intrusion was attempted</a:t>
            </a:r>
          </a:p>
          <a:p>
            <a:pPr lvl="1"/>
            <a:r>
              <a:rPr lang="en-US" dirty="0"/>
              <a:t>Careful analysis of the target team leads to success</a:t>
            </a:r>
          </a:p>
          <a:p>
            <a:r>
              <a:rPr lang="en-US" dirty="0"/>
              <a:t>Lessons learned:</a:t>
            </a:r>
          </a:p>
          <a:p>
            <a:pPr lvl="1"/>
            <a:r>
              <a:rPr lang="en-US" dirty="0"/>
              <a:t>Frequently check the logs, if you do not check them, then they are useless</a:t>
            </a:r>
          </a:p>
        </p:txBody>
      </p:sp>
    </p:spTree>
    <p:extLst>
      <p:ext uri="{BB962C8B-B14F-4D97-AF65-F5344CB8AC3E}">
        <p14:creationId xmlns:p14="http://schemas.microsoft.com/office/powerpoint/2010/main" val="180353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5010-75B1-4A66-9A31-3991F735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Research Penetration Tools and Tactics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AD8F-6F90-47EE-A2BF-76F222662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876" y="1989527"/>
            <a:ext cx="10515600" cy="3820166"/>
          </a:xfrm>
        </p:spPr>
        <p:txBody>
          <a:bodyPr>
            <a:normAutofit/>
          </a:bodyPr>
          <a:lstStyle/>
          <a:p>
            <a:r>
              <a:rPr lang="en-US" dirty="0"/>
              <a:t>Knowing what tools to use and what each tool is key to determining how to attack</a:t>
            </a:r>
          </a:p>
          <a:p>
            <a:pPr lvl="1"/>
            <a:r>
              <a:rPr lang="en-US" dirty="0"/>
              <a:t>Nmap</a:t>
            </a:r>
          </a:p>
          <a:p>
            <a:pPr lvl="1"/>
            <a:r>
              <a:rPr lang="en-US" dirty="0"/>
              <a:t>John the Ripper</a:t>
            </a:r>
          </a:p>
          <a:p>
            <a:pPr lvl="1"/>
            <a:r>
              <a:rPr lang="en-US" dirty="0" err="1"/>
              <a:t>DirBuster</a:t>
            </a:r>
            <a:endParaRPr lang="en-US" dirty="0"/>
          </a:p>
          <a:p>
            <a:pPr lvl="1"/>
            <a:r>
              <a:rPr lang="en-US" dirty="0" err="1"/>
              <a:t>Wpscan</a:t>
            </a:r>
            <a:endParaRPr lang="en-US" dirty="0"/>
          </a:p>
          <a:p>
            <a:pPr lvl="1"/>
            <a:r>
              <a:rPr lang="en-US" dirty="0"/>
              <a:t>Social Engineering Schemes</a:t>
            </a:r>
          </a:p>
          <a:p>
            <a:r>
              <a:rPr lang="en-US" dirty="0"/>
              <a:t>Depending on results, the next step or method of attack may vary</a:t>
            </a:r>
          </a:p>
          <a:p>
            <a:r>
              <a:rPr lang="en-US" dirty="0"/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136126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606E-A8DF-449B-8458-0E091014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Practice Using Tools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7093-5562-436D-ACA7-6BB4E948C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5913"/>
            <a:ext cx="10353762" cy="4058751"/>
          </a:xfrm>
        </p:spPr>
        <p:txBody>
          <a:bodyPr/>
          <a:lstStyle/>
          <a:p>
            <a:r>
              <a:rPr lang="en-US" dirty="0"/>
              <a:t>Using penetration tools and tactics in a contained environment helps to avoid detection</a:t>
            </a:r>
          </a:p>
          <a:p>
            <a:pPr lvl="1"/>
            <a:r>
              <a:rPr lang="en-US" dirty="0"/>
              <a:t>Virtual Machines</a:t>
            </a:r>
          </a:p>
          <a:p>
            <a:pPr lvl="1"/>
            <a:r>
              <a:rPr lang="en-US" dirty="0"/>
              <a:t>Containerized Virtual Networks</a:t>
            </a:r>
          </a:p>
          <a:p>
            <a:pPr lvl="1"/>
            <a:r>
              <a:rPr lang="en-US" dirty="0"/>
              <a:t>Testing our own server</a:t>
            </a:r>
          </a:p>
          <a:p>
            <a:r>
              <a:rPr lang="en-US" dirty="0"/>
              <a:t>There is a lot of information as to what may trigger a firewall or IPS/IDS when scanning and attacking methods are used </a:t>
            </a:r>
          </a:p>
          <a:p>
            <a:r>
              <a:rPr lang="en-US" dirty="0"/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346643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3DB2-136C-499C-B6AB-53A19854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Map Target Server/Team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2F3F-C51B-41A9-8231-75D01F4BC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280" y="1984076"/>
            <a:ext cx="8640791" cy="4451230"/>
          </a:xfrm>
        </p:spPr>
        <p:txBody>
          <a:bodyPr>
            <a:normAutofit/>
          </a:bodyPr>
          <a:lstStyle/>
          <a:p>
            <a:r>
              <a:rPr lang="en-US" dirty="0"/>
              <a:t>Putting tools into practice is important to map out the target server</a:t>
            </a:r>
          </a:p>
          <a:p>
            <a:pPr lvl="1"/>
            <a:r>
              <a:rPr lang="en-US" dirty="0"/>
              <a:t>We used nslookup and dig to find our target server’s IP address</a:t>
            </a:r>
          </a:p>
          <a:p>
            <a:pPr lvl="1"/>
            <a:r>
              <a:rPr lang="en-US" dirty="0"/>
              <a:t>Nmap was used to find open ports on the server</a:t>
            </a:r>
          </a:p>
          <a:p>
            <a:pPr lvl="1"/>
            <a:r>
              <a:rPr lang="en-US" dirty="0"/>
              <a:t>Open-source intelligence was our next step</a:t>
            </a:r>
          </a:p>
          <a:p>
            <a:pPr lvl="2"/>
            <a:r>
              <a:rPr lang="en-US" dirty="0"/>
              <a:t>Facebook</a:t>
            </a:r>
          </a:p>
          <a:p>
            <a:pPr lvl="2"/>
            <a:r>
              <a:rPr lang="en-US" dirty="0"/>
              <a:t>LinkedIn</a:t>
            </a:r>
          </a:p>
          <a:p>
            <a:pPr lvl="2"/>
            <a:r>
              <a:rPr lang="en-US" dirty="0"/>
              <a:t>Twitter</a:t>
            </a:r>
          </a:p>
          <a:p>
            <a:pPr lvl="2"/>
            <a:r>
              <a:rPr lang="en-US" dirty="0"/>
              <a:t>GroupMe</a:t>
            </a:r>
          </a:p>
          <a:p>
            <a:r>
              <a:rPr lang="en-US" dirty="0"/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152664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AE7F4F-FA3A-48A2-9FF3-C0B3BA145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380" y="951781"/>
            <a:ext cx="9473427" cy="4954438"/>
          </a:xfrm>
        </p:spPr>
      </p:pic>
    </p:spTree>
    <p:extLst>
      <p:ext uri="{BB962C8B-B14F-4D97-AF65-F5344CB8AC3E}">
        <p14:creationId xmlns:p14="http://schemas.microsoft.com/office/powerpoint/2010/main" val="295203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60477E-E7F4-43BA-985F-2343191FF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337" y="547285"/>
            <a:ext cx="9116697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0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8DA7-977E-4303-9EAB-49B92E16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4: Attack Target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557DA-DB04-4082-993E-396212F6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734485"/>
          </a:xfrm>
        </p:spPr>
        <p:txBody>
          <a:bodyPr>
            <a:normAutofit/>
          </a:bodyPr>
          <a:lstStyle/>
          <a:p>
            <a:r>
              <a:rPr lang="en-US" dirty="0"/>
              <a:t>Enemy server was well protected from tools like John the Ripper</a:t>
            </a:r>
          </a:p>
          <a:p>
            <a:pPr lvl="1"/>
            <a:r>
              <a:rPr lang="en-US" dirty="0"/>
              <a:t>Good choice of password – Utilized uppercase, lowercase, numbers, and special characters</a:t>
            </a:r>
          </a:p>
          <a:p>
            <a:r>
              <a:rPr lang="en-US" dirty="0"/>
              <a:t>Social Engineering was utilized to obtain both the root and administrator passwords</a:t>
            </a:r>
          </a:p>
          <a:p>
            <a:pPr lvl="1"/>
            <a:r>
              <a:rPr lang="en-US" dirty="0"/>
              <a:t>Students from the target team were part of a spear-phishing campaign through GroupMe</a:t>
            </a:r>
          </a:p>
          <a:p>
            <a:pPr lvl="1"/>
            <a:r>
              <a:rPr lang="en-US" dirty="0"/>
              <a:t>Backdoor created for threat persistence – named Apache3</a:t>
            </a:r>
          </a:p>
          <a:p>
            <a:r>
              <a:rPr lang="en-US" dirty="0"/>
              <a:t>Very few valuable assets were discovered</a:t>
            </a:r>
          </a:p>
          <a:p>
            <a:pPr lvl="1"/>
            <a:r>
              <a:rPr lang="en-US" dirty="0"/>
              <a:t>No SQL database loaded on server</a:t>
            </a:r>
          </a:p>
          <a:p>
            <a:pPr lvl="1"/>
            <a:r>
              <a:rPr lang="en-US" dirty="0"/>
              <a:t>No JavaScript utilized – empty HTML shell</a:t>
            </a:r>
          </a:p>
          <a:p>
            <a:r>
              <a:rPr lang="en-US" dirty="0"/>
              <a:t>Ransomware using GPG</a:t>
            </a:r>
          </a:p>
          <a:p>
            <a:pPr lvl="1"/>
            <a:r>
              <a:rPr lang="en-US" dirty="0"/>
              <a:t>Target HTML page was ransomed</a:t>
            </a:r>
          </a:p>
          <a:p>
            <a:r>
              <a:rPr lang="en-US" dirty="0"/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40488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B28937E-B498-4A56-892C-F24249AA03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273426"/>
              </p:ext>
            </p:extLst>
          </p:nvPr>
        </p:nvGraphicFramePr>
        <p:xfrm>
          <a:off x="588843" y="957262"/>
          <a:ext cx="6200775" cy="494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Bitmap Image" r:id="rId3" imgW="6200640" imgH="4943520" progId="Paint.Picture">
                  <p:embed/>
                </p:oleObj>
              </mc:Choice>
              <mc:Fallback>
                <p:oleObj name="Bitmap Image" r:id="rId3" imgW="6200640" imgH="4943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843" y="957262"/>
                        <a:ext cx="6200775" cy="494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FC22800-4A9C-44DF-8B57-68B648C932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572001"/>
              </p:ext>
            </p:extLst>
          </p:nvPr>
        </p:nvGraphicFramePr>
        <p:xfrm>
          <a:off x="7024149" y="2792171"/>
          <a:ext cx="38957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Bitmap Image" r:id="rId5" imgW="3895560" imgH="790560" progId="Paint.Picture">
                  <p:embed/>
                </p:oleObj>
              </mc:Choice>
              <mc:Fallback>
                <p:oleObj name="Bitmap Image" r:id="rId5" imgW="3895560" imgH="7905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24149" y="2792171"/>
                        <a:ext cx="3895725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9876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3488</TotalTime>
  <Words>917</Words>
  <Application>Microsoft Office PowerPoint</Application>
  <PresentationFormat>Widescreen</PresentationFormat>
  <Paragraphs>383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Calisto MT</vt:lpstr>
      <vt:lpstr>Wingdings 2</vt:lpstr>
      <vt:lpstr>Slate</vt:lpstr>
      <vt:lpstr>Paintbrush Picture</vt:lpstr>
      <vt:lpstr>Capstone Project 7: Security Solution For a Small Business Milestone 3</vt:lpstr>
      <vt:lpstr>Project Summary</vt:lpstr>
      <vt:lpstr>Step 1: Research Penetration Tools and Tactics</vt:lpstr>
      <vt:lpstr>Step 2: Practice Using Tools and Applications</vt:lpstr>
      <vt:lpstr>Step 3: Map Target Server/Team</vt:lpstr>
      <vt:lpstr>PowerPoint Presentation</vt:lpstr>
      <vt:lpstr>PowerPoint Presentation</vt:lpstr>
      <vt:lpstr>Step 4: Attack Target Server</vt:lpstr>
      <vt:lpstr>PowerPoint Presentation</vt:lpstr>
      <vt:lpstr>Backdoor</vt:lpstr>
      <vt:lpstr>Project Experiences</vt:lpstr>
      <vt:lpstr>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7: Security Solution For a Small Business</dc:title>
  <dc:creator>Eric Whang</dc:creator>
  <cp:lastModifiedBy>Eric Whang</cp:lastModifiedBy>
  <cp:revision>73</cp:revision>
  <dcterms:created xsi:type="dcterms:W3CDTF">2021-09-21T17:12:41Z</dcterms:created>
  <dcterms:modified xsi:type="dcterms:W3CDTF">2021-11-20T15:36:49Z</dcterms:modified>
</cp:coreProperties>
</file>