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66"/>
  </p:notesMasterIdLst>
  <p:handoutMasterIdLst>
    <p:handoutMasterId r:id="rId67"/>
  </p:handoutMasterIdLst>
  <p:sldIdLst>
    <p:sldId id="256" r:id="rId2"/>
    <p:sldId id="381" r:id="rId3"/>
    <p:sldId id="364" r:id="rId4"/>
    <p:sldId id="297" r:id="rId5"/>
    <p:sldId id="298" r:id="rId6"/>
    <p:sldId id="366" r:id="rId7"/>
    <p:sldId id="346" r:id="rId8"/>
    <p:sldId id="363" r:id="rId9"/>
    <p:sldId id="365" r:id="rId10"/>
    <p:sldId id="374" r:id="rId11"/>
    <p:sldId id="375" r:id="rId12"/>
    <p:sldId id="376" r:id="rId13"/>
    <p:sldId id="385" r:id="rId14"/>
    <p:sldId id="351" r:id="rId15"/>
    <p:sldId id="356" r:id="rId16"/>
    <p:sldId id="378" r:id="rId17"/>
    <p:sldId id="370" r:id="rId18"/>
    <p:sldId id="372" r:id="rId19"/>
    <p:sldId id="379" r:id="rId20"/>
    <p:sldId id="371" r:id="rId21"/>
    <p:sldId id="350" r:id="rId22"/>
    <p:sldId id="353" r:id="rId23"/>
    <p:sldId id="347" r:id="rId24"/>
    <p:sldId id="352" r:id="rId25"/>
    <p:sldId id="360" r:id="rId26"/>
    <p:sldId id="361" r:id="rId27"/>
    <p:sldId id="383" r:id="rId28"/>
    <p:sldId id="357" r:id="rId29"/>
    <p:sldId id="377" r:id="rId30"/>
    <p:sldId id="355" r:id="rId31"/>
    <p:sldId id="369" r:id="rId32"/>
    <p:sldId id="367" r:id="rId33"/>
    <p:sldId id="362" r:id="rId34"/>
    <p:sldId id="368" r:id="rId35"/>
    <p:sldId id="384" r:id="rId36"/>
    <p:sldId id="300" r:id="rId37"/>
    <p:sldId id="299" r:id="rId38"/>
    <p:sldId id="349" r:id="rId39"/>
    <p:sldId id="354" r:id="rId40"/>
    <p:sldId id="380" r:id="rId41"/>
    <p:sldId id="306" r:id="rId42"/>
    <p:sldId id="302" r:id="rId43"/>
    <p:sldId id="301" r:id="rId44"/>
    <p:sldId id="348" r:id="rId45"/>
    <p:sldId id="303" r:id="rId46"/>
    <p:sldId id="304" r:id="rId47"/>
    <p:sldId id="305" r:id="rId48"/>
    <p:sldId id="307" r:id="rId49"/>
    <p:sldId id="308" r:id="rId50"/>
    <p:sldId id="309" r:id="rId51"/>
    <p:sldId id="310" r:id="rId52"/>
    <p:sldId id="311" r:id="rId53"/>
    <p:sldId id="312" r:id="rId54"/>
    <p:sldId id="313" r:id="rId55"/>
    <p:sldId id="314" r:id="rId56"/>
    <p:sldId id="315" r:id="rId57"/>
    <p:sldId id="316" r:id="rId58"/>
    <p:sldId id="317" r:id="rId59"/>
    <p:sldId id="318" r:id="rId60"/>
    <p:sldId id="319" r:id="rId61"/>
    <p:sldId id="320" r:id="rId62"/>
    <p:sldId id="321" r:id="rId63"/>
    <p:sldId id="323" r:id="rId64"/>
    <p:sldId id="324" r:id="rId65"/>
  </p:sldIdLst>
  <p:sldSz cx="9144000" cy="6858000" type="screen4x3"/>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0D3F6B9F-55BD-411F-A90F-A9C1C0573D7D}">
          <p14:sldIdLst>
            <p14:sldId id="256"/>
            <p14:sldId id="381"/>
            <p14:sldId id="364"/>
            <p14:sldId id="297"/>
            <p14:sldId id="298"/>
            <p14:sldId id="366"/>
            <p14:sldId id="346"/>
            <p14:sldId id="363"/>
            <p14:sldId id="365"/>
            <p14:sldId id="374"/>
            <p14:sldId id="375"/>
            <p14:sldId id="376"/>
            <p14:sldId id="385"/>
            <p14:sldId id="351"/>
            <p14:sldId id="356"/>
            <p14:sldId id="378"/>
            <p14:sldId id="370"/>
            <p14:sldId id="372"/>
            <p14:sldId id="379"/>
            <p14:sldId id="371"/>
            <p14:sldId id="350"/>
            <p14:sldId id="353"/>
            <p14:sldId id="347"/>
            <p14:sldId id="352"/>
            <p14:sldId id="360"/>
            <p14:sldId id="361"/>
            <p14:sldId id="383"/>
            <p14:sldId id="357"/>
            <p14:sldId id="377"/>
            <p14:sldId id="355"/>
            <p14:sldId id="369"/>
            <p14:sldId id="367"/>
            <p14:sldId id="362"/>
            <p14:sldId id="368"/>
            <p14:sldId id="384"/>
            <p14:sldId id="300"/>
            <p14:sldId id="299"/>
            <p14:sldId id="349"/>
            <p14:sldId id="354"/>
            <p14:sldId id="380"/>
            <p14:sldId id="306"/>
            <p14:sldId id="302"/>
            <p14:sldId id="301"/>
            <p14:sldId id="348"/>
            <p14:sldId id="303"/>
            <p14:sldId id="304"/>
            <p14:sldId id="305"/>
            <p14:sldId id="307"/>
            <p14:sldId id="308"/>
            <p14:sldId id="309"/>
            <p14:sldId id="310"/>
            <p14:sldId id="311"/>
            <p14:sldId id="312"/>
            <p14:sldId id="313"/>
            <p14:sldId id="314"/>
            <p14:sldId id="315"/>
            <p14:sldId id="316"/>
            <p14:sldId id="317"/>
            <p14:sldId id="318"/>
            <p14:sldId id="319"/>
            <p14:sldId id="320"/>
            <p14:sldId id="321"/>
            <p14:sldId id="323"/>
            <p14:sldId id="324"/>
          </p14:sldIdLst>
        </p14:section>
      </p14:sectionLst>
    </p:ext>
    <p:ext uri="{EFAFB233-063F-42B5-8137-9DF3F51BA10A}">
      <p15:sldGuideLst xmlns:p15="http://schemas.microsoft.com/office/powerpoint/2012/main">
        <p15:guide id="1" orient="horz" pos="2162">
          <p15:clr>
            <a:srgbClr val="A4A3A4"/>
          </p15:clr>
        </p15:guide>
        <p15:guide id="2" orient="horz" pos="804">
          <p15:clr>
            <a:srgbClr val="A4A3A4"/>
          </p15:clr>
        </p15:guide>
        <p15:guide id="3" orient="horz" pos="193">
          <p15:clr>
            <a:srgbClr val="A4A3A4"/>
          </p15:clr>
        </p15:guide>
        <p15:guide id="4" orient="horz" pos="4128">
          <p15:clr>
            <a:srgbClr val="A4A3A4"/>
          </p15:clr>
        </p15:guide>
        <p15:guide id="5" orient="horz" pos="1483">
          <p15:clr>
            <a:srgbClr val="A4A3A4"/>
          </p15:clr>
        </p15:guide>
        <p15:guide id="6" orient="horz" pos="3514">
          <p15:clr>
            <a:srgbClr val="A4A3A4"/>
          </p15:clr>
        </p15:guide>
        <p15:guide id="7" orient="horz" pos="2833">
          <p15:clr>
            <a:srgbClr val="A4A3A4"/>
          </p15:clr>
        </p15:guide>
        <p15:guide id="8" pos="2880">
          <p15:clr>
            <a:srgbClr val="A4A3A4"/>
          </p15:clr>
        </p15:guide>
        <p15:guide id="9" pos="4734">
          <p15:clr>
            <a:srgbClr val="A4A3A4"/>
          </p15:clr>
        </p15:guide>
        <p15:guide id="10" pos="1959">
          <p15:clr>
            <a:srgbClr val="A4A3A4"/>
          </p15:clr>
        </p15:guide>
        <p15:guide id="11" pos="3808">
          <p15:clr>
            <a:srgbClr val="A4A3A4"/>
          </p15:clr>
        </p15:guide>
        <p15:guide id="12" pos="5566">
          <p15:clr>
            <a:srgbClr val="A4A3A4"/>
          </p15:clr>
        </p15:guide>
        <p15:guide id="13" pos="1026">
          <p15:clr>
            <a:srgbClr val="A4A3A4"/>
          </p15:clr>
        </p15:guide>
        <p15:guide id="14" pos="196">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D94D2"/>
    <a:srgbClr val="2C6DBA"/>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72" autoAdjust="0"/>
    <p:restoredTop sz="95382" autoAdjust="0"/>
  </p:normalViewPr>
  <p:slideViewPr>
    <p:cSldViewPr snapToGrid="0">
      <p:cViewPr varScale="1">
        <p:scale>
          <a:sx n="116" d="100"/>
          <a:sy n="116" d="100"/>
        </p:scale>
        <p:origin x="1530" y="114"/>
      </p:cViewPr>
      <p:guideLst>
        <p:guide orient="horz" pos="2162"/>
        <p:guide orient="horz" pos="804"/>
        <p:guide orient="horz" pos="193"/>
        <p:guide orient="horz" pos="4128"/>
        <p:guide orient="horz" pos="1483"/>
        <p:guide orient="horz" pos="3514"/>
        <p:guide orient="horz" pos="2833"/>
        <p:guide pos="2880"/>
        <p:guide pos="4734"/>
        <p:guide pos="1959"/>
        <p:guide pos="3808"/>
        <p:guide pos="5566"/>
        <p:guide pos="1026"/>
        <p:guide pos="196"/>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5/28/2019</a:t>
            </a:fld>
            <a:endParaRPr lang="en-US" dirty="0"/>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dirty="0"/>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5/28/2019</a:t>
            </a:fld>
            <a:endParaRPr lang="en-US" dirty="0"/>
          </a:p>
        </p:txBody>
      </p:sp>
      <p:sp>
        <p:nvSpPr>
          <p:cNvPr id="4" name="Slide Image Placeholder 3"/>
          <p:cNvSpPr>
            <a:spLocks noGrp="1" noRot="1" noChangeAspect="1"/>
          </p:cNvSpPr>
          <p:nvPr>
            <p:ph type="sldImg" idx="2"/>
          </p:nvPr>
        </p:nvSpPr>
        <p:spPr>
          <a:xfrm>
            <a:off x="3071813" y="876300"/>
            <a:ext cx="3152775" cy="2365375"/>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dirty="0"/>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 no images">
    <p:spTree>
      <p:nvGrpSpPr>
        <p:cNvPr id="1" name=""/>
        <p:cNvGrpSpPr/>
        <p:nvPr/>
      </p:nvGrpSpPr>
      <p:grpSpPr>
        <a:xfrm>
          <a:off x="0" y="0"/>
          <a:ext cx="0" cy="0"/>
          <a:chOff x="0" y="0"/>
          <a:chExt cx="0" cy="0"/>
        </a:xfrm>
      </p:grpSpPr>
      <p:pic>
        <p:nvPicPr>
          <p:cNvPr id="2" name="Picture 6"/>
          <p:cNvPicPr preferRelativeResize="0">
            <a:picLocks/>
          </p:cNvPicPr>
          <p:nvPr/>
        </p:nvPicPr>
        <p:blipFill rotWithShape="1">
          <a:blip r:embed="rId2">
            <a:extLst>
              <a:ext uri="{28A0092B-C50C-407E-A947-70E740481C1C}">
                <a14:useLocalDpi xmlns:a14="http://schemas.microsoft.com/office/drawing/2010/main" val="0"/>
              </a:ext>
            </a:extLst>
          </a:blip>
          <a:srcRect r="996" b="970"/>
          <a:stretch/>
        </p:blipFill>
        <p:spPr bwMode="auto">
          <a:xfrm>
            <a:off x="1" y="-4953"/>
            <a:ext cx="9144000" cy="69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13"/>
          <p:cNvSpPr>
            <a:spLocks noGrp="1"/>
          </p:cNvSpPr>
          <p:nvPr>
            <p:ph type="body" sz="quarter" idx="10" hasCustomPrompt="1"/>
          </p:nvPr>
        </p:nvSpPr>
        <p:spPr>
          <a:xfrm>
            <a:off x="311150" y="5300253"/>
            <a:ext cx="5548313" cy="417164"/>
          </a:xfrm>
          <a:prstGeom prst="rect">
            <a:avLst/>
          </a:prstGeom>
        </p:spPr>
        <p:txBody>
          <a:bodyPr/>
          <a:lstStyle>
            <a:lvl1pPr marL="0" indent="0">
              <a:buNone/>
              <a:defRPr sz="2200" baseline="0">
                <a:solidFill>
                  <a:schemeClr val="bg1"/>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p:ph type="body" sz="quarter" idx="12" hasCustomPrompt="1"/>
          </p:nvPr>
        </p:nvSpPr>
        <p:spPr>
          <a:xfrm>
            <a:off x="311150" y="5728918"/>
            <a:ext cx="5548313" cy="287257"/>
          </a:xfrm>
          <a:prstGeom prst="rect">
            <a:avLst/>
          </a:prstGeom>
        </p:spPr>
        <p:txBody>
          <a:bodyPr>
            <a:noAutofit/>
          </a:bodyPr>
          <a:lstStyle>
            <a:lvl1pPr marL="0" indent="0">
              <a:buNone/>
              <a:defRPr sz="1600" i="1" baseline="0">
                <a:solidFill>
                  <a:schemeClr val="bg1"/>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p:ph type="body" sz="quarter" idx="13" hasCustomPrompt="1"/>
          </p:nvPr>
        </p:nvSpPr>
        <p:spPr>
          <a:xfrm>
            <a:off x="311150" y="6359333"/>
            <a:ext cx="5548313"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r>
              <a:rPr lang="en-US" dirty="0"/>
              <a:t>Date</a:t>
            </a:r>
          </a:p>
        </p:txBody>
      </p:sp>
      <p:sp>
        <p:nvSpPr>
          <p:cNvPr id="3" name="Rectangle 7"/>
          <p:cNvSpPr>
            <a:spLocks/>
          </p:cNvSpPr>
          <p:nvPr/>
        </p:nvSpPr>
        <p:spPr bwMode="auto">
          <a:xfrm>
            <a:off x="1" y="2252755"/>
            <a:ext cx="9144000" cy="23656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507" y="3143707"/>
            <a:ext cx="2412800" cy="594530"/>
          </a:xfrm>
          <a:prstGeom prst="rect">
            <a:avLst/>
          </a:prstGeom>
        </p:spPr>
      </p:pic>
      <p:sp>
        <p:nvSpPr>
          <p:cNvPr id="12" name="Parallelogram 11"/>
          <p:cNvSpPr/>
          <p:nvPr userDrawn="1"/>
        </p:nvSpPr>
        <p:spPr bwMode="auto">
          <a:xfrm>
            <a:off x="-4016" y="2250764"/>
            <a:ext cx="6291434" cy="2367666"/>
          </a:xfrm>
          <a:custGeom>
            <a:avLst/>
            <a:gdLst>
              <a:gd name="connsiteX0" fmla="*/ 0 w 7110584"/>
              <a:gd name="connsiteY0" fmla="*/ 2367666 h 2367666"/>
              <a:gd name="connsiteX1" fmla="*/ 775198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7110584"/>
              <a:gd name="connsiteY0" fmla="*/ 2367666 h 2367666"/>
              <a:gd name="connsiteX1" fmla="*/ 820442 w 7110584"/>
              <a:gd name="connsiteY1" fmla="*/ 0 h 2367666"/>
              <a:gd name="connsiteX2" fmla="*/ 7110584 w 7110584"/>
              <a:gd name="connsiteY2" fmla="*/ 0 h 2367666"/>
              <a:gd name="connsiteX3" fmla="*/ 6335386 w 7110584"/>
              <a:gd name="connsiteY3" fmla="*/ 2367666 h 2367666"/>
              <a:gd name="connsiteX4" fmla="*/ 0 w 7110584"/>
              <a:gd name="connsiteY4" fmla="*/ 2367666 h 2367666"/>
              <a:gd name="connsiteX0" fmla="*/ 0 w 6291434"/>
              <a:gd name="connsiteY0" fmla="*/ 2367666 h 2367666"/>
              <a:gd name="connsiteX1" fmla="*/ 1292 w 6291434"/>
              <a:gd name="connsiteY1" fmla="*/ 0 h 2367666"/>
              <a:gd name="connsiteX2" fmla="*/ 6291434 w 6291434"/>
              <a:gd name="connsiteY2" fmla="*/ 0 h 2367666"/>
              <a:gd name="connsiteX3" fmla="*/ 5516236 w 6291434"/>
              <a:gd name="connsiteY3" fmla="*/ 2367666 h 2367666"/>
              <a:gd name="connsiteX4" fmla="*/ 0 w 6291434"/>
              <a:gd name="connsiteY4" fmla="*/ 2367666 h 2367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91434" h="2367666">
                <a:moveTo>
                  <a:pt x="0" y="2367666"/>
                </a:moveTo>
                <a:cubicBezTo>
                  <a:pt x="431" y="1578444"/>
                  <a:pt x="861" y="789222"/>
                  <a:pt x="1292" y="0"/>
                </a:cubicBezTo>
                <a:lnTo>
                  <a:pt x="6291434" y="0"/>
                </a:lnTo>
                <a:lnTo>
                  <a:pt x="5516236" y="2367666"/>
                </a:lnTo>
                <a:lnTo>
                  <a:pt x="0" y="2367666"/>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4" name="Title 3"/>
          <p:cNvSpPr>
            <a:spLocks noGrp="1"/>
          </p:cNvSpPr>
          <p:nvPr userDrawn="1">
            <p:ph type="title"/>
          </p:nvPr>
        </p:nvSpPr>
        <p:spPr>
          <a:xfrm>
            <a:off x="311150" y="2259016"/>
            <a:ext cx="4835779" cy="2370667"/>
          </a:xfrm>
          <a:prstGeom prst="rect">
            <a:avLst/>
          </a:prstGeom>
        </p:spPr>
        <p:txBody>
          <a:bodyPr/>
          <a:lstStyle>
            <a:lvl1pPr>
              <a:lnSpc>
                <a:spcPct val="90000"/>
              </a:lnSpc>
              <a:defRPr>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6" name="Picture Placeholder 5"/>
          <p:cNvSpPr>
            <a:spLocks noGrp="1"/>
          </p:cNvSpPr>
          <p:nvPr>
            <p:ph type="pic" sz="quarter" idx="12"/>
          </p:nvPr>
        </p:nvSpPr>
        <p:spPr>
          <a:xfrm>
            <a:off x="311150" y="1280160"/>
            <a:ext cx="3941762" cy="2332616"/>
          </a:xfrm>
        </p:spPr>
        <p:txBody>
          <a:bodyPr/>
          <a:lstStyle>
            <a:lvl1pPr marL="0" indent="0">
              <a:buNone/>
              <a:defRPr/>
            </a:lvl1pPr>
          </a:lstStyle>
          <a:p>
            <a:r>
              <a:rPr lang="en-US" dirty="0"/>
              <a:t>Click icon to add picture</a:t>
            </a:r>
          </a:p>
        </p:txBody>
      </p:sp>
      <p:sp>
        <p:nvSpPr>
          <p:cNvPr id="9" name="Content Placeholder 8"/>
          <p:cNvSpPr>
            <a:spLocks noGrp="1"/>
          </p:cNvSpPr>
          <p:nvPr>
            <p:ph sz="quarter" idx="14"/>
          </p:nvPr>
        </p:nvSpPr>
        <p:spPr>
          <a:xfrm>
            <a:off x="4474278" y="1279525"/>
            <a:ext cx="3734993" cy="4772025"/>
          </a:xfrm>
        </p:spPr>
        <p:txBody>
          <a:bodyPr/>
          <a:lstStyle>
            <a:lvl1pPr marL="320040" indent="-320040">
              <a:defRPr sz="2400"/>
            </a:lvl1pPr>
            <a:lvl2pPr>
              <a:defRPr sz="2200"/>
            </a:lvl2pPr>
            <a:lvl3pPr>
              <a:defRPr sz="2000"/>
            </a:lvl3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1150" y="3718934"/>
            <a:ext cx="3941762" cy="2332616"/>
          </a:xfrm>
        </p:spPr>
        <p:txBody>
          <a:bodyPr/>
          <a:lstStyle>
            <a:lvl1pPr marL="0" indent="0">
              <a:buNone/>
              <a:defRPr/>
            </a:lvl1pPr>
          </a:lstStyle>
          <a:p>
            <a:r>
              <a:rPr lang="en-US" dirty="0"/>
              <a:t>Click icon to add picture</a:t>
            </a:r>
          </a:p>
        </p:txBody>
      </p:sp>
    </p:spTree>
    <p:extLst>
      <p:ext uri="{BB962C8B-B14F-4D97-AF65-F5344CB8AC3E}">
        <p14:creationId xmlns:p14="http://schemas.microsoft.com/office/powerpoint/2010/main" val="363747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ation 2">
    <p:spTree>
      <p:nvGrpSpPr>
        <p:cNvPr id="1" name=""/>
        <p:cNvGrpSpPr/>
        <p:nvPr/>
      </p:nvGrpSpPr>
      <p:grpSpPr>
        <a:xfrm>
          <a:off x="0" y="0"/>
          <a:ext cx="0" cy="0"/>
          <a:chOff x="0" y="0"/>
          <a:chExt cx="0" cy="0"/>
        </a:xfrm>
      </p:grpSpPr>
      <p:pic>
        <p:nvPicPr>
          <p:cNvPr id="11" name="Picture 6"/>
          <p:cNvPicPr preferRelativeResize="0">
            <a:picLocks/>
          </p:cNvPicPr>
          <p:nvPr userDrawn="1"/>
        </p:nvPicPr>
        <p:blipFill rotWithShape="1">
          <a:blip r:embed="rId2">
            <a:extLst>
              <a:ext uri="{28A0092B-C50C-407E-A947-70E740481C1C}">
                <a14:useLocalDpi xmlns:a14="http://schemas.microsoft.com/office/drawing/2010/main" val="0"/>
              </a:ext>
            </a:extLst>
          </a:blip>
          <a:srcRect r="996" b="970"/>
          <a:stretch/>
        </p:blipFill>
        <p:spPr bwMode="auto">
          <a:xfrm>
            <a:off x="1" y="-4952"/>
            <a:ext cx="9147599" cy="69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7301919" y="2845967"/>
            <a:ext cx="1498372" cy="2041732"/>
          </a:xfrm>
          <a:prstGeom prst="rect">
            <a:avLst/>
          </a:prstGeom>
        </p:spPr>
        <p:txBody>
          <a:bodyPr/>
          <a:lstStyle/>
          <a:p>
            <a:pPr>
              <a:defRPr/>
            </a:pPr>
            <a:r>
              <a:rPr lang="en-US" sz="20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6" name="TextBox 5"/>
          <p:cNvSpPr txBox="1"/>
          <p:nvPr/>
        </p:nvSpPr>
        <p:spPr>
          <a:xfrm>
            <a:off x="835075" y="947414"/>
            <a:ext cx="1473200" cy="2142907"/>
          </a:xfrm>
          <a:prstGeom prst="rect">
            <a:avLst/>
          </a:prstGeom>
          <a:ln>
            <a:noFill/>
          </a:ln>
          <a:effectLst/>
        </p:spPr>
        <p:txBody>
          <a:bodyPr/>
          <a:lstStyle/>
          <a:p>
            <a:pPr>
              <a:defRPr/>
            </a:pPr>
            <a:r>
              <a:rPr lang="en-US" sz="20000" b="0" cap="none" spc="0" dirty="0">
                <a:ln>
                  <a:noFill/>
                </a:ln>
                <a:solidFill>
                  <a:schemeClr val="accent1">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accent1">
                  <a:lumMod val="40000"/>
                  <a:lumOff val="60000"/>
                </a:schemeClr>
              </a:solidFill>
              <a:effectLst/>
              <a:latin typeface="+mn-lt"/>
              <a:ea typeface="ＭＳ Ｐゴシック" charset="0"/>
              <a:cs typeface="Franklin Gothic Book"/>
            </a:endParaRPr>
          </a:p>
        </p:txBody>
      </p:sp>
      <p:sp>
        <p:nvSpPr>
          <p:cNvPr id="7" name="Text Placeholder 8" title="A quotation can be used in this area"/>
          <p:cNvSpPr>
            <a:spLocks noGrp="1"/>
          </p:cNvSpPr>
          <p:nvPr>
            <p:ph type="body" sz="quarter" idx="10" hasCustomPrompt="1"/>
          </p:nvPr>
        </p:nvSpPr>
        <p:spPr>
          <a:xfrm>
            <a:off x="1754186" y="1969705"/>
            <a:ext cx="5635625" cy="1871662"/>
          </a:xfrm>
          <a:prstGeom prst="rect">
            <a:avLst/>
          </a:prstGeom>
        </p:spPr>
        <p:txBody>
          <a:bodyPr anchor="ctr">
            <a:normAutofit/>
          </a:bodyPr>
          <a:lstStyle>
            <a:lvl1pPr marL="0" indent="0" algn="ctr">
              <a:buNone/>
              <a:defRPr sz="2800" baseline="0">
                <a:solidFill>
                  <a:schemeClr val="bg1"/>
                </a:solidFill>
              </a:defRPr>
            </a:lvl1pPr>
          </a:lstStyle>
          <a:p>
            <a:pPr lvl="0"/>
            <a:r>
              <a:rPr lang="en-US" dirty="0"/>
              <a:t>Put your quote in here</a:t>
            </a:r>
          </a:p>
        </p:txBody>
      </p:sp>
      <p:sp>
        <p:nvSpPr>
          <p:cNvPr id="8" name="Text Placeholder 10"/>
          <p:cNvSpPr>
            <a:spLocks noGrp="1"/>
          </p:cNvSpPr>
          <p:nvPr>
            <p:ph type="body" sz="quarter" idx="11" hasCustomPrompt="1"/>
          </p:nvPr>
        </p:nvSpPr>
        <p:spPr>
          <a:xfrm>
            <a:off x="3870618" y="4419881"/>
            <a:ext cx="3519193" cy="297748"/>
          </a:xfrm>
          <a:prstGeom prst="rect">
            <a:avLst/>
          </a:prstGeom>
        </p:spPr>
        <p:txBody>
          <a:bodyPr>
            <a:noAutofit/>
          </a:bodyPr>
          <a:lstStyle>
            <a:lvl1pPr marL="0" indent="0" algn="r">
              <a:buNone/>
              <a:defRPr sz="2000" i="1">
                <a:solidFill>
                  <a:schemeClr val="bg1"/>
                </a:solidFill>
                <a:latin typeface="Arial" pitchFamily="34" charset="0"/>
                <a:cs typeface="Arial" pitchFamily="34" charset="0"/>
              </a:defRPr>
            </a:lvl1pPr>
          </a:lstStyle>
          <a:p>
            <a:pPr lvl="0"/>
            <a:r>
              <a:rPr lang="en-US" dirty="0"/>
              <a:t>Name here</a:t>
            </a:r>
          </a:p>
        </p:txBody>
      </p:sp>
      <p:sp>
        <p:nvSpPr>
          <p:cNvPr id="9" name="Text Placeholder 10"/>
          <p:cNvSpPr>
            <a:spLocks noGrp="1"/>
          </p:cNvSpPr>
          <p:nvPr>
            <p:ph type="body" sz="quarter" idx="12" hasCustomPrompt="1"/>
          </p:nvPr>
        </p:nvSpPr>
        <p:spPr>
          <a:xfrm>
            <a:off x="3877638" y="5080517"/>
            <a:ext cx="3519193"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Organization here</a:t>
            </a:r>
          </a:p>
        </p:txBody>
      </p:sp>
      <p:sp>
        <p:nvSpPr>
          <p:cNvPr id="10" name="Text Placeholder 10"/>
          <p:cNvSpPr>
            <a:spLocks noGrp="1"/>
          </p:cNvSpPr>
          <p:nvPr>
            <p:ph type="body" sz="quarter" idx="13" hasCustomPrompt="1"/>
          </p:nvPr>
        </p:nvSpPr>
        <p:spPr>
          <a:xfrm>
            <a:off x="3873321" y="4774552"/>
            <a:ext cx="3519193"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Title here</a:t>
            </a:r>
          </a:p>
        </p:txBody>
      </p:sp>
      <p:sp>
        <p:nvSpPr>
          <p:cNvPr id="5" name="Slide Number Placeholder 4"/>
          <p:cNvSpPr>
            <a:spLocks noGrp="1"/>
          </p:cNvSpPr>
          <p:nvPr>
            <p:ph type="sldNum" sz="quarter" idx="15"/>
          </p:nvPr>
        </p:nvSpPr>
        <p:spPr/>
        <p:txBody>
          <a:bodyPr/>
          <a:lstStyle>
            <a:lvl1pPr>
              <a:defRPr>
                <a:solidFill>
                  <a:schemeClr val="accent1">
                    <a:lumMod val="40000"/>
                    <a:lumOff val="60000"/>
                  </a:schemeClr>
                </a:solidFill>
              </a:defRPr>
            </a:lvl1pPr>
          </a:lstStyle>
          <a:p>
            <a:fld id="{71F8F497-5311-4FE6-8037-E08A3EC20500}" type="slidenum">
              <a:rPr lang="en-US" smtClean="0"/>
              <a:pPr/>
              <a:t>‹#›</a:t>
            </a:fld>
            <a:endParaRPr lang="en-US" dirty="0"/>
          </a:p>
        </p:txBody>
      </p:sp>
    </p:spTree>
    <p:extLst>
      <p:ext uri="{BB962C8B-B14F-4D97-AF65-F5344CB8AC3E}">
        <p14:creationId xmlns:p14="http://schemas.microsoft.com/office/powerpoint/2010/main" val="39572700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Quotation 3">
    <p:spTree>
      <p:nvGrpSpPr>
        <p:cNvPr id="1" name=""/>
        <p:cNvGrpSpPr/>
        <p:nvPr/>
      </p:nvGrpSpPr>
      <p:grpSpPr>
        <a:xfrm>
          <a:off x="0" y="0"/>
          <a:ext cx="0" cy="0"/>
          <a:chOff x="0" y="0"/>
          <a:chExt cx="0" cy="0"/>
        </a:xfrm>
      </p:grpSpPr>
      <p:pic>
        <p:nvPicPr>
          <p:cNvPr id="11" name="Picture 6"/>
          <p:cNvPicPr preferRelativeResize="0">
            <a:picLocks/>
          </p:cNvPicPr>
          <p:nvPr userDrawn="1"/>
        </p:nvPicPr>
        <p:blipFill rotWithShape="1">
          <a:blip r:embed="rId2">
            <a:extLst>
              <a:ext uri="{28A0092B-C50C-407E-A947-70E740481C1C}">
                <a14:useLocalDpi xmlns:a14="http://schemas.microsoft.com/office/drawing/2010/main" val="0"/>
              </a:ext>
            </a:extLst>
          </a:blip>
          <a:srcRect r="996" b="970"/>
          <a:stretch/>
        </p:blipFill>
        <p:spPr bwMode="auto">
          <a:xfrm>
            <a:off x="1" y="-4952"/>
            <a:ext cx="9144000" cy="69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4"/>
          <p:cNvSpPr>
            <a:spLocks noGrp="1"/>
          </p:cNvSpPr>
          <p:nvPr>
            <p:ph type="sldNum" sz="quarter" idx="15"/>
          </p:nvPr>
        </p:nvSpPr>
        <p:spPr/>
        <p:txBody>
          <a:bodyPr/>
          <a:lstStyle>
            <a:lvl1pPr>
              <a:defRPr>
                <a:solidFill>
                  <a:schemeClr val="accent2">
                    <a:lumMod val="40000"/>
                    <a:lumOff val="60000"/>
                  </a:schemeClr>
                </a:solidFill>
              </a:defRPr>
            </a:lvl1pPr>
          </a:lstStyle>
          <a:p>
            <a:fld id="{71F8F497-5311-4FE6-8037-E08A3EC20500}" type="slidenum">
              <a:rPr lang="en-US" smtClean="0"/>
              <a:pPr/>
              <a:t>‹#›</a:t>
            </a:fld>
            <a:endParaRPr lang="en-US" dirty="0"/>
          </a:p>
        </p:txBody>
      </p:sp>
      <p:sp>
        <p:nvSpPr>
          <p:cNvPr id="19" name="TextBox 18"/>
          <p:cNvSpPr txBox="1"/>
          <p:nvPr userDrawn="1"/>
        </p:nvSpPr>
        <p:spPr>
          <a:xfrm>
            <a:off x="7301919" y="2845967"/>
            <a:ext cx="1498372" cy="2041732"/>
          </a:xfrm>
          <a:prstGeom prst="rect">
            <a:avLst/>
          </a:prstGeom>
        </p:spPr>
        <p:txBody>
          <a:bodyPr/>
          <a:lstStyle/>
          <a:p>
            <a:pPr>
              <a:defRPr/>
            </a:pPr>
            <a:r>
              <a:rPr lang="en-US" sz="20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0" name="TextBox 19"/>
          <p:cNvSpPr txBox="1"/>
          <p:nvPr userDrawn="1"/>
        </p:nvSpPr>
        <p:spPr>
          <a:xfrm>
            <a:off x="835075" y="947414"/>
            <a:ext cx="1473200" cy="2142907"/>
          </a:xfrm>
          <a:prstGeom prst="rect">
            <a:avLst/>
          </a:prstGeom>
          <a:ln>
            <a:noFill/>
          </a:ln>
          <a:effectLst/>
        </p:spPr>
        <p:txBody>
          <a:bodyPr/>
          <a:lstStyle/>
          <a:p>
            <a:pPr>
              <a:defRPr/>
            </a:pPr>
            <a:r>
              <a:rPr lang="en-US" sz="20000" b="0" cap="none" spc="0" dirty="0">
                <a:ln>
                  <a:noFill/>
                </a:ln>
                <a:solidFill>
                  <a:schemeClr val="accent2">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accent2">
                  <a:lumMod val="40000"/>
                  <a:lumOff val="60000"/>
                </a:schemeClr>
              </a:solidFill>
              <a:effectLst/>
              <a:latin typeface="+mn-lt"/>
              <a:ea typeface="ＭＳ Ｐゴシック" charset="0"/>
              <a:cs typeface="Franklin Gothic Book"/>
            </a:endParaRPr>
          </a:p>
        </p:txBody>
      </p:sp>
      <p:sp>
        <p:nvSpPr>
          <p:cNvPr id="21" name="Text Placeholder 8" title="A quotation can be used in this area"/>
          <p:cNvSpPr>
            <a:spLocks noGrp="1"/>
          </p:cNvSpPr>
          <p:nvPr>
            <p:ph type="body" sz="quarter" idx="10" hasCustomPrompt="1"/>
          </p:nvPr>
        </p:nvSpPr>
        <p:spPr>
          <a:xfrm>
            <a:off x="1754186" y="1969705"/>
            <a:ext cx="5635625" cy="1871662"/>
          </a:xfrm>
          <a:prstGeom prst="rect">
            <a:avLst/>
          </a:prstGeom>
        </p:spPr>
        <p:txBody>
          <a:bodyPr anchor="ctr">
            <a:normAutofit/>
          </a:bodyPr>
          <a:lstStyle>
            <a:lvl1pPr marL="0" indent="0" algn="ctr">
              <a:buNone/>
              <a:defRPr sz="2800" baseline="0">
                <a:solidFill>
                  <a:schemeClr val="bg1"/>
                </a:solidFill>
              </a:defRPr>
            </a:lvl1pPr>
          </a:lstStyle>
          <a:p>
            <a:pPr lvl="0"/>
            <a:r>
              <a:rPr lang="en-US" dirty="0"/>
              <a:t>Put your quote in here</a:t>
            </a:r>
          </a:p>
        </p:txBody>
      </p:sp>
      <p:sp>
        <p:nvSpPr>
          <p:cNvPr id="22" name="Text Placeholder 10"/>
          <p:cNvSpPr>
            <a:spLocks noGrp="1"/>
          </p:cNvSpPr>
          <p:nvPr>
            <p:ph type="body" sz="quarter" idx="11" hasCustomPrompt="1"/>
          </p:nvPr>
        </p:nvSpPr>
        <p:spPr>
          <a:xfrm>
            <a:off x="3870618" y="4419881"/>
            <a:ext cx="3519193" cy="297748"/>
          </a:xfrm>
          <a:prstGeom prst="rect">
            <a:avLst/>
          </a:prstGeom>
        </p:spPr>
        <p:txBody>
          <a:bodyPr>
            <a:noAutofit/>
          </a:bodyPr>
          <a:lstStyle>
            <a:lvl1pPr marL="0" indent="0" algn="r">
              <a:buNone/>
              <a:defRPr sz="2000" i="1">
                <a:solidFill>
                  <a:schemeClr val="bg1"/>
                </a:solidFill>
                <a:latin typeface="Arial" pitchFamily="34" charset="0"/>
                <a:cs typeface="Arial" pitchFamily="34" charset="0"/>
              </a:defRPr>
            </a:lvl1pPr>
          </a:lstStyle>
          <a:p>
            <a:pPr lvl="0"/>
            <a:r>
              <a:rPr lang="en-US" dirty="0"/>
              <a:t>Name here</a:t>
            </a:r>
          </a:p>
        </p:txBody>
      </p:sp>
      <p:sp>
        <p:nvSpPr>
          <p:cNvPr id="23" name="Text Placeholder 10"/>
          <p:cNvSpPr>
            <a:spLocks noGrp="1"/>
          </p:cNvSpPr>
          <p:nvPr>
            <p:ph type="body" sz="quarter" idx="12" hasCustomPrompt="1"/>
          </p:nvPr>
        </p:nvSpPr>
        <p:spPr>
          <a:xfrm>
            <a:off x="3877638" y="5080517"/>
            <a:ext cx="3519193"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Organization here</a:t>
            </a:r>
          </a:p>
        </p:txBody>
      </p:sp>
      <p:sp>
        <p:nvSpPr>
          <p:cNvPr id="24" name="Text Placeholder 10"/>
          <p:cNvSpPr>
            <a:spLocks noGrp="1"/>
          </p:cNvSpPr>
          <p:nvPr>
            <p:ph type="body" sz="quarter" idx="13" hasCustomPrompt="1"/>
          </p:nvPr>
        </p:nvSpPr>
        <p:spPr>
          <a:xfrm>
            <a:off x="3873321" y="4774552"/>
            <a:ext cx="3519193" cy="297748"/>
          </a:xfrm>
          <a:prstGeom prst="rect">
            <a:avLst/>
          </a:prstGeom>
        </p:spPr>
        <p:txBody>
          <a:bodyPr anchor="ctr">
            <a:noAutofit/>
          </a:bodyPr>
          <a:lstStyle>
            <a:lvl1pPr marL="0" indent="0" algn="r">
              <a:buNone/>
              <a:defRPr lang="en-US" sz="1400" i="1" baseline="0" dirty="0">
                <a:solidFill>
                  <a:schemeClr val="bg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Title here</a:t>
            </a:r>
          </a:p>
        </p:txBody>
      </p:sp>
    </p:spTree>
    <p:extLst>
      <p:ext uri="{BB962C8B-B14F-4D97-AF65-F5344CB8AC3E}">
        <p14:creationId xmlns:p14="http://schemas.microsoft.com/office/powerpoint/2010/main" val="33769117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ation ">
    <p:spTree>
      <p:nvGrpSpPr>
        <p:cNvPr id="1" name=""/>
        <p:cNvGrpSpPr/>
        <p:nvPr/>
      </p:nvGrpSpPr>
      <p:grpSpPr>
        <a:xfrm>
          <a:off x="0" y="0"/>
          <a:ext cx="0" cy="0"/>
          <a:chOff x="0" y="0"/>
          <a:chExt cx="0" cy="0"/>
        </a:xfrm>
      </p:grpSpPr>
      <p:grpSp>
        <p:nvGrpSpPr>
          <p:cNvPr id="3" name="Group 14"/>
          <p:cNvGrpSpPr>
            <a:grpSpLocks/>
          </p:cNvGrpSpPr>
          <p:nvPr/>
        </p:nvGrpSpPr>
        <p:grpSpPr bwMode="auto">
          <a:xfrm>
            <a:off x="0" y="4343400"/>
            <a:ext cx="5259388" cy="2087563"/>
            <a:chOff x="-422728" y="4800600"/>
            <a:chExt cx="5805606" cy="1695965"/>
          </a:xfrm>
        </p:grpSpPr>
        <p:pic>
          <p:nvPicPr>
            <p:cNvPr id="4" name="Picture 15"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22728" y="480060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6" descr="angle_bar.png" hidden="1"/>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14032" y="4801990"/>
              <a:ext cx="5796910" cy="169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Slide Number Placeholder 7"/>
          <p:cNvSpPr>
            <a:spLocks noGrp="1"/>
          </p:cNvSpPr>
          <p:nvPr>
            <p:ph type="sldNum" sz="quarter" idx="15"/>
          </p:nvPr>
        </p:nvSpPr>
        <p:spPr/>
        <p:txBody>
          <a:bodyPr/>
          <a:lstStyle/>
          <a:p>
            <a:fld id="{71F8F497-5311-4FE6-8037-E08A3EC20500}" type="slidenum">
              <a:rPr lang="en-US" smtClean="0"/>
              <a:t>‹#›</a:t>
            </a:fld>
            <a:endParaRPr lang="en-US" dirty="0"/>
          </a:p>
        </p:txBody>
      </p:sp>
      <p:sp>
        <p:nvSpPr>
          <p:cNvPr id="14" name="TextBox 13"/>
          <p:cNvSpPr txBox="1"/>
          <p:nvPr userDrawn="1"/>
        </p:nvSpPr>
        <p:spPr>
          <a:xfrm>
            <a:off x="7301919" y="2845967"/>
            <a:ext cx="1498372" cy="2041732"/>
          </a:xfrm>
          <a:prstGeom prst="rect">
            <a:avLst/>
          </a:prstGeom>
        </p:spPr>
        <p:txBody>
          <a:bodyPr/>
          <a:lstStyle/>
          <a:p>
            <a:pPr>
              <a:defRPr/>
            </a:pPr>
            <a:r>
              <a:rPr lang="en-US" sz="20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5" name="TextBox 14"/>
          <p:cNvSpPr txBox="1"/>
          <p:nvPr userDrawn="1"/>
        </p:nvSpPr>
        <p:spPr>
          <a:xfrm>
            <a:off x="835075" y="947414"/>
            <a:ext cx="1473200" cy="2142907"/>
          </a:xfrm>
          <a:prstGeom prst="rect">
            <a:avLst/>
          </a:prstGeom>
          <a:ln>
            <a:noFill/>
          </a:ln>
          <a:effectLst/>
        </p:spPr>
        <p:txBody>
          <a:bodyPr/>
          <a:lstStyle/>
          <a:p>
            <a:pPr>
              <a:defRPr/>
            </a:pPr>
            <a:r>
              <a:rPr lang="en-US" sz="20000" b="0" cap="none" spc="0" dirty="0">
                <a:ln>
                  <a:noFill/>
                </a:ln>
                <a:solidFill>
                  <a:schemeClr val="tx1">
                    <a:lumMod val="40000"/>
                    <a:lumOff val="60000"/>
                  </a:schemeClr>
                </a:solidFill>
                <a:effectLst/>
                <a:latin typeface="+mn-lt"/>
                <a:ea typeface="ＭＳ Ｐゴシック" charset="0"/>
                <a:cs typeface="ＭＳ Ｐゴシック" charset="0"/>
              </a:rPr>
              <a:t>“</a:t>
            </a:r>
            <a:endParaRPr lang="en-US" sz="20000" b="0" cap="none" spc="0" dirty="0">
              <a:ln>
                <a:noFill/>
              </a:ln>
              <a:solidFill>
                <a:schemeClr val="tx1">
                  <a:lumMod val="40000"/>
                  <a:lumOff val="60000"/>
                </a:schemeClr>
              </a:solidFill>
              <a:effectLst/>
              <a:latin typeface="+mn-lt"/>
              <a:ea typeface="ＭＳ Ｐゴシック" charset="0"/>
              <a:cs typeface="Franklin Gothic Book"/>
            </a:endParaRPr>
          </a:p>
        </p:txBody>
      </p:sp>
      <p:sp>
        <p:nvSpPr>
          <p:cNvPr id="16" name="Text Placeholder 8" title="A quotation can be used in this area"/>
          <p:cNvSpPr>
            <a:spLocks noGrp="1"/>
          </p:cNvSpPr>
          <p:nvPr>
            <p:ph type="body" sz="quarter" idx="10" hasCustomPrompt="1"/>
          </p:nvPr>
        </p:nvSpPr>
        <p:spPr>
          <a:xfrm>
            <a:off x="1754186" y="1969705"/>
            <a:ext cx="5635625" cy="1871662"/>
          </a:xfrm>
          <a:prstGeom prst="rect">
            <a:avLst/>
          </a:prstGeom>
        </p:spPr>
        <p:txBody>
          <a:bodyPr anchor="ctr">
            <a:normAutofit/>
          </a:bodyPr>
          <a:lstStyle>
            <a:lvl1pPr marL="0" indent="0" algn="ctr">
              <a:buNone/>
              <a:defRPr sz="2800" baseline="0">
                <a:solidFill>
                  <a:schemeClr val="tx1"/>
                </a:solidFill>
              </a:defRPr>
            </a:lvl1pPr>
          </a:lstStyle>
          <a:p>
            <a:pPr lvl="0"/>
            <a:r>
              <a:rPr lang="en-US" dirty="0"/>
              <a:t>Put your quote in here</a:t>
            </a:r>
          </a:p>
        </p:txBody>
      </p:sp>
      <p:sp>
        <p:nvSpPr>
          <p:cNvPr id="17" name="Text Placeholder 10"/>
          <p:cNvSpPr>
            <a:spLocks noGrp="1"/>
          </p:cNvSpPr>
          <p:nvPr>
            <p:ph type="body" sz="quarter" idx="11" hasCustomPrompt="1"/>
          </p:nvPr>
        </p:nvSpPr>
        <p:spPr>
          <a:xfrm>
            <a:off x="3870618" y="4419881"/>
            <a:ext cx="3519193" cy="297748"/>
          </a:xfrm>
          <a:prstGeom prst="rect">
            <a:avLst/>
          </a:prstGeom>
        </p:spPr>
        <p:txBody>
          <a:bodyPr>
            <a:noAutofit/>
          </a:bodyPr>
          <a:lstStyle>
            <a:lvl1pPr marL="0" indent="0" algn="r">
              <a:buNone/>
              <a:defRPr sz="2000" i="1">
                <a:solidFill>
                  <a:schemeClr val="tx1"/>
                </a:solidFill>
                <a:latin typeface="Arial" pitchFamily="34" charset="0"/>
                <a:cs typeface="Arial" pitchFamily="34" charset="0"/>
              </a:defRPr>
            </a:lvl1pPr>
          </a:lstStyle>
          <a:p>
            <a:pPr lvl="0"/>
            <a:r>
              <a:rPr lang="en-US" dirty="0"/>
              <a:t>Name here</a:t>
            </a:r>
          </a:p>
        </p:txBody>
      </p:sp>
      <p:sp>
        <p:nvSpPr>
          <p:cNvPr id="18" name="Text Placeholder 10"/>
          <p:cNvSpPr>
            <a:spLocks noGrp="1"/>
          </p:cNvSpPr>
          <p:nvPr>
            <p:ph type="body" sz="quarter" idx="12" hasCustomPrompt="1"/>
          </p:nvPr>
        </p:nvSpPr>
        <p:spPr>
          <a:xfrm>
            <a:off x="3877638" y="5080517"/>
            <a:ext cx="3519193" cy="297748"/>
          </a:xfrm>
          <a:prstGeom prst="rect">
            <a:avLst/>
          </a:prstGeom>
        </p:spPr>
        <p:txBody>
          <a:bodyPr anchor="ctr">
            <a:noAutofit/>
          </a:bodyPr>
          <a:lstStyle>
            <a:lvl1pPr marL="0" indent="0" algn="r">
              <a:buNone/>
              <a:defRPr lang="en-US" sz="140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Organization here</a:t>
            </a:r>
          </a:p>
        </p:txBody>
      </p:sp>
      <p:sp>
        <p:nvSpPr>
          <p:cNvPr id="19" name="Text Placeholder 10"/>
          <p:cNvSpPr>
            <a:spLocks noGrp="1"/>
          </p:cNvSpPr>
          <p:nvPr>
            <p:ph type="body" sz="quarter" idx="13" hasCustomPrompt="1"/>
          </p:nvPr>
        </p:nvSpPr>
        <p:spPr>
          <a:xfrm>
            <a:off x="3873321" y="4774552"/>
            <a:ext cx="3519193" cy="297748"/>
          </a:xfrm>
          <a:prstGeom prst="rect">
            <a:avLst/>
          </a:prstGeom>
        </p:spPr>
        <p:txBody>
          <a:bodyPr anchor="ctr">
            <a:noAutofit/>
          </a:bodyPr>
          <a:lstStyle>
            <a:lvl1pPr marL="0" indent="0" algn="r">
              <a:buNone/>
              <a:defRPr lang="en-US" sz="1400" i="1" baseline="0" dirty="0">
                <a:solidFill>
                  <a:schemeClr val="tx1"/>
                </a:solidFill>
                <a:latin typeface="Arial" pitchFamily="34" charset="0"/>
                <a:ea typeface="ＭＳ Ｐゴシック" pitchFamily="-112" charset="-128"/>
                <a:cs typeface="Arial" pitchFamily="34" charset="0"/>
              </a:defRPr>
            </a:lvl1pPr>
          </a:lstStyle>
          <a:p>
            <a:pPr marL="0" marR="0" lvl="0" indent="0" algn="r" defTabSz="914400" rtl="0" eaLnBrk="1" fontAlgn="base" latinLnBrk="0" hangingPunct="1">
              <a:lnSpc>
                <a:spcPct val="80000"/>
              </a:lnSpc>
              <a:spcBef>
                <a:spcPts val="1400"/>
              </a:spcBef>
              <a:spcAft>
                <a:spcPct val="0"/>
              </a:spcAft>
              <a:buClr>
                <a:srgbClr val="3294D3"/>
              </a:buClr>
              <a:buSzPct val="130000"/>
              <a:buFont typeface="Wingdings" pitchFamily="2" charset="2"/>
              <a:buNone/>
              <a:tabLst/>
            </a:pPr>
            <a:r>
              <a:rPr lang="en-US" dirty="0"/>
              <a:t>Title here</a:t>
            </a:r>
          </a:p>
        </p:txBody>
      </p:sp>
    </p:spTree>
    <p:extLst>
      <p:ext uri="{BB962C8B-B14F-4D97-AF65-F5344CB8AC3E}">
        <p14:creationId xmlns:p14="http://schemas.microsoft.com/office/powerpoint/2010/main" val="41547877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3" name="TextBox 2"/>
          <p:cNvSpPr txBox="1"/>
          <p:nvPr userDrawn="1"/>
        </p:nvSpPr>
        <p:spPr>
          <a:xfrm>
            <a:off x="1" y="6506651"/>
            <a:ext cx="9144000" cy="276999"/>
          </a:xfrm>
          <a:prstGeom prst="rect">
            <a:avLst/>
          </a:prstGeom>
          <a:noFill/>
        </p:spPr>
        <p:txBody>
          <a:bodyPr wrap="square" rtlCol="0">
            <a:spAutoFit/>
          </a:bodyPr>
          <a:lstStyle/>
          <a:p>
            <a:pPr algn="l"/>
            <a:r>
              <a:rPr lang="en-US" sz="600" b="0" dirty="0">
                <a:solidFill>
                  <a:schemeClr val="bg1">
                    <a:lumMod val="75000"/>
                  </a:schemeClr>
                </a:solidFill>
              </a:rPr>
              <a:t>BRNDEXP 3.0  ©  Cerner Corporation.  All rights reserved.  </a:t>
            </a:r>
          </a:p>
          <a:p>
            <a:pPr algn="l"/>
            <a:r>
              <a:rPr lang="en-US" sz="600"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Tree>
    <p:extLst>
      <p:ext uri="{BB962C8B-B14F-4D97-AF65-F5344CB8AC3E}">
        <p14:creationId xmlns:p14="http://schemas.microsoft.com/office/powerpoint/2010/main" val="4486782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Cerner - 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a:defRPr sz="2400"/>
            </a:lvl1pPr>
            <a:lvl2pPr>
              <a:defRPr sz="2000"/>
            </a:lvl2pPr>
            <a:lvl3pPr>
              <a:defRPr sz="1800"/>
            </a:lvl3pPr>
            <a:lvl4pPr>
              <a:defRPr sz="1400"/>
            </a:lvl4pPr>
            <a:lvl5pPr>
              <a:defRPr sz="1200"/>
            </a:lvl5pPr>
          </a:lstStyle>
          <a:p>
            <a:pPr lvl="0"/>
            <a:r>
              <a:rPr lang="en-US" dirty="0"/>
              <a:t>Subhead One</a:t>
            </a:r>
          </a:p>
          <a:p>
            <a:pPr lvl="1"/>
            <a:r>
              <a:rPr lang="en-US" dirty="0"/>
              <a:t>Secondary text bullet</a:t>
            </a:r>
          </a:p>
          <a:p>
            <a:pPr lvl="1"/>
            <a:r>
              <a:rPr lang="en-US" dirty="0"/>
              <a:t>Secondary text bullet</a:t>
            </a:r>
          </a:p>
          <a:p>
            <a:pPr lvl="2"/>
            <a:r>
              <a:rPr lang="en-US" dirty="0"/>
              <a:t>Third bullet</a:t>
            </a:r>
          </a:p>
          <a:p>
            <a:pPr lvl="0"/>
            <a:r>
              <a:rPr lang="en-US" dirty="0"/>
              <a:t>Subhead Two</a:t>
            </a:r>
          </a:p>
          <a:p>
            <a:pPr lvl="1"/>
            <a:r>
              <a:rPr lang="en-US" dirty="0"/>
              <a:t>Secondary text bullet</a:t>
            </a:r>
          </a:p>
          <a:p>
            <a:pPr lvl="1"/>
            <a:r>
              <a:rPr lang="en-US" dirty="0"/>
              <a:t>Secondary text bullet</a:t>
            </a:r>
          </a:p>
          <a:p>
            <a:pPr lvl="2"/>
            <a:r>
              <a:rPr lang="en-US" dirty="0"/>
              <a:t>Third bullet</a:t>
            </a:r>
          </a:p>
        </p:txBody>
      </p:sp>
    </p:spTree>
    <p:extLst>
      <p:ext uri="{BB962C8B-B14F-4D97-AF65-F5344CB8AC3E}">
        <p14:creationId xmlns:p14="http://schemas.microsoft.com/office/powerpoint/2010/main" val="67144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 one image">
    <p:spTree>
      <p:nvGrpSpPr>
        <p:cNvPr id="1" name=""/>
        <p:cNvGrpSpPr/>
        <p:nvPr/>
      </p:nvGrpSpPr>
      <p:grpSpPr>
        <a:xfrm>
          <a:off x="0" y="0"/>
          <a:ext cx="0" cy="0"/>
          <a:chOff x="0" y="0"/>
          <a:chExt cx="0" cy="0"/>
        </a:xfrm>
      </p:grpSpPr>
      <p:grpSp>
        <p:nvGrpSpPr>
          <p:cNvPr id="4" name="Group 3"/>
          <p:cNvGrpSpPr/>
          <p:nvPr userDrawn="1"/>
        </p:nvGrpSpPr>
        <p:grpSpPr>
          <a:xfrm>
            <a:off x="-9524" y="1426872"/>
            <a:ext cx="9153524" cy="3070517"/>
            <a:chOff x="-9524" y="1426872"/>
            <a:chExt cx="9153524" cy="3070517"/>
          </a:xfrm>
        </p:grpSpPr>
        <p:pic>
          <p:nvPicPr>
            <p:cNvPr id="2" name="Picture 1" descr="FAN9016905.JP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41711" y="1466071"/>
              <a:ext cx="4102289" cy="2734859"/>
            </a:xfrm>
            <a:prstGeom prst="rect">
              <a:avLst/>
            </a:prstGeom>
          </p:spPr>
        </p:pic>
        <p:grpSp>
          <p:nvGrpSpPr>
            <p:cNvPr id="10" name="Group 9"/>
            <p:cNvGrpSpPr/>
            <p:nvPr userDrawn="1"/>
          </p:nvGrpSpPr>
          <p:grpSpPr>
            <a:xfrm>
              <a:off x="-8597" y="1426872"/>
              <a:ext cx="6234000" cy="2853743"/>
              <a:chOff x="-8597" y="1426872"/>
              <a:chExt cx="6234000" cy="2853743"/>
            </a:xfrm>
          </p:grpSpPr>
          <p:sp>
            <p:nvSpPr>
              <p:cNvPr id="23" name="Parallelogram 22"/>
              <p:cNvSpPr/>
              <p:nvPr userDrawn="1"/>
            </p:nvSpPr>
            <p:spPr bwMode="auto">
              <a:xfrm>
                <a:off x="-8597" y="1426872"/>
                <a:ext cx="6234000" cy="2853743"/>
              </a:xfrm>
              <a:custGeom>
                <a:avLst/>
                <a:gdLst>
                  <a:gd name="connsiteX0" fmla="*/ 0 w 7305563"/>
                  <a:gd name="connsiteY0" fmla="*/ 2853743 h 2853743"/>
                  <a:gd name="connsiteX1" fmla="*/ 934344 w 7305563"/>
                  <a:gd name="connsiteY1" fmla="*/ 0 h 2853743"/>
                  <a:gd name="connsiteX2" fmla="*/ 7305563 w 7305563"/>
                  <a:gd name="connsiteY2" fmla="*/ 0 h 2853743"/>
                  <a:gd name="connsiteX3" fmla="*/ 6371219 w 7305563"/>
                  <a:gd name="connsiteY3" fmla="*/ 2853743 h 2853743"/>
                  <a:gd name="connsiteX4" fmla="*/ 0 w 7305563"/>
                  <a:gd name="connsiteY4" fmla="*/ 2853743 h 2853743"/>
                  <a:gd name="connsiteX0" fmla="*/ 137219 w 6371219"/>
                  <a:gd name="connsiteY0" fmla="*/ 2853743 h 2853743"/>
                  <a:gd name="connsiteX1" fmla="*/ 0 w 6371219"/>
                  <a:gd name="connsiteY1" fmla="*/ 0 h 2853743"/>
                  <a:gd name="connsiteX2" fmla="*/ 6371219 w 6371219"/>
                  <a:gd name="connsiteY2" fmla="*/ 0 h 2853743"/>
                  <a:gd name="connsiteX3" fmla="*/ 5436875 w 6371219"/>
                  <a:gd name="connsiteY3" fmla="*/ 2853743 h 2853743"/>
                  <a:gd name="connsiteX4" fmla="*/ 137219 w 6371219"/>
                  <a:gd name="connsiteY4" fmla="*/ 2853743 h 2853743"/>
                  <a:gd name="connsiteX0" fmla="*/ 0 w 6234000"/>
                  <a:gd name="connsiteY0" fmla="*/ 2853743 h 2853743"/>
                  <a:gd name="connsiteX1" fmla="*/ 3275 w 6234000"/>
                  <a:gd name="connsiteY1" fmla="*/ 0 h 2853743"/>
                  <a:gd name="connsiteX2" fmla="*/ 6234000 w 6234000"/>
                  <a:gd name="connsiteY2" fmla="*/ 0 h 2853743"/>
                  <a:gd name="connsiteX3" fmla="*/ 5299656 w 6234000"/>
                  <a:gd name="connsiteY3" fmla="*/ 2853743 h 2853743"/>
                  <a:gd name="connsiteX4" fmla="*/ 0 w 6234000"/>
                  <a:gd name="connsiteY4" fmla="*/ 2853743 h 28537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4000" h="2853743">
                    <a:moveTo>
                      <a:pt x="0" y="2853743"/>
                    </a:moveTo>
                    <a:cubicBezTo>
                      <a:pt x="1092" y="1902495"/>
                      <a:pt x="2183" y="951248"/>
                      <a:pt x="3275" y="0"/>
                    </a:cubicBezTo>
                    <a:lnTo>
                      <a:pt x="6234000" y="0"/>
                    </a:lnTo>
                    <a:lnTo>
                      <a:pt x="5299656" y="2853743"/>
                    </a:lnTo>
                    <a:lnTo>
                      <a:pt x="0" y="2853743"/>
                    </a:lnTo>
                    <a:close/>
                  </a:path>
                </a:pathLst>
              </a:cu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dirty="0"/>
              </a:p>
            </p:txBody>
          </p:sp>
          <p:sp>
            <p:nvSpPr>
              <p:cNvPr id="22" name="Parallelogram 21"/>
              <p:cNvSpPr/>
              <p:nvPr userDrawn="1"/>
            </p:nvSpPr>
            <p:spPr bwMode="auto">
              <a:xfrm>
                <a:off x="-7316" y="1469926"/>
                <a:ext cx="6052516" cy="2724249"/>
              </a:xfrm>
              <a:custGeom>
                <a:avLst/>
                <a:gdLst>
                  <a:gd name="connsiteX0" fmla="*/ 0 w 6974060"/>
                  <a:gd name="connsiteY0" fmla="*/ 2724249 h 2724249"/>
                  <a:gd name="connsiteX1" fmla="*/ 891946 w 6974060"/>
                  <a:gd name="connsiteY1" fmla="*/ 0 h 2724249"/>
                  <a:gd name="connsiteX2" fmla="*/ 6974060 w 6974060"/>
                  <a:gd name="connsiteY2" fmla="*/ 0 h 2724249"/>
                  <a:gd name="connsiteX3" fmla="*/ 6082114 w 6974060"/>
                  <a:gd name="connsiteY3" fmla="*/ 2724249 h 2724249"/>
                  <a:gd name="connsiteX4" fmla="*/ 0 w 6974060"/>
                  <a:gd name="connsiteY4" fmla="*/ 2724249 h 2724249"/>
                  <a:gd name="connsiteX0" fmla="*/ 0 w 6974060"/>
                  <a:gd name="connsiteY0" fmla="*/ 2724249 h 2724249"/>
                  <a:gd name="connsiteX1" fmla="*/ 922902 w 6974060"/>
                  <a:gd name="connsiteY1" fmla="*/ 0 h 2724249"/>
                  <a:gd name="connsiteX2" fmla="*/ 6974060 w 6974060"/>
                  <a:gd name="connsiteY2" fmla="*/ 0 h 2724249"/>
                  <a:gd name="connsiteX3" fmla="*/ 6082114 w 6974060"/>
                  <a:gd name="connsiteY3" fmla="*/ 2724249 h 2724249"/>
                  <a:gd name="connsiteX4" fmla="*/ 0 w 6974060"/>
                  <a:gd name="connsiteY4" fmla="*/ 2724249 h 2724249"/>
                  <a:gd name="connsiteX0" fmla="*/ 0 w 6052516"/>
                  <a:gd name="connsiteY0" fmla="*/ 2724249 h 2724249"/>
                  <a:gd name="connsiteX1" fmla="*/ 1358 w 6052516"/>
                  <a:gd name="connsiteY1" fmla="*/ 0 h 2724249"/>
                  <a:gd name="connsiteX2" fmla="*/ 6052516 w 6052516"/>
                  <a:gd name="connsiteY2" fmla="*/ 0 h 2724249"/>
                  <a:gd name="connsiteX3" fmla="*/ 5160570 w 6052516"/>
                  <a:gd name="connsiteY3" fmla="*/ 2724249 h 2724249"/>
                  <a:gd name="connsiteX4" fmla="*/ 0 w 6052516"/>
                  <a:gd name="connsiteY4" fmla="*/ 2724249 h 2724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52516" h="2724249">
                    <a:moveTo>
                      <a:pt x="0" y="2724249"/>
                    </a:moveTo>
                    <a:cubicBezTo>
                      <a:pt x="453" y="1816166"/>
                      <a:pt x="905" y="908083"/>
                      <a:pt x="1358" y="0"/>
                    </a:cubicBezTo>
                    <a:lnTo>
                      <a:pt x="6052516" y="0"/>
                    </a:lnTo>
                    <a:lnTo>
                      <a:pt x="5160570" y="2724249"/>
                    </a:lnTo>
                    <a:lnTo>
                      <a:pt x="0" y="2724249"/>
                    </a:lnTo>
                    <a:close/>
                  </a:path>
                </a:pathLst>
              </a:custGeom>
              <a:solidFill>
                <a:srgbClr val="0D94D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grpSp>
        <p:sp>
          <p:nvSpPr>
            <p:cNvPr id="25" name="Parallelogram 24"/>
            <p:cNvSpPr/>
            <p:nvPr userDrawn="1"/>
          </p:nvSpPr>
          <p:spPr bwMode="auto">
            <a:xfrm>
              <a:off x="-9524" y="3808793"/>
              <a:ext cx="4579143" cy="688596"/>
            </a:xfrm>
            <a:custGeom>
              <a:avLst/>
              <a:gdLst>
                <a:gd name="connsiteX0" fmla="*/ 0 w 4800600"/>
                <a:gd name="connsiteY0" fmla="*/ 688596 h 688596"/>
                <a:gd name="connsiteX1" fmla="*/ 225453 w 4800600"/>
                <a:gd name="connsiteY1" fmla="*/ 0 h 688596"/>
                <a:gd name="connsiteX2" fmla="*/ 4800600 w 4800600"/>
                <a:gd name="connsiteY2" fmla="*/ 0 h 688596"/>
                <a:gd name="connsiteX3" fmla="*/ 4575147 w 4800600"/>
                <a:gd name="connsiteY3" fmla="*/ 688596 h 688596"/>
                <a:gd name="connsiteX4" fmla="*/ 0 w 4800600"/>
                <a:gd name="connsiteY4" fmla="*/ 688596 h 688596"/>
                <a:gd name="connsiteX0" fmla="*/ 0 w 4583906"/>
                <a:gd name="connsiteY0" fmla="*/ 688596 h 688596"/>
                <a:gd name="connsiteX1" fmla="*/ 8759 w 4583906"/>
                <a:gd name="connsiteY1" fmla="*/ 0 h 688596"/>
                <a:gd name="connsiteX2" fmla="*/ 4583906 w 4583906"/>
                <a:gd name="connsiteY2" fmla="*/ 0 h 688596"/>
                <a:gd name="connsiteX3" fmla="*/ 4358453 w 4583906"/>
                <a:gd name="connsiteY3" fmla="*/ 688596 h 688596"/>
                <a:gd name="connsiteX4" fmla="*/ 0 w 4583906"/>
                <a:gd name="connsiteY4" fmla="*/ 688596 h 688596"/>
                <a:gd name="connsiteX0" fmla="*/ 0 w 4579143"/>
                <a:gd name="connsiteY0" fmla="*/ 688596 h 688596"/>
                <a:gd name="connsiteX1" fmla="*/ 3996 w 4579143"/>
                <a:gd name="connsiteY1" fmla="*/ 0 h 688596"/>
                <a:gd name="connsiteX2" fmla="*/ 4579143 w 4579143"/>
                <a:gd name="connsiteY2" fmla="*/ 0 h 688596"/>
                <a:gd name="connsiteX3" fmla="*/ 4353690 w 4579143"/>
                <a:gd name="connsiteY3" fmla="*/ 688596 h 688596"/>
                <a:gd name="connsiteX4" fmla="*/ 0 w 4579143"/>
                <a:gd name="connsiteY4" fmla="*/ 688596 h 68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9143" h="688596">
                  <a:moveTo>
                    <a:pt x="0" y="688596"/>
                  </a:moveTo>
                  <a:lnTo>
                    <a:pt x="3996" y="0"/>
                  </a:lnTo>
                  <a:lnTo>
                    <a:pt x="4579143" y="0"/>
                  </a:lnTo>
                  <a:lnTo>
                    <a:pt x="4353690" y="688596"/>
                  </a:lnTo>
                  <a:lnTo>
                    <a:pt x="0" y="688596"/>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grpSp>
      <p:sp>
        <p:nvSpPr>
          <p:cNvPr id="6" name="Text Placeholder 13"/>
          <p:cNvSpPr>
            <a:spLocks noGrp="1"/>
          </p:cNvSpPr>
          <p:nvPr userDrawn="1">
            <p:ph type="body" sz="quarter" idx="10" hasCustomPrompt="1"/>
          </p:nvPr>
        </p:nvSpPr>
        <p:spPr>
          <a:xfrm>
            <a:off x="311150" y="4943092"/>
            <a:ext cx="4260849" cy="417164"/>
          </a:xfrm>
          <a:prstGeom prst="rect">
            <a:avLst/>
          </a:prstGeom>
        </p:spPr>
        <p:txBody>
          <a:bodyPr/>
          <a:lstStyle>
            <a:lvl1pPr marL="0" indent="0">
              <a:buNone/>
              <a:defRPr sz="2200" baseline="0">
                <a:solidFill>
                  <a:srgbClr val="4C5257"/>
                </a:solidFill>
                <a:latin typeface="+mj-lt"/>
              </a:defRPr>
            </a:lvl1pPr>
          </a:lstStyle>
          <a:p>
            <a:pPr lvl="0"/>
            <a:r>
              <a:rPr lang="en-US" dirty="0"/>
              <a:t>Presenter Name</a:t>
            </a:r>
          </a:p>
        </p:txBody>
      </p:sp>
      <p:sp>
        <p:nvSpPr>
          <p:cNvPr id="7" name="Text Placeholder 13"/>
          <p:cNvSpPr>
            <a:spLocks noGrp="1"/>
          </p:cNvSpPr>
          <p:nvPr userDrawn="1">
            <p:ph type="body" sz="quarter" idx="12" hasCustomPrompt="1"/>
          </p:nvPr>
        </p:nvSpPr>
        <p:spPr>
          <a:xfrm>
            <a:off x="311150" y="5369613"/>
            <a:ext cx="3765549" cy="253865"/>
          </a:xfrm>
          <a:prstGeom prst="rect">
            <a:avLst/>
          </a:prstGeom>
        </p:spPr>
        <p:txBody>
          <a:bodyPr/>
          <a:lstStyle>
            <a:lvl1pPr marL="0" indent="0">
              <a:buNone/>
              <a:defRPr sz="1600" i="1" baseline="0">
                <a:solidFill>
                  <a:srgbClr val="4C5257"/>
                </a:solidFill>
                <a:latin typeface="+mj-lt"/>
              </a:defRPr>
            </a:lvl1pPr>
          </a:lstStyle>
          <a:p>
            <a:pPr lvl="0"/>
            <a:r>
              <a:rPr lang="en-US" dirty="0"/>
              <a:t>Presenter Title</a:t>
            </a:r>
          </a:p>
        </p:txBody>
      </p:sp>
      <p:sp>
        <p:nvSpPr>
          <p:cNvPr id="8" name="Text Placeholder 13"/>
          <p:cNvSpPr>
            <a:spLocks noGrp="1"/>
          </p:cNvSpPr>
          <p:nvPr userDrawn="1">
            <p:ph type="body" sz="quarter" idx="13" hasCustomPrompt="1"/>
          </p:nvPr>
        </p:nvSpPr>
        <p:spPr>
          <a:xfrm>
            <a:off x="311150" y="6361809"/>
            <a:ext cx="2166187" cy="285471"/>
          </a:xfrm>
          <a:prstGeom prst="rect">
            <a:avLst/>
          </a:prstGeom>
        </p:spPr>
        <p:txBody>
          <a:bodyPr/>
          <a:lstStyle>
            <a:lvl1pPr marL="0" indent="0">
              <a:buNone/>
              <a:defRPr sz="1400" i="0" baseline="0">
                <a:solidFill>
                  <a:srgbClr val="4C5257"/>
                </a:solidFill>
                <a:latin typeface="+mj-lt"/>
              </a:defRPr>
            </a:lvl1pPr>
          </a:lstStyle>
          <a:p>
            <a:pPr lvl="0"/>
            <a:r>
              <a:rPr lang="en-US" dirty="0"/>
              <a:t>Date</a:t>
            </a:r>
          </a:p>
        </p:txBody>
      </p:sp>
      <p:sp>
        <p:nvSpPr>
          <p:cNvPr id="5" name="Title 4"/>
          <p:cNvSpPr>
            <a:spLocks noGrp="1"/>
          </p:cNvSpPr>
          <p:nvPr userDrawn="1">
            <p:ph type="title"/>
          </p:nvPr>
        </p:nvSpPr>
        <p:spPr>
          <a:xfrm>
            <a:off x="311149" y="1481751"/>
            <a:ext cx="4840203" cy="2320627"/>
          </a:xfrm>
          <a:prstGeom prst="rect">
            <a:avLst/>
          </a:prstGeom>
        </p:spPr>
        <p:txBody>
          <a:bodyPr/>
          <a:lstStyle>
            <a:lvl1pPr>
              <a:lnSpc>
                <a:spcPct val="90000"/>
              </a:lnSpc>
              <a:spcAft>
                <a:spcPts val="0"/>
              </a:spcAft>
              <a:defRPr>
                <a:solidFill>
                  <a:schemeClr val="bg1"/>
                </a:solidFill>
              </a:defRPr>
            </a:lvl1pPr>
          </a:lstStyle>
          <a:p>
            <a:r>
              <a:rPr lang="en-US"/>
              <a:t>Click to edit Master title style</a:t>
            </a:r>
            <a:endParaRPr lang="en-US" dirty="0"/>
          </a:p>
        </p:txBody>
      </p:sp>
      <p:pic>
        <p:nvPicPr>
          <p:cNvPr id="17" name="Picture 1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820340" y="6133731"/>
            <a:ext cx="2070537" cy="510194"/>
          </a:xfrm>
          <a:prstGeom prst="rect">
            <a:avLst/>
          </a:prstGeom>
        </p:spPr>
      </p:pic>
      <p:sp>
        <p:nvSpPr>
          <p:cNvPr id="16" name="Text Placeholder 13"/>
          <p:cNvSpPr>
            <a:spLocks noGrp="1"/>
          </p:cNvSpPr>
          <p:nvPr userDrawn="1">
            <p:ph type="body" sz="quarter" idx="14" hasCustomPrompt="1"/>
          </p:nvPr>
        </p:nvSpPr>
        <p:spPr>
          <a:xfrm>
            <a:off x="311150" y="3810219"/>
            <a:ext cx="4002584" cy="687169"/>
          </a:xfrm>
          <a:prstGeom prst="rect">
            <a:avLst/>
          </a:prstGeom>
        </p:spPr>
        <p:txBody>
          <a:bodyPr anchor="ctr"/>
          <a:lstStyle>
            <a:lvl1pPr marL="0" indent="0">
              <a:buNone/>
              <a:defRPr sz="2200" baseline="0">
                <a:solidFill>
                  <a:schemeClr val="bg1"/>
                </a:solidFill>
                <a:latin typeface="+mj-lt"/>
              </a:defRPr>
            </a:lvl1pPr>
          </a:lstStyle>
          <a:p>
            <a:pPr lvl="0"/>
            <a:r>
              <a:rPr lang="en-US" dirty="0"/>
              <a:t>Subtitle</a:t>
            </a:r>
          </a:p>
        </p:txBody>
      </p:sp>
    </p:spTree>
    <p:extLst>
      <p:ext uri="{BB962C8B-B14F-4D97-AF65-F5344CB8AC3E}">
        <p14:creationId xmlns:p14="http://schemas.microsoft.com/office/powerpoint/2010/main" val="2629442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Divider">
    <p:spTree>
      <p:nvGrpSpPr>
        <p:cNvPr id="1" name=""/>
        <p:cNvGrpSpPr/>
        <p:nvPr/>
      </p:nvGrpSpPr>
      <p:grpSpPr>
        <a:xfrm>
          <a:off x="0" y="0"/>
          <a:ext cx="0" cy="0"/>
          <a:chOff x="0" y="0"/>
          <a:chExt cx="0" cy="0"/>
        </a:xfrm>
      </p:grpSpPr>
      <p:grpSp>
        <p:nvGrpSpPr>
          <p:cNvPr id="2" name="Group 1"/>
          <p:cNvGrpSpPr/>
          <p:nvPr userDrawn="1"/>
        </p:nvGrpSpPr>
        <p:grpSpPr>
          <a:xfrm>
            <a:off x="-10196" y="2354263"/>
            <a:ext cx="7525421" cy="1881002"/>
            <a:chOff x="-10196" y="2354263"/>
            <a:chExt cx="7525421" cy="1881002"/>
          </a:xfrm>
        </p:grpSpPr>
        <p:sp>
          <p:nvSpPr>
            <p:cNvPr id="16" name="Parallelogram 15"/>
            <p:cNvSpPr/>
            <p:nvPr userDrawn="1"/>
          </p:nvSpPr>
          <p:spPr bwMode="auto">
            <a:xfrm>
              <a:off x="-10196" y="2354263"/>
              <a:ext cx="7525421" cy="1671727"/>
            </a:xfrm>
            <a:custGeom>
              <a:avLst/>
              <a:gdLst>
                <a:gd name="connsiteX0" fmla="*/ 0 w 8100837"/>
                <a:gd name="connsiteY0" fmla="*/ 1671727 h 1671727"/>
                <a:gd name="connsiteX1" fmla="*/ 547340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8100837"/>
                <a:gd name="connsiteY0" fmla="*/ 1671727 h 1671727"/>
                <a:gd name="connsiteX1" fmla="*/ 584372 w 8100837"/>
                <a:gd name="connsiteY1" fmla="*/ 0 h 1671727"/>
                <a:gd name="connsiteX2" fmla="*/ 8100837 w 8100837"/>
                <a:gd name="connsiteY2" fmla="*/ 0 h 1671727"/>
                <a:gd name="connsiteX3" fmla="*/ 7553497 w 8100837"/>
                <a:gd name="connsiteY3" fmla="*/ 1671727 h 1671727"/>
                <a:gd name="connsiteX4" fmla="*/ 0 w 8100837"/>
                <a:gd name="connsiteY4" fmla="*/ 1671727 h 1671727"/>
                <a:gd name="connsiteX0" fmla="*/ 0 w 7536815"/>
                <a:gd name="connsiteY0" fmla="*/ 1671727 h 1671727"/>
                <a:gd name="connsiteX1" fmla="*/ 20350 w 7536815"/>
                <a:gd name="connsiteY1" fmla="*/ 0 h 1671727"/>
                <a:gd name="connsiteX2" fmla="*/ 7536815 w 7536815"/>
                <a:gd name="connsiteY2" fmla="*/ 0 h 1671727"/>
                <a:gd name="connsiteX3" fmla="*/ 6989475 w 7536815"/>
                <a:gd name="connsiteY3" fmla="*/ 1671727 h 1671727"/>
                <a:gd name="connsiteX4" fmla="*/ 0 w 7536815"/>
                <a:gd name="connsiteY4" fmla="*/ 1671727 h 1671727"/>
                <a:gd name="connsiteX0" fmla="*/ 0 w 7525421"/>
                <a:gd name="connsiteY0" fmla="*/ 1671727 h 1671727"/>
                <a:gd name="connsiteX1" fmla="*/ 8956 w 7525421"/>
                <a:gd name="connsiteY1" fmla="*/ 0 h 1671727"/>
                <a:gd name="connsiteX2" fmla="*/ 7525421 w 7525421"/>
                <a:gd name="connsiteY2" fmla="*/ 0 h 1671727"/>
                <a:gd name="connsiteX3" fmla="*/ 6978081 w 7525421"/>
                <a:gd name="connsiteY3" fmla="*/ 1671727 h 1671727"/>
                <a:gd name="connsiteX4" fmla="*/ 0 w 7525421"/>
                <a:gd name="connsiteY4" fmla="*/ 1671727 h 16717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25421" h="1671727">
                  <a:moveTo>
                    <a:pt x="0" y="1671727"/>
                  </a:moveTo>
                  <a:cubicBezTo>
                    <a:pt x="2985" y="1114485"/>
                    <a:pt x="5971" y="557242"/>
                    <a:pt x="8956" y="0"/>
                  </a:cubicBezTo>
                  <a:lnTo>
                    <a:pt x="7525421" y="0"/>
                  </a:lnTo>
                  <a:lnTo>
                    <a:pt x="6978081" y="1671727"/>
                  </a:lnTo>
                  <a:lnTo>
                    <a:pt x="0" y="1671727"/>
                  </a:lnTo>
                  <a:close/>
                </a:path>
              </a:pathLst>
            </a:custGeom>
            <a:solidFill>
              <a:srgbClr val="0D94D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18" name="Parallelogram 17"/>
            <p:cNvSpPr/>
            <p:nvPr userDrawn="1"/>
          </p:nvSpPr>
          <p:spPr bwMode="auto">
            <a:xfrm>
              <a:off x="-9162" y="3821821"/>
              <a:ext cx="6064971" cy="413444"/>
            </a:xfrm>
            <a:custGeom>
              <a:avLst/>
              <a:gdLst>
                <a:gd name="connsiteX0" fmla="*/ 0 w 6254461"/>
                <a:gd name="connsiteY0" fmla="*/ 413444 h 413444"/>
                <a:gd name="connsiteX1" fmla="*/ 135366 w 6254461"/>
                <a:gd name="connsiteY1" fmla="*/ 0 h 413444"/>
                <a:gd name="connsiteX2" fmla="*/ 6254461 w 6254461"/>
                <a:gd name="connsiteY2" fmla="*/ 0 h 413444"/>
                <a:gd name="connsiteX3" fmla="*/ 6119095 w 6254461"/>
                <a:gd name="connsiteY3" fmla="*/ 413444 h 413444"/>
                <a:gd name="connsiteX4" fmla="*/ 0 w 6254461"/>
                <a:gd name="connsiteY4" fmla="*/ 413444 h 413444"/>
                <a:gd name="connsiteX0" fmla="*/ 61187 w 6119095"/>
                <a:gd name="connsiteY0" fmla="*/ 413444 h 413444"/>
                <a:gd name="connsiteX1" fmla="*/ 0 w 6119095"/>
                <a:gd name="connsiteY1" fmla="*/ 0 h 413444"/>
                <a:gd name="connsiteX2" fmla="*/ 6119095 w 6119095"/>
                <a:gd name="connsiteY2" fmla="*/ 0 h 413444"/>
                <a:gd name="connsiteX3" fmla="*/ 5983729 w 6119095"/>
                <a:gd name="connsiteY3" fmla="*/ 413444 h 413444"/>
                <a:gd name="connsiteX4" fmla="*/ 61187 w 6119095"/>
                <a:gd name="connsiteY4" fmla="*/ 413444 h 413444"/>
                <a:gd name="connsiteX0" fmla="*/ 7063 w 6064971"/>
                <a:gd name="connsiteY0" fmla="*/ 413444 h 413444"/>
                <a:gd name="connsiteX1" fmla="*/ 0 w 6064971"/>
                <a:gd name="connsiteY1" fmla="*/ 0 h 413444"/>
                <a:gd name="connsiteX2" fmla="*/ 6064971 w 6064971"/>
                <a:gd name="connsiteY2" fmla="*/ 0 h 413444"/>
                <a:gd name="connsiteX3" fmla="*/ 5929605 w 6064971"/>
                <a:gd name="connsiteY3" fmla="*/ 413444 h 413444"/>
                <a:gd name="connsiteX4" fmla="*/ 7063 w 6064971"/>
                <a:gd name="connsiteY4" fmla="*/ 413444 h 413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4971" h="413444">
                  <a:moveTo>
                    <a:pt x="7063" y="413444"/>
                  </a:moveTo>
                  <a:lnTo>
                    <a:pt x="0" y="0"/>
                  </a:lnTo>
                  <a:lnTo>
                    <a:pt x="6064971" y="0"/>
                  </a:lnTo>
                  <a:lnTo>
                    <a:pt x="5929605" y="413444"/>
                  </a:lnTo>
                  <a:lnTo>
                    <a:pt x="7063" y="413444"/>
                  </a:lnTo>
                  <a:close/>
                </a:path>
              </a:pathLst>
            </a:custGeom>
            <a:solidFill>
              <a:schemeClr val="accent2"/>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grpSp>
      <p:sp>
        <p:nvSpPr>
          <p:cNvPr id="5" name="Title 4"/>
          <p:cNvSpPr>
            <a:spLocks noGrp="1"/>
          </p:cNvSpPr>
          <p:nvPr>
            <p:ph type="title"/>
          </p:nvPr>
        </p:nvSpPr>
        <p:spPr>
          <a:xfrm>
            <a:off x="312913" y="2367665"/>
            <a:ext cx="6591979" cy="1461613"/>
          </a:xfrm>
          <a:prstGeom prst="rect">
            <a:avLst/>
          </a:prstGeom>
        </p:spPr>
        <p:txBody>
          <a:bodyPr/>
          <a:lstStyle>
            <a:lvl1pPr>
              <a:defRPr>
                <a:solidFill>
                  <a:schemeClr val="bg1"/>
                </a:solidFill>
              </a:defRPr>
            </a:lvl1pPr>
          </a:lstStyle>
          <a:p>
            <a:r>
              <a:rPr lang="en-US"/>
              <a:t>Click to edit Master title style</a:t>
            </a:r>
            <a:endParaRPr lang="en-US" dirty="0"/>
          </a:p>
        </p:txBody>
      </p:sp>
      <p:sp>
        <p:nvSpPr>
          <p:cNvPr id="10" name="Text Placeholder 13"/>
          <p:cNvSpPr>
            <a:spLocks noGrp="1"/>
          </p:cNvSpPr>
          <p:nvPr>
            <p:ph type="body" sz="quarter" idx="10" hasCustomPrompt="1"/>
          </p:nvPr>
        </p:nvSpPr>
        <p:spPr>
          <a:xfrm>
            <a:off x="311151" y="4943092"/>
            <a:ext cx="4260849" cy="417164"/>
          </a:xfrm>
          <a:prstGeom prst="rect">
            <a:avLst/>
          </a:prstGeom>
        </p:spPr>
        <p:txBody>
          <a:bodyPr/>
          <a:lstStyle>
            <a:lvl1pPr marL="0" indent="0">
              <a:buNone/>
              <a:defRPr sz="2200" baseline="0">
                <a:solidFill>
                  <a:srgbClr val="4C5257"/>
                </a:solidFill>
                <a:latin typeface="+mj-lt"/>
              </a:defRPr>
            </a:lvl1pPr>
          </a:lstStyle>
          <a:p>
            <a:pPr lvl="0"/>
            <a:r>
              <a:rPr lang="en-US" dirty="0"/>
              <a:t>Presenter Name</a:t>
            </a:r>
          </a:p>
        </p:txBody>
      </p:sp>
      <p:sp>
        <p:nvSpPr>
          <p:cNvPr id="12" name="Text Placeholder 13"/>
          <p:cNvSpPr>
            <a:spLocks noGrp="1"/>
          </p:cNvSpPr>
          <p:nvPr>
            <p:ph type="body" sz="quarter" idx="12" hasCustomPrompt="1"/>
          </p:nvPr>
        </p:nvSpPr>
        <p:spPr>
          <a:xfrm>
            <a:off x="311151" y="5369613"/>
            <a:ext cx="3765549" cy="253865"/>
          </a:xfrm>
          <a:prstGeom prst="rect">
            <a:avLst/>
          </a:prstGeom>
        </p:spPr>
        <p:txBody>
          <a:bodyPr/>
          <a:lstStyle>
            <a:lvl1pPr marL="0" indent="0">
              <a:buNone/>
              <a:defRPr sz="1600" i="1" baseline="0">
                <a:solidFill>
                  <a:srgbClr val="4C5257"/>
                </a:solidFill>
                <a:latin typeface="+mj-lt"/>
              </a:defRPr>
            </a:lvl1pPr>
          </a:lstStyle>
          <a:p>
            <a:pPr lvl="0"/>
            <a:r>
              <a:rPr lang="en-US" dirty="0"/>
              <a:t>Presenter Title</a:t>
            </a:r>
          </a:p>
        </p:txBody>
      </p:sp>
      <p:sp>
        <p:nvSpPr>
          <p:cNvPr id="14" name="Text Placeholder 13"/>
          <p:cNvSpPr>
            <a:spLocks noGrp="1"/>
          </p:cNvSpPr>
          <p:nvPr>
            <p:ph type="body" sz="quarter" idx="13" hasCustomPrompt="1"/>
          </p:nvPr>
        </p:nvSpPr>
        <p:spPr>
          <a:xfrm>
            <a:off x="311150" y="6361809"/>
            <a:ext cx="2166187" cy="285471"/>
          </a:xfrm>
          <a:prstGeom prst="rect">
            <a:avLst/>
          </a:prstGeom>
        </p:spPr>
        <p:txBody>
          <a:bodyPr/>
          <a:lstStyle>
            <a:lvl1pPr marL="0" indent="0">
              <a:buNone/>
              <a:defRPr sz="1400" i="0" baseline="0">
                <a:solidFill>
                  <a:schemeClr val="tx1"/>
                </a:solidFill>
                <a:latin typeface="Arial" panose="020B0604020202020204" pitchFamily="34" charset="0"/>
              </a:defRPr>
            </a:lvl1pPr>
          </a:lstStyle>
          <a:p>
            <a:pPr lvl="0"/>
            <a:r>
              <a:rPr lang="en-US" dirty="0"/>
              <a:t>Date</a:t>
            </a:r>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20340" y="6133731"/>
            <a:ext cx="2070537" cy="510194"/>
          </a:xfrm>
          <a:prstGeom prst="rect">
            <a:avLst/>
          </a:prstGeom>
        </p:spPr>
      </p:pic>
    </p:spTree>
    <p:extLst>
      <p:ext uri="{BB962C8B-B14F-4D97-AF65-F5344CB8AC3E}">
        <p14:creationId xmlns:p14="http://schemas.microsoft.com/office/powerpoint/2010/main" val="1113932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Blue divider">
    <p:spTree>
      <p:nvGrpSpPr>
        <p:cNvPr id="1" name=""/>
        <p:cNvGrpSpPr/>
        <p:nvPr/>
      </p:nvGrpSpPr>
      <p:grpSpPr>
        <a:xfrm>
          <a:off x="0" y="0"/>
          <a:ext cx="0" cy="0"/>
          <a:chOff x="0" y="0"/>
          <a:chExt cx="0" cy="0"/>
        </a:xfrm>
      </p:grpSpPr>
      <p:pic>
        <p:nvPicPr>
          <p:cNvPr id="3" name="Picture 6"/>
          <p:cNvPicPr preferRelativeResize="0">
            <a:picLocks/>
          </p:cNvPicPr>
          <p:nvPr/>
        </p:nvPicPr>
        <p:blipFill rotWithShape="1">
          <a:blip r:embed="rId2">
            <a:extLst>
              <a:ext uri="{28A0092B-C50C-407E-A947-70E740481C1C}">
                <a14:useLocalDpi xmlns:a14="http://schemas.microsoft.com/office/drawing/2010/main" val="0"/>
              </a:ext>
            </a:extLst>
          </a:blip>
          <a:srcRect r="996" b="970"/>
          <a:stretch/>
        </p:blipFill>
        <p:spPr bwMode="auto">
          <a:xfrm>
            <a:off x="1" y="-4952"/>
            <a:ext cx="9147599" cy="69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itle 3"/>
          <p:cNvSpPr>
            <a:spLocks noGrp="1"/>
          </p:cNvSpPr>
          <p:nvPr>
            <p:ph type="title" hasCustomPrompt="1"/>
          </p:nvPr>
        </p:nvSpPr>
        <p:spPr>
          <a:xfrm>
            <a:off x="791975" y="2614623"/>
            <a:ext cx="7542328" cy="1642764"/>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reen divider">
    <p:spTree>
      <p:nvGrpSpPr>
        <p:cNvPr id="1" name=""/>
        <p:cNvGrpSpPr/>
        <p:nvPr/>
      </p:nvGrpSpPr>
      <p:grpSpPr>
        <a:xfrm>
          <a:off x="0" y="0"/>
          <a:ext cx="0" cy="0"/>
          <a:chOff x="0" y="0"/>
          <a:chExt cx="0" cy="0"/>
        </a:xfrm>
      </p:grpSpPr>
      <p:pic>
        <p:nvPicPr>
          <p:cNvPr id="2" name="Picture 6"/>
          <p:cNvPicPr preferRelativeResize="0">
            <a:picLocks/>
          </p:cNvPicPr>
          <p:nvPr userDrawn="1"/>
        </p:nvPicPr>
        <p:blipFill rotWithShape="1">
          <a:blip r:embed="rId2">
            <a:extLst>
              <a:ext uri="{28A0092B-C50C-407E-A947-70E740481C1C}">
                <a14:useLocalDpi xmlns:a14="http://schemas.microsoft.com/office/drawing/2010/main" val="0"/>
              </a:ext>
            </a:extLst>
          </a:blip>
          <a:srcRect r="996" b="970"/>
          <a:stretch/>
        </p:blipFill>
        <p:spPr bwMode="auto">
          <a:xfrm>
            <a:off x="1" y="-4952"/>
            <a:ext cx="9144000" cy="6903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itle 3"/>
          <p:cNvSpPr>
            <a:spLocks noGrp="1"/>
          </p:cNvSpPr>
          <p:nvPr>
            <p:ph type="title" hasCustomPrompt="1"/>
          </p:nvPr>
        </p:nvSpPr>
        <p:spPr>
          <a:xfrm>
            <a:off x="791974" y="2621603"/>
            <a:ext cx="7549307" cy="1642764"/>
          </a:xfrm>
          <a:prstGeom prst="rect">
            <a:avLst/>
          </a:prstGeom>
        </p:spPr>
        <p:txBody>
          <a:bodyPr/>
          <a:lstStyle>
            <a:lvl1pPr algn="ctr">
              <a:defRPr>
                <a:solidFill>
                  <a:schemeClr val="bg1"/>
                </a:solidFill>
              </a:defRPr>
            </a:lvl1pPr>
          </a:lstStyle>
          <a:p>
            <a:r>
              <a:rPr lang="en-US" dirty="0"/>
              <a:t>Click to edit text</a:t>
            </a:r>
          </a:p>
        </p:txBody>
      </p:sp>
    </p:spTree>
    <p:extLst>
      <p:ext uri="{BB962C8B-B14F-4D97-AF65-F5344CB8AC3E}">
        <p14:creationId xmlns:p14="http://schemas.microsoft.com/office/powerpoint/2010/main" val="3532918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5" name="Text Placeholder 2"/>
          <p:cNvSpPr>
            <a:spLocks noGrp="1"/>
          </p:cNvSpPr>
          <p:nvPr>
            <p:ph idx="1"/>
          </p:nvPr>
        </p:nvSpPr>
        <p:spPr>
          <a:xfrm>
            <a:off x="311150" y="1280160"/>
            <a:ext cx="7886700" cy="4528969"/>
          </a:xfrm>
          <a:prstGeom prst="rect">
            <a:avLst/>
          </a:prstGeom>
        </p:spPr>
        <p:txBody>
          <a:bodyPr vert="horz" lIns="91440" tIns="45720" rIns="91440" bIns="45720" rtlCol="0">
            <a:normAutofit/>
          </a:bodyPr>
          <a:lstStyle>
            <a:lvl1pPr marL="320040" indent="-320040">
              <a:defRPr/>
            </a:lvl1pPr>
            <a:lvl2pPr>
              <a:defRPr/>
            </a:lvl2pPr>
            <a:lvl3pPr>
              <a:defRPr/>
            </a:lvl3pPr>
            <a:lvl4pPr>
              <a:defRPr/>
            </a:lvl4pPr>
            <a:lvl5pPr marL="2057400" indent="-228600">
              <a:buFont typeface="Arial" panose="020B0604020202020204" pitchFamily="34" charset="0"/>
              <a:buChar cha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10" name="Text Placeholder 9"/>
          <p:cNvSpPr>
            <a:spLocks noGrp="1" noChangeAspect="1"/>
          </p:cNvSpPr>
          <p:nvPr>
            <p:ph type="body" sz="quarter" idx="12"/>
          </p:nvPr>
        </p:nvSpPr>
        <p:spPr>
          <a:xfrm>
            <a:off x="322580" y="1280160"/>
            <a:ext cx="8224520" cy="4331746"/>
          </a:xfrm>
        </p:spPr>
        <p:txBody>
          <a:bodyPr anchor="ctr" anchorCtr="1"/>
          <a:lstStyle>
            <a:lvl1pPr marL="320040" indent="-320040">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5" name="Text Placeholder 2"/>
          <p:cNvSpPr>
            <a:spLocks noGrp="1"/>
          </p:cNvSpPr>
          <p:nvPr>
            <p:ph type="body" idx="1"/>
          </p:nvPr>
        </p:nvSpPr>
        <p:spPr>
          <a:xfrm>
            <a:off x="321787" y="1280160"/>
            <a:ext cx="3868737"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7" name="Text Placeholder 4"/>
          <p:cNvSpPr>
            <a:spLocks noGrp="1"/>
          </p:cNvSpPr>
          <p:nvPr>
            <p:ph type="body" sz="quarter" idx="3"/>
          </p:nvPr>
        </p:nvSpPr>
        <p:spPr>
          <a:xfrm>
            <a:off x="4572000" y="1280160"/>
            <a:ext cx="3887788"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11"/>
          <p:cNvSpPr>
            <a:spLocks noGrp="1"/>
          </p:cNvSpPr>
          <p:nvPr>
            <p:ph sz="quarter" idx="12"/>
          </p:nvPr>
        </p:nvSpPr>
        <p:spPr>
          <a:xfrm>
            <a:off x="311150" y="2194560"/>
            <a:ext cx="3870325" cy="3883511"/>
          </a:xfrm>
        </p:spPr>
        <p:txBody>
          <a:bodyPr/>
          <a:lstStyle>
            <a:lvl1pPr marL="320040" indent="-320040">
              <a:defRPr sz="2400"/>
            </a:lvl1pPr>
            <a:lvl2pPr>
              <a:defRPr sz="22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587875" y="2194560"/>
            <a:ext cx="3870325" cy="3883511"/>
          </a:xfrm>
        </p:spPr>
        <p:txBody>
          <a:bodyPr/>
          <a:lstStyle>
            <a:lvl1pPr marL="320040" indent="-320040">
              <a:defRPr sz="2400"/>
            </a:lvl1pPr>
            <a:lvl2pPr>
              <a:defRPr sz="22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71F8F497-5311-4FE6-8037-E08A3EC20500}" type="slidenum">
              <a:rPr lang="en-US" smtClean="0"/>
              <a:t>‹#›</a:t>
            </a:fld>
            <a:endParaRPr lang="en-US" dirty="0"/>
          </a:p>
        </p:txBody>
      </p:sp>
      <p:sp>
        <p:nvSpPr>
          <p:cNvPr id="6" name="Picture Placeholder 5"/>
          <p:cNvSpPr>
            <a:spLocks noGrp="1"/>
          </p:cNvSpPr>
          <p:nvPr>
            <p:ph type="pic" sz="quarter" idx="12"/>
          </p:nvPr>
        </p:nvSpPr>
        <p:spPr>
          <a:xfrm>
            <a:off x="311150" y="1280160"/>
            <a:ext cx="3584575" cy="4788946"/>
          </a:xfrm>
        </p:spPr>
        <p:txBody>
          <a:bodyPr/>
          <a:lstStyle>
            <a:lvl1pPr marL="0" indent="0">
              <a:buNone/>
              <a:defRPr/>
            </a:lvl1pPr>
          </a:lstStyle>
          <a:p>
            <a:r>
              <a:rPr lang="en-US" dirty="0"/>
              <a:t>Click icon to add picture</a:t>
            </a:r>
          </a:p>
        </p:txBody>
      </p:sp>
      <p:sp>
        <p:nvSpPr>
          <p:cNvPr id="8" name="Content Placeholder 7"/>
          <p:cNvSpPr>
            <a:spLocks noGrp="1"/>
          </p:cNvSpPr>
          <p:nvPr>
            <p:ph sz="quarter" idx="13"/>
          </p:nvPr>
        </p:nvSpPr>
        <p:spPr>
          <a:xfrm>
            <a:off x="4474278" y="1280160"/>
            <a:ext cx="4038541" cy="4788946"/>
          </a:xfrm>
        </p:spPr>
        <p:txBody>
          <a:bodyPr/>
          <a:lstStyle>
            <a:lvl1pPr marL="320040" indent="-320040">
              <a:defRPr sz="2400"/>
            </a:lvl1pPr>
            <a:lvl2pPr>
              <a:defRPr sz="22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Parallelogram 9"/>
          <p:cNvSpPr/>
          <p:nvPr/>
        </p:nvSpPr>
        <p:spPr bwMode="auto">
          <a:xfrm>
            <a:off x="-7144" y="813351"/>
            <a:ext cx="8562705" cy="234399"/>
          </a:xfrm>
          <a:custGeom>
            <a:avLst/>
            <a:gdLst>
              <a:gd name="connsiteX0" fmla="*/ 0 w 8650811"/>
              <a:gd name="connsiteY0" fmla="*/ 234399 h 234399"/>
              <a:gd name="connsiteX1" fmla="*/ 76745 w 8650811"/>
              <a:gd name="connsiteY1" fmla="*/ 0 h 234399"/>
              <a:gd name="connsiteX2" fmla="*/ 8650811 w 8650811"/>
              <a:gd name="connsiteY2" fmla="*/ 0 h 234399"/>
              <a:gd name="connsiteX3" fmla="*/ 8574066 w 8650811"/>
              <a:gd name="connsiteY3" fmla="*/ 234399 h 234399"/>
              <a:gd name="connsiteX4" fmla="*/ 0 w 8650811"/>
              <a:gd name="connsiteY4" fmla="*/ 234399 h 234399"/>
              <a:gd name="connsiteX0" fmla="*/ 0 w 8650811"/>
              <a:gd name="connsiteY0" fmla="*/ 234399 h 234399"/>
              <a:gd name="connsiteX1" fmla="*/ 91032 w 8650811"/>
              <a:gd name="connsiteY1" fmla="*/ 2381 h 234399"/>
              <a:gd name="connsiteX2" fmla="*/ 8650811 w 8650811"/>
              <a:gd name="connsiteY2" fmla="*/ 0 h 234399"/>
              <a:gd name="connsiteX3" fmla="*/ 8574066 w 8650811"/>
              <a:gd name="connsiteY3" fmla="*/ 234399 h 234399"/>
              <a:gd name="connsiteX4" fmla="*/ 0 w 8650811"/>
              <a:gd name="connsiteY4" fmla="*/ 234399 h 234399"/>
              <a:gd name="connsiteX0" fmla="*/ 0 w 8562705"/>
              <a:gd name="connsiteY0" fmla="*/ 234399 h 234399"/>
              <a:gd name="connsiteX1" fmla="*/ 2926 w 8562705"/>
              <a:gd name="connsiteY1" fmla="*/ 2381 h 234399"/>
              <a:gd name="connsiteX2" fmla="*/ 8562705 w 8562705"/>
              <a:gd name="connsiteY2" fmla="*/ 0 h 234399"/>
              <a:gd name="connsiteX3" fmla="*/ 8485960 w 8562705"/>
              <a:gd name="connsiteY3" fmla="*/ 234399 h 234399"/>
              <a:gd name="connsiteX4" fmla="*/ 0 w 8562705"/>
              <a:gd name="connsiteY4" fmla="*/ 234399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62705" h="234399">
                <a:moveTo>
                  <a:pt x="0" y="234399"/>
                </a:moveTo>
                <a:cubicBezTo>
                  <a:pt x="975" y="157060"/>
                  <a:pt x="1951" y="79720"/>
                  <a:pt x="2926" y="2381"/>
                </a:cubicBezTo>
                <a:lnTo>
                  <a:pt x="8562705" y="0"/>
                </a:lnTo>
                <a:lnTo>
                  <a:pt x="8485960" y="234399"/>
                </a:lnTo>
                <a:lnTo>
                  <a:pt x="0" y="234399"/>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kumimoji="0" lang="en-US" sz="3600" b="1" i="0" u="none" strike="noStrike" cap="none" normalizeH="0" baseline="0" dirty="0">
              <a:ln>
                <a:noFill/>
              </a:ln>
              <a:solidFill>
                <a:schemeClr val="tx1"/>
              </a:solidFill>
              <a:effectLst/>
              <a:latin typeface="Arial" charset="0"/>
            </a:endParaRPr>
          </a:p>
        </p:txBody>
      </p:sp>
      <p:sp>
        <p:nvSpPr>
          <p:cNvPr id="2" name="Title Placeholder 1"/>
          <p:cNvSpPr>
            <a:spLocks noGrp="1" noChangeAspect="1"/>
          </p:cNvSpPr>
          <p:nvPr>
            <p:ph type="title"/>
          </p:nvPr>
        </p:nvSpPr>
        <p:spPr>
          <a:xfrm>
            <a:off x="311150" y="1"/>
            <a:ext cx="8241866" cy="860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11150" y="1280160"/>
            <a:ext cx="7886700" cy="4609652"/>
          </a:xfrm>
          <a:prstGeom prst="rect">
            <a:avLst/>
          </a:prstGeom>
        </p:spPr>
        <p:txBody>
          <a:bodyPr vert="horz" lIns="91440" tIns="45720" rIns="91440" bIns="4572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6"/>
          <p:cNvSpPr>
            <a:spLocks noGrp="1"/>
          </p:cNvSpPr>
          <p:nvPr>
            <p:ph type="sldNum" sz="quarter" idx="4"/>
          </p:nvPr>
        </p:nvSpPr>
        <p:spPr>
          <a:xfrm>
            <a:off x="8686798" y="6438621"/>
            <a:ext cx="37539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F8F497-5311-4FE6-8037-E08A3EC20500}" type="slidenum">
              <a:rPr lang="en-US" smtClean="0"/>
              <a:t>‹#›</a:t>
            </a:fld>
            <a:endParaRPr lang="en-US" dirty="0"/>
          </a:p>
        </p:txBody>
      </p:sp>
      <p:sp>
        <p:nvSpPr>
          <p:cNvPr id="11" name="TextBox 10"/>
          <p:cNvSpPr txBox="1"/>
          <p:nvPr userDrawn="1"/>
        </p:nvSpPr>
        <p:spPr>
          <a:xfrm>
            <a:off x="1" y="6506651"/>
            <a:ext cx="9144000" cy="276999"/>
          </a:xfrm>
          <a:prstGeom prst="rect">
            <a:avLst/>
          </a:prstGeom>
          <a:noFill/>
        </p:spPr>
        <p:txBody>
          <a:bodyPr wrap="square" rtlCol="0">
            <a:spAutoFit/>
          </a:bodyPr>
          <a:lstStyle/>
          <a:p>
            <a:pPr algn="l"/>
            <a:r>
              <a:rPr lang="en-US" sz="600" b="0" dirty="0">
                <a:solidFill>
                  <a:schemeClr val="bg1">
                    <a:lumMod val="75000"/>
                  </a:schemeClr>
                </a:solidFill>
              </a:rPr>
              <a:t>BRNDEXP 3.0  ©  Cerner Corporation.  All rights reserved.  </a:t>
            </a:r>
          </a:p>
          <a:p>
            <a:pPr algn="l"/>
            <a:r>
              <a:rPr lang="en-US" sz="600" b="0" dirty="0">
                <a:solidFill>
                  <a:schemeClr val="bg1">
                    <a:lumMod val="75000"/>
                  </a:schemeClr>
                </a:solidFill>
              </a:rPr>
              <a:t>This document contains Cerner confidential and/or proprietary information belonging to Cerner Corporation and/or its related affiliates which may not be reproduced or transmitted in any form or by any means without the express written consent of Cerner. </a:t>
            </a: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4" r:id="rId2"/>
    <p:sldLayoutId id="2147484007" r:id="rId3"/>
    <p:sldLayoutId id="2147484008" r:id="rId4"/>
    <p:sldLayoutId id="2147484018" r:id="rId5"/>
    <p:sldLayoutId id="2147484009" r:id="rId6"/>
    <p:sldLayoutId id="2147484010" r:id="rId7"/>
    <p:sldLayoutId id="2147484011" r:id="rId8"/>
    <p:sldLayoutId id="2147484012" r:id="rId9"/>
    <p:sldLayoutId id="2147484013" r:id="rId10"/>
    <p:sldLayoutId id="2147484014" r:id="rId11"/>
    <p:sldLayoutId id="2147484015" r:id="rId12"/>
    <p:sldLayoutId id="2147484016" r:id="rId13"/>
    <p:sldLayoutId id="2147484017" r:id="rId14"/>
    <p:sldLayoutId id="2147484019" r:id="rId15"/>
  </p:sldLayoutIdLst>
  <p:hf hdr="0" dt="0"/>
  <p:txStyles>
    <p:titleStyle>
      <a:lvl1pPr algn="l" defTabSz="914400" rtl="0" eaLnBrk="1" latinLnBrk="0" hangingPunct="1">
        <a:lnSpc>
          <a:spcPct val="90000"/>
        </a:lnSpc>
        <a:spcBef>
          <a:spcPct val="0"/>
        </a:spcBef>
        <a:buNone/>
        <a:defRPr sz="3600" kern="1200" baseline="0">
          <a:solidFill>
            <a:schemeClr val="tx1"/>
          </a:solidFill>
          <a:latin typeface="+mj-lt"/>
          <a:ea typeface="+mj-ea"/>
          <a:cs typeface="+mj-cs"/>
        </a:defRPr>
      </a:lvl1pPr>
    </p:titleStyle>
    <p:bodyStyle>
      <a:lvl1pPr marL="182880" indent="-27432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Andrew McNeil</a:t>
            </a:r>
          </a:p>
        </p:txBody>
      </p:sp>
      <p:sp>
        <p:nvSpPr>
          <p:cNvPr id="3" name="Text Placeholder 2"/>
          <p:cNvSpPr>
            <a:spLocks noGrp="1"/>
          </p:cNvSpPr>
          <p:nvPr>
            <p:ph type="body" sz="quarter" idx="12"/>
          </p:nvPr>
        </p:nvSpPr>
        <p:spPr/>
        <p:txBody>
          <a:bodyPr/>
          <a:lstStyle/>
          <a:p>
            <a:r>
              <a:rPr lang="en-US" dirty="0"/>
              <a:t>Software Engineer</a:t>
            </a:r>
          </a:p>
        </p:txBody>
      </p:sp>
      <p:sp>
        <p:nvSpPr>
          <p:cNvPr id="4" name="Text Placeholder 3"/>
          <p:cNvSpPr>
            <a:spLocks noGrp="1"/>
          </p:cNvSpPr>
          <p:nvPr>
            <p:ph type="body" sz="quarter" idx="13"/>
          </p:nvPr>
        </p:nvSpPr>
        <p:spPr/>
        <p:txBody>
          <a:bodyPr/>
          <a:lstStyle/>
          <a:p>
            <a:r>
              <a:rPr lang="en-US" dirty="0"/>
              <a:t>March 21, 2019</a:t>
            </a:r>
          </a:p>
        </p:txBody>
      </p:sp>
      <p:sp>
        <p:nvSpPr>
          <p:cNvPr id="5" name="Title 4"/>
          <p:cNvSpPr>
            <a:spLocks noGrp="1"/>
          </p:cNvSpPr>
          <p:nvPr>
            <p:ph type="title"/>
          </p:nvPr>
        </p:nvSpPr>
        <p:spPr/>
        <p:txBody>
          <a:bodyPr/>
          <a:lstStyle/>
          <a:p>
            <a:r>
              <a:rPr lang="en-US" dirty="0"/>
              <a:t>Agile</a:t>
            </a:r>
          </a:p>
        </p:txBody>
      </p:sp>
      <p:sp>
        <p:nvSpPr>
          <p:cNvPr id="6" name="TextBox 5"/>
          <p:cNvSpPr txBox="1"/>
          <p:nvPr/>
        </p:nvSpPr>
        <p:spPr>
          <a:xfrm>
            <a:off x="6334125" y="5127625"/>
            <a:ext cx="184731" cy="646331"/>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655335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95E60-1E6E-49C6-B319-9D237D4867B7}"/>
              </a:ext>
            </a:extLst>
          </p:cNvPr>
          <p:cNvSpPr>
            <a:spLocks noGrp="1"/>
          </p:cNvSpPr>
          <p:nvPr>
            <p:ph type="title"/>
          </p:nvPr>
        </p:nvSpPr>
        <p:spPr/>
        <p:txBody>
          <a:bodyPr>
            <a:normAutofit fontScale="90000"/>
          </a:bodyPr>
          <a:lstStyle/>
          <a:p>
            <a:r>
              <a:rPr lang="en-US" dirty="0"/>
              <a:t>Maintain One Version of Code </a:t>
            </a:r>
            <a:r>
              <a:rPr lang="en-US"/>
              <a:t>in Production</a:t>
            </a:r>
            <a:endParaRPr lang="en-US" dirty="0"/>
          </a:p>
        </p:txBody>
      </p:sp>
      <p:sp>
        <p:nvSpPr>
          <p:cNvPr id="3" name="Content Placeholder 2">
            <a:extLst>
              <a:ext uri="{FF2B5EF4-FFF2-40B4-BE49-F238E27FC236}">
                <a16:creationId xmlns:a16="http://schemas.microsoft.com/office/drawing/2014/main" id="{2359B076-8378-4E4A-AB6A-E62C83DFF3C1}"/>
              </a:ext>
            </a:extLst>
          </p:cNvPr>
          <p:cNvSpPr>
            <a:spLocks noGrp="1"/>
          </p:cNvSpPr>
          <p:nvPr>
            <p:ph idx="1"/>
          </p:nvPr>
        </p:nvSpPr>
        <p:spPr/>
        <p:txBody>
          <a:bodyPr>
            <a:normAutofit/>
          </a:bodyPr>
          <a:lstStyle/>
          <a:p>
            <a:pPr marL="0" indent="0">
              <a:buNone/>
            </a:pPr>
            <a:r>
              <a:rPr lang="en-US" dirty="0"/>
              <a:t>In the case of upgrading, clients commonly defer the option of upgrading in fear that upgrading will break the application</a:t>
            </a:r>
            <a:r>
              <a:rPr lang="en-US" baseline="30000" dirty="0"/>
              <a:t>10</a:t>
            </a:r>
          </a:p>
          <a:p>
            <a:pPr marL="342900" indent="-342900"/>
            <a:r>
              <a:rPr lang="en-US" dirty="0"/>
              <a:t>If the upgrade process is flaky, then the client is correct to never upgrade</a:t>
            </a:r>
            <a:r>
              <a:rPr lang="en-US" baseline="30000" dirty="0"/>
              <a:t>10</a:t>
            </a:r>
            <a:endParaRPr lang="en-US" dirty="0"/>
          </a:p>
          <a:p>
            <a:pPr marL="342900" indent="-342900"/>
            <a:r>
              <a:rPr lang="en-US" dirty="0"/>
              <a:t>If the process is not flaky, then there is no point in providing a choice to the user</a:t>
            </a:r>
            <a:r>
              <a:rPr lang="en-US" baseline="30000" dirty="0"/>
              <a:t>10</a:t>
            </a:r>
            <a:endParaRPr lang="en-US" dirty="0"/>
          </a:p>
          <a:p>
            <a:pPr marL="342900" indent="-342900"/>
            <a:r>
              <a:rPr lang="en-US" dirty="0"/>
              <a:t>Giving the user a choice tells them that the developers have no confidence in the upgrade process</a:t>
            </a:r>
            <a:r>
              <a:rPr lang="en-US" baseline="30000" dirty="0"/>
              <a:t>10</a:t>
            </a:r>
            <a:endParaRPr lang="en-US" dirty="0"/>
          </a:p>
          <a:p>
            <a:pPr marL="0" indent="0">
              <a:buNone/>
            </a:pPr>
            <a:r>
              <a:rPr lang="en-US" dirty="0"/>
              <a:t>The correct answer: Download in the back-ground and silently upgrade the next time the application is restarted</a:t>
            </a:r>
            <a:r>
              <a:rPr lang="en-US" baseline="30000" dirty="0"/>
              <a:t>10</a:t>
            </a:r>
            <a:endParaRPr lang="en-US" dirty="0"/>
          </a:p>
          <a:p>
            <a:pPr marL="0" indent="0">
              <a:buNone/>
            </a:pPr>
            <a:endParaRPr lang="en-US" dirty="0"/>
          </a:p>
        </p:txBody>
      </p:sp>
    </p:spTree>
    <p:extLst>
      <p:ext uri="{BB962C8B-B14F-4D97-AF65-F5344CB8AC3E}">
        <p14:creationId xmlns:p14="http://schemas.microsoft.com/office/powerpoint/2010/main" val="2175267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C6C5-26AC-4234-9964-4A1391213499}"/>
              </a:ext>
            </a:extLst>
          </p:cNvPr>
          <p:cNvSpPr>
            <a:spLocks noGrp="1"/>
          </p:cNvSpPr>
          <p:nvPr>
            <p:ph type="title"/>
          </p:nvPr>
        </p:nvSpPr>
        <p:spPr/>
        <p:txBody>
          <a:bodyPr/>
          <a:lstStyle/>
          <a:p>
            <a:r>
              <a:rPr lang="en-US" dirty="0"/>
              <a:t>Canary Releasing</a:t>
            </a:r>
          </a:p>
        </p:txBody>
      </p:sp>
      <p:sp>
        <p:nvSpPr>
          <p:cNvPr id="3" name="Content Placeholder 2">
            <a:extLst>
              <a:ext uri="{FF2B5EF4-FFF2-40B4-BE49-F238E27FC236}">
                <a16:creationId xmlns:a16="http://schemas.microsoft.com/office/drawing/2014/main" id="{45783843-E954-49C3-A89C-1A5CB3DD925E}"/>
              </a:ext>
            </a:extLst>
          </p:cNvPr>
          <p:cNvSpPr>
            <a:spLocks noGrp="1"/>
          </p:cNvSpPr>
          <p:nvPr>
            <p:ph idx="1"/>
          </p:nvPr>
        </p:nvSpPr>
        <p:spPr/>
        <p:txBody>
          <a:bodyPr/>
          <a:lstStyle/>
          <a:p>
            <a:pPr marL="0" indent="0">
              <a:buNone/>
            </a:pPr>
            <a:r>
              <a:rPr lang="en-US" dirty="0"/>
              <a:t>Canary Releasing is a technique to roll out new features to production to a subset of users for testing prior to rolling the version out to everyone</a:t>
            </a:r>
            <a:r>
              <a:rPr lang="en-US" baseline="30000" dirty="0"/>
              <a:t>10</a:t>
            </a:r>
          </a:p>
          <a:p>
            <a:pPr marL="0" indent="0">
              <a:buNone/>
            </a:pPr>
            <a:endParaRPr lang="en-US" baseline="30000" dirty="0"/>
          </a:p>
          <a:p>
            <a:pPr marL="0" indent="0">
              <a:buNone/>
            </a:pPr>
            <a:r>
              <a:rPr lang="en-US" dirty="0"/>
              <a:t>A team might think of accomplishing this by maintaining two versions of software-one version with the new feature and one version without the new feature.</a:t>
            </a:r>
          </a:p>
          <a:p>
            <a:pPr marL="0" indent="0">
              <a:buNone/>
            </a:pPr>
            <a:endParaRPr lang="en-US" dirty="0"/>
          </a:p>
          <a:p>
            <a:pPr marL="0" indent="0">
              <a:buNone/>
            </a:pPr>
            <a:r>
              <a:rPr lang="en-US" dirty="0"/>
              <a:t>However, we should be able to send the same version of software to all clients, with the functionality being hidden for some clients but not others</a:t>
            </a:r>
            <a:r>
              <a:rPr lang="en-US" baseline="30000" dirty="0"/>
              <a:t>10</a:t>
            </a:r>
            <a:endParaRPr lang="en-US" dirty="0"/>
          </a:p>
          <a:p>
            <a:pPr marL="342900" indent="-342900"/>
            <a:r>
              <a:rPr lang="en-US" dirty="0"/>
              <a:t>We can accomplish this with feature toggles</a:t>
            </a:r>
            <a:r>
              <a:rPr lang="en-US" baseline="30000" dirty="0"/>
              <a:t>10</a:t>
            </a:r>
            <a:endParaRPr lang="en-US" dirty="0"/>
          </a:p>
          <a:p>
            <a:pPr marL="0" indent="0">
              <a:buNone/>
            </a:pPr>
            <a:endParaRPr lang="en-US" baseline="30000" dirty="0"/>
          </a:p>
          <a:p>
            <a:pPr marL="0" indent="0">
              <a:buNone/>
            </a:pPr>
            <a:endParaRPr lang="en-US" dirty="0"/>
          </a:p>
          <a:p>
            <a:pPr marL="0" indent="0">
              <a:buNone/>
            </a:pPr>
            <a:endParaRPr lang="en-US" baseline="30000" dirty="0"/>
          </a:p>
          <a:p>
            <a:pPr marL="0" indent="0">
              <a:buNone/>
            </a:pPr>
            <a:endParaRPr lang="en-US" dirty="0"/>
          </a:p>
        </p:txBody>
      </p:sp>
    </p:spTree>
    <p:extLst>
      <p:ext uri="{BB962C8B-B14F-4D97-AF65-F5344CB8AC3E}">
        <p14:creationId xmlns:p14="http://schemas.microsoft.com/office/powerpoint/2010/main" val="2101242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2B30B-3A90-4264-B855-88D83B93F94D}"/>
              </a:ext>
            </a:extLst>
          </p:cNvPr>
          <p:cNvSpPr>
            <a:spLocks noGrp="1"/>
          </p:cNvSpPr>
          <p:nvPr>
            <p:ph type="title"/>
          </p:nvPr>
        </p:nvSpPr>
        <p:spPr/>
        <p:txBody>
          <a:bodyPr/>
          <a:lstStyle/>
          <a:p>
            <a:r>
              <a:rPr lang="en-US" dirty="0"/>
              <a:t>Feature Toggles</a:t>
            </a:r>
          </a:p>
        </p:txBody>
      </p:sp>
      <p:sp>
        <p:nvSpPr>
          <p:cNvPr id="3" name="Content Placeholder 2">
            <a:extLst>
              <a:ext uri="{FF2B5EF4-FFF2-40B4-BE49-F238E27FC236}">
                <a16:creationId xmlns:a16="http://schemas.microsoft.com/office/drawing/2014/main" id="{E103B6A7-B972-4355-8909-6E553A8DF72F}"/>
              </a:ext>
            </a:extLst>
          </p:cNvPr>
          <p:cNvSpPr>
            <a:spLocks noGrp="1"/>
          </p:cNvSpPr>
          <p:nvPr>
            <p:ph idx="1"/>
          </p:nvPr>
        </p:nvSpPr>
        <p:spPr/>
        <p:txBody>
          <a:bodyPr>
            <a:normAutofit/>
          </a:bodyPr>
          <a:lstStyle/>
          <a:p>
            <a:pPr marL="0" indent="0">
              <a:buNone/>
            </a:pPr>
            <a:r>
              <a:rPr lang="en-US" dirty="0"/>
              <a:t>Can be used to turn features on or off for particular users or facilities without requiring a production code deployment</a:t>
            </a:r>
            <a:r>
              <a:rPr lang="en-US" baseline="30000" dirty="0"/>
              <a:t>10</a:t>
            </a:r>
          </a:p>
          <a:p>
            <a:pPr marL="0" indent="0">
              <a:buNone/>
            </a:pPr>
            <a:endParaRPr lang="en-US" baseline="30000" dirty="0"/>
          </a:p>
          <a:p>
            <a:pPr marL="0" indent="0">
              <a:buNone/>
            </a:pPr>
            <a:r>
              <a:rPr lang="en-US" dirty="0"/>
              <a:t>Typically done by using a configuration file to store properties that determine which features are visible</a:t>
            </a:r>
            <a:r>
              <a:rPr lang="en-US" baseline="30000" dirty="0"/>
              <a:t>10</a:t>
            </a:r>
            <a:endParaRPr lang="en-US" dirty="0"/>
          </a:p>
          <a:p>
            <a:pPr marL="0" indent="0">
              <a:buNone/>
            </a:pPr>
            <a:endParaRPr lang="en-US" dirty="0"/>
          </a:p>
          <a:p>
            <a:pPr marL="0" indent="0">
              <a:buNone/>
            </a:pPr>
            <a:r>
              <a:rPr lang="en-US" dirty="0"/>
              <a:t>For example, we may choose to have a new button visible for some clients but not others</a:t>
            </a:r>
          </a:p>
        </p:txBody>
      </p:sp>
    </p:spTree>
    <p:extLst>
      <p:ext uri="{BB962C8B-B14F-4D97-AF65-F5344CB8AC3E}">
        <p14:creationId xmlns:p14="http://schemas.microsoft.com/office/powerpoint/2010/main" val="2642130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0972B-6BC8-4B49-844D-3CE682690BF7}"/>
              </a:ext>
            </a:extLst>
          </p:cNvPr>
          <p:cNvSpPr>
            <a:spLocks noGrp="1"/>
          </p:cNvSpPr>
          <p:nvPr>
            <p:ph type="title"/>
          </p:nvPr>
        </p:nvSpPr>
        <p:spPr/>
        <p:txBody>
          <a:bodyPr/>
          <a:lstStyle/>
          <a:p>
            <a:r>
              <a:rPr lang="en-US" dirty="0"/>
              <a:t>Branching</a:t>
            </a:r>
          </a:p>
        </p:txBody>
      </p:sp>
      <p:sp>
        <p:nvSpPr>
          <p:cNvPr id="3" name="Content Placeholder 2">
            <a:extLst>
              <a:ext uri="{FF2B5EF4-FFF2-40B4-BE49-F238E27FC236}">
                <a16:creationId xmlns:a16="http://schemas.microsoft.com/office/drawing/2014/main" id="{FD3F224A-8E6C-49D0-B65D-6189E108DBB9}"/>
              </a:ext>
            </a:extLst>
          </p:cNvPr>
          <p:cNvSpPr>
            <a:spLocks noGrp="1"/>
          </p:cNvSpPr>
          <p:nvPr>
            <p:ph idx="1"/>
          </p:nvPr>
        </p:nvSpPr>
        <p:spPr/>
        <p:txBody>
          <a:bodyPr/>
          <a:lstStyle/>
          <a:p>
            <a:r>
              <a:rPr lang="en-US" dirty="0"/>
              <a:t>There is a non-linear relationship between lifespan of branches and integration problems</a:t>
            </a:r>
            <a:r>
              <a:rPr lang="en-US" baseline="30000" dirty="0"/>
              <a:t>14</a:t>
            </a:r>
          </a:p>
          <a:p>
            <a:r>
              <a:rPr lang="en-US" dirty="0"/>
              <a:t>There is also a non-linear relationship between the number of branches and integration problems</a:t>
            </a:r>
            <a:r>
              <a:rPr lang="en-US" baseline="30000" dirty="0"/>
              <a:t>14</a:t>
            </a:r>
          </a:p>
          <a:p>
            <a:endParaRPr lang="en-US" baseline="30000" dirty="0"/>
          </a:p>
          <a:p>
            <a:pPr marL="0" indent="0">
              <a:buNone/>
            </a:pPr>
            <a:r>
              <a:rPr lang="en-US" dirty="0"/>
              <a:t>These issues are both solved by Continuous Integration and Pair Programming</a:t>
            </a:r>
            <a:r>
              <a:rPr lang="en-US" baseline="30000" dirty="0"/>
              <a:t>14</a:t>
            </a:r>
            <a:endParaRPr lang="en-US" dirty="0"/>
          </a:p>
        </p:txBody>
      </p:sp>
    </p:spTree>
    <p:extLst>
      <p:ext uri="{BB962C8B-B14F-4D97-AF65-F5344CB8AC3E}">
        <p14:creationId xmlns:p14="http://schemas.microsoft.com/office/powerpoint/2010/main" val="3744721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Continuous Integration</a:t>
            </a:r>
          </a:p>
        </p:txBody>
      </p:sp>
      <p:sp>
        <p:nvSpPr>
          <p:cNvPr id="3" name="Content Placeholder 2"/>
          <p:cNvSpPr>
            <a:spLocks noGrp="1"/>
          </p:cNvSpPr>
          <p:nvPr>
            <p:ph idx="1"/>
          </p:nvPr>
        </p:nvSpPr>
        <p:spPr/>
        <p:txBody>
          <a:bodyPr>
            <a:normAutofit fontScale="92500" lnSpcReduction="10000"/>
          </a:bodyPr>
          <a:lstStyle/>
          <a:p>
            <a:pPr marL="342900" indent="-342900"/>
            <a:r>
              <a:rPr lang="en-US" dirty="0"/>
              <a:t>Merging all working developer copies to a shared mainline at </a:t>
            </a:r>
            <a:r>
              <a:rPr lang="en-US"/>
              <a:t>least once </a:t>
            </a:r>
            <a:r>
              <a:rPr lang="en-US" dirty="0"/>
              <a:t>per day is known as Continuous Integration</a:t>
            </a:r>
            <a:r>
              <a:rPr lang="en-US" baseline="30000" dirty="0"/>
              <a:t>5</a:t>
            </a:r>
            <a:endParaRPr lang="en-US" dirty="0"/>
          </a:p>
          <a:p>
            <a:pPr marL="342900" indent="-342900"/>
            <a:r>
              <a:rPr lang="en-US" dirty="0"/>
              <a:t>Each developer should aim to merge code to master/trunk multiple times per day, once per day minimum</a:t>
            </a:r>
            <a:r>
              <a:rPr lang="en-US" baseline="30000" dirty="0"/>
              <a:t>5,6,10,13,14,15</a:t>
            </a:r>
          </a:p>
          <a:p>
            <a:pPr marL="342900" indent="-342900"/>
            <a:r>
              <a:rPr lang="en-US" dirty="0"/>
              <a:t>Development branches should be short-lived (merged in less than one day after creation)</a:t>
            </a:r>
            <a:r>
              <a:rPr lang="en-US" baseline="30000" dirty="0"/>
              <a:t>10,13,15</a:t>
            </a:r>
            <a:endParaRPr lang="en-US" dirty="0"/>
          </a:p>
          <a:p>
            <a:pPr marL="342900" indent="-342900"/>
            <a:r>
              <a:rPr lang="en-US" dirty="0"/>
              <a:t>In order to minimize context switching, developers should never have more than one active branch</a:t>
            </a:r>
            <a:r>
              <a:rPr lang="en-US" baseline="30000" dirty="0"/>
              <a:t>10</a:t>
            </a:r>
          </a:p>
          <a:p>
            <a:pPr marL="342900" indent="-342900"/>
            <a:r>
              <a:rPr lang="en-US" dirty="0"/>
              <a:t>Master should always be releaseable</a:t>
            </a:r>
            <a:r>
              <a:rPr lang="en-US" baseline="30000" dirty="0"/>
              <a:t>10</a:t>
            </a:r>
          </a:p>
          <a:p>
            <a:pPr marL="342900" indent="-342900"/>
            <a:r>
              <a:rPr lang="en-US" dirty="0"/>
              <a:t>Tasks developing incomplete features should still be merged to master. Feature toggles are used to hide all incomplete features in production while making it visible in development</a:t>
            </a:r>
            <a:r>
              <a:rPr lang="en-US" baseline="30000" dirty="0"/>
              <a:t>10</a:t>
            </a:r>
            <a:endParaRPr lang="en-US" dirty="0"/>
          </a:p>
        </p:txBody>
      </p:sp>
    </p:spTree>
    <p:extLst>
      <p:ext uri="{BB962C8B-B14F-4D97-AF65-F5344CB8AC3E}">
        <p14:creationId xmlns:p14="http://schemas.microsoft.com/office/powerpoint/2010/main" val="28313199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 Review</a:t>
            </a:r>
          </a:p>
        </p:txBody>
      </p:sp>
      <p:sp>
        <p:nvSpPr>
          <p:cNvPr id="3" name="Content Placeholder 2"/>
          <p:cNvSpPr>
            <a:spLocks noGrp="1"/>
          </p:cNvSpPr>
          <p:nvPr>
            <p:ph idx="1"/>
          </p:nvPr>
        </p:nvSpPr>
        <p:spPr/>
        <p:txBody>
          <a:bodyPr>
            <a:normAutofit fontScale="92500"/>
          </a:bodyPr>
          <a:lstStyle/>
          <a:p>
            <a:pPr marL="0" indent="0">
              <a:buNone/>
            </a:pPr>
            <a:endParaRPr lang="en-US" dirty="0"/>
          </a:p>
          <a:p>
            <a:pPr marL="342900" indent="-342900"/>
            <a:r>
              <a:rPr lang="en-US" dirty="0"/>
              <a:t>All code should be approved by at least one teammate before committing to master</a:t>
            </a:r>
            <a:r>
              <a:rPr lang="en-US" baseline="30000" dirty="0"/>
              <a:t>14</a:t>
            </a:r>
          </a:p>
          <a:p>
            <a:pPr marL="845820" lvl="1" indent="-342900"/>
            <a:r>
              <a:rPr lang="en-US" dirty="0"/>
              <a:t>In addition to having one approval prior to committing to master, someone may optionally review after committing to master</a:t>
            </a:r>
            <a:r>
              <a:rPr lang="en-US" baseline="30000" dirty="0"/>
              <a:t>14</a:t>
            </a:r>
            <a:endParaRPr lang="en-US" dirty="0"/>
          </a:p>
          <a:p>
            <a:pPr marL="342900" indent="-342900"/>
            <a:r>
              <a:rPr lang="en-US" dirty="0"/>
              <a:t>Difficult tasks should be pair programmed</a:t>
            </a:r>
            <a:r>
              <a:rPr lang="en-US" baseline="30000" dirty="0"/>
              <a:t>5,6,7</a:t>
            </a:r>
            <a:endParaRPr lang="en-US" dirty="0"/>
          </a:p>
          <a:p>
            <a:pPr marL="342900" indent="-342900"/>
            <a:r>
              <a:rPr lang="en-US" dirty="0"/>
              <a:t>With pair programming, the partner counts as the second pair of eyes and the task is merged without a formal team-wide review</a:t>
            </a:r>
            <a:r>
              <a:rPr lang="en-US" baseline="30000" dirty="0"/>
              <a:t>14</a:t>
            </a:r>
          </a:p>
          <a:p>
            <a:pPr marL="342900" indent="-342900"/>
            <a:r>
              <a:rPr lang="en-US" dirty="0"/>
              <a:t>When not pair programming and your code is ready to be reviewed, call a teammate over to your desk to review your code with you before merging (Jez Humble on twitter… I tweeted him this question) </a:t>
            </a:r>
          </a:p>
          <a:p>
            <a:pPr marL="342900" indent="-342900"/>
            <a:endParaRPr lang="en-US" dirty="0"/>
          </a:p>
          <a:p>
            <a:pPr marL="0" indent="0">
              <a:buNone/>
            </a:pPr>
            <a:endParaRPr lang="en-US" dirty="0"/>
          </a:p>
        </p:txBody>
      </p:sp>
    </p:spTree>
    <p:extLst>
      <p:ext uri="{BB962C8B-B14F-4D97-AF65-F5344CB8AC3E}">
        <p14:creationId xmlns:p14="http://schemas.microsoft.com/office/powerpoint/2010/main" val="1878332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B3359-7BA1-422F-BE8C-0791510A2AA0}"/>
              </a:ext>
            </a:extLst>
          </p:cNvPr>
          <p:cNvSpPr>
            <a:spLocks noGrp="1"/>
          </p:cNvSpPr>
          <p:nvPr>
            <p:ph type="title"/>
          </p:nvPr>
        </p:nvSpPr>
        <p:spPr/>
        <p:txBody>
          <a:bodyPr>
            <a:normAutofit fontScale="90000"/>
          </a:bodyPr>
          <a:lstStyle/>
          <a:p>
            <a:r>
              <a:rPr lang="en-US" dirty="0"/>
              <a:t>Characteristics of high delivery performance</a:t>
            </a:r>
          </a:p>
        </p:txBody>
      </p:sp>
      <p:sp>
        <p:nvSpPr>
          <p:cNvPr id="3" name="Content Placeholder 2">
            <a:extLst>
              <a:ext uri="{FF2B5EF4-FFF2-40B4-BE49-F238E27FC236}">
                <a16:creationId xmlns:a16="http://schemas.microsoft.com/office/drawing/2014/main" id="{32329806-959C-466E-80BC-3F91CCBFE3EF}"/>
              </a:ext>
            </a:extLst>
          </p:cNvPr>
          <p:cNvSpPr>
            <a:spLocks noGrp="1"/>
          </p:cNvSpPr>
          <p:nvPr>
            <p:ph idx="1"/>
          </p:nvPr>
        </p:nvSpPr>
        <p:spPr/>
        <p:txBody>
          <a:bodyPr>
            <a:normAutofit fontScale="92500" lnSpcReduction="20000"/>
          </a:bodyPr>
          <a:lstStyle/>
          <a:p>
            <a:pPr marL="0" indent="0">
              <a:buNone/>
            </a:pPr>
            <a:r>
              <a:rPr lang="en-US" dirty="0"/>
              <a:t>Research was done on thousands of software organizations on delivery performance.</a:t>
            </a:r>
            <a:r>
              <a:rPr lang="en-US" baseline="30000" dirty="0"/>
              <a:t>14</a:t>
            </a:r>
            <a:r>
              <a:rPr lang="en-US" dirty="0"/>
              <a:t> Teams with the highest delivery performance had the following characteristics</a:t>
            </a:r>
            <a:r>
              <a:rPr lang="en-US" baseline="30000" dirty="0"/>
              <a:t>14</a:t>
            </a:r>
            <a:endParaRPr lang="en-US" dirty="0"/>
          </a:p>
          <a:p>
            <a:pPr marL="342900" indent="-342900"/>
            <a:r>
              <a:rPr lang="en-US" dirty="0"/>
              <a:t>Fewer than three active branches at a time</a:t>
            </a:r>
            <a:r>
              <a:rPr lang="en-US" baseline="30000" dirty="0"/>
              <a:t>14</a:t>
            </a:r>
            <a:endParaRPr lang="en-US" dirty="0"/>
          </a:p>
          <a:p>
            <a:pPr marL="342900" indent="-342900"/>
            <a:r>
              <a:rPr lang="en-US" dirty="0"/>
              <a:t>Branches with short life times (less than a day)</a:t>
            </a:r>
            <a:r>
              <a:rPr lang="en-US" baseline="30000" dirty="0"/>
              <a:t>14</a:t>
            </a:r>
            <a:endParaRPr lang="en-US" dirty="0"/>
          </a:p>
          <a:p>
            <a:pPr marL="342900" indent="-342900"/>
            <a:r>
              <a:rPr lang="en-US" dirty="0"/>
              <a:t>No code freezes</a:t>
            </a:r>
            <a:r>
              <a:rPr lang="en-US" baseline="30000" dirty="0"/>
              <a:t>14</a:t>
            </a:r>
            <a:endParaRPr lang="en-US" dirty="0"/>
          </a:p>
          <a:p>
            <a:pPr marL="342900" indent="-342900"/>
            <a:r>
              <a:rPr lang="en-US" dirty="0"/>
              <a:t>No stabilization periods</a:t>
            </a:r>
            <a:r>
              <a:rPr lang="en-US" baseline="30000" dirty="0"/>
              <a:t>14</a:t>
            </a:r>
          </a:p>
          <a:p>
            <a:pPr marL="342900" indent="-342900"/>
            <a:endParaRPr lang="en-US" baseline="30000" dirty="0"/>
          </a:p>
          <a:p>
            <a:pPr marL="0" indent="0">
              <a:buNone/>
            </a:pPr>
            <a:r>
              <a:rPr lang="en-US" dirty="0"/>
              <a:t>Continuous integration and pair programming have both been shown to increase code quality and decreases time to market</a:t>
            </a:r>
            <a:r>
              <a:rPr lang="en-US" baseline="30000" dirty="0"/>
              <a:t>14</a:t>
            </a:r>
          </a:p>
          <a:p>
            <a:pPr marL="0" indent="0">
              <a:buNone/>
            </a:pPr>
            <a:endParaRPr lang="en-US" baseline="30000" dirty="0"/>
          </a:p>
          <a:p>
            <a:pPr marL="0" indent="0">
              <a:buNone/>
            </a:pPr>
            <a:r>
              <a:rPr lang="en-US" dirty="0"/>
              <a:t>“Ask a programmer to review ten lines of code, he'll find ten issues. Ask him to do 500 lines and he'll say it looks good.“</a:t>
            </a:r>
            <a:r>
              <a:rPr lang="en-US" baseline="30000" dirty="0"/>
              <a:t>13</a:t>
            </a:r>
            <a:endParaRPr lang="en-US" dirty="0"/>
          </a:p>
        </p:txBody>
      </p:sp>
    </p:spTree>
    <p:extLst>
      <p:ext uri="{BB962C8B-B14F-4D97-AF65-F5344CB8AC3E}">
        <p14:creationId xmlns:p14="http://schemas.microsoft.com/office/powerpoint/2010/main" val="749483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CFFC0-DD44-4F84-971A-5EB7E5406CEF}"/>
              </a:ext>
            </a:extLst>
          </p:cNvPr>
          <p:cNvSpPr>
            <a:spLocks noGrp="1"/>
          </p:cNvSpPr>
          <p:nvPr>
            <p:ph type="title"/>
          </p:nvPr>
        </p:nvSpPr>
        <p:spPr/>
        <p:txBody>
          <a:bodyPr/>
          <a:lstStyle/>
          <a:p>
            <a:r>
              <a:rPr lang="en-US" dirty="0"/>
              <a:t>Continuous Delivery</a:t>
            </a:r>
          </a:p>
        </p:txBody>
      </p:sp>
      <p:sp>
        <p:nvSpPr>
          <p:cNvPr id="3" name="Content Placeholder 2">
            <a:extLst>
              <a:ext uri="{FF2B5EF4-FFF2-40B4-BE49-F238E27FC236}">
                <a16:creationId xmlns:a16="http://schemas.microsoft.com/office/drawing/2014/main" id="{D412A6D6-458E-4085-8E59-35F818C09B12}"/>
              </a:ext>
            </a:extLst>
          </p:cNvPr>
          <p:cNvSpPr>
            <a:spLocks noGrp="1"/>
          </p:cNvSpPr>
          <p:nvPr>
            <p:ph idx="1"/>
          </p:nvPr>
        </p:nvSpPr>
        <p:spPr>
          <a:xfrm>
            <a:off x="311150" y="1280160"/>
            <a:ext cx="7886700" cy="4609652"/>
          </a:xfrm>
        </p:spPr>
        <p:txBody>
          <a:bodyPr>
            <a:normAutofit/>
          </a:bodyPr>
          <a:lstStyle/>
          <a:p>
            <a:r>
              <a:rPr lang="en-US" sz="1600" dirty="0"/>
              <a:t>Deploying software into development, test, or production should take two tasks: picking the version and the environment and pressing the “deploy” button</a:t>
            </a:r>
            <a:r>
              <a:rPr lang="en-US" sz="1600" baseline="30000" dirty="0"/>
              <a:t>10</a:t>
            </a:r>
          </a:p>
          <a:p>
            <a:r>
              <a:rPr lang="en-US" sz="1600" dirty="0"/>
              <a:t>In continuous delivery, every code change we make is a release candidate. We may choose to opt in or opt out of releasing the code change</a:t>
            </a:r>
            <a:r>
              <a:rPr lang="en-US" sz="1600" baseline="30000" dirty="0"/>
              <a:t>10</a:t>
            </a:r>
            <a:endParaRPr lang="en-US" sz="1600" dirty="0"/>
          </a:p>
          <a:p>
            <a:r>
              <a:rPr lang="en-US" sz="1600" dirty="0"/>
              <a:t>If something goes wrong during the release, we should be able to revert the release in seconds</a:t>
            </a:r>
            <a:r>
              <a:rPr lang="en-US" sz="1600" baseline="30000" dirty="0"/>
              <a:t>10</a:t>
            </a:r>
            <a:endParaRPr lang="en-US" sz="1600" dirty="0"/>
          </a:p>
        </p:txBody>
      </p:sp>
      <p:pic>
        <p:nvPicPr>
          <p:cNvPr id="5" name="Picture 4">
            <a:extLst>
              <a:ext uri="{FF2B5EF4-FFF2-40B4-BE49-F238E27FC236}">
                <a16:creationId xmlns:a16="http://schemas.microsoft.com/office/drawing/2014/main" id="{0BB4B5E7-A11C-4C19-A642-B694113A8477}"/>
              </a:ext>
            </a:extLst>
          </p:cNvPr>
          <p:cNvPicPr>
            <a:picLocks noChangeAspect="1"/>
          </p:cNvPicPr>
          <p:nvPr/>
        </p:nvPicPr>
        <p:blipFill>
          <a:blip r:embed="rId2"/>
          <a:stretch>
            <a:fillRect/>
          </a:stretch>
        </p:blipFill>
        <p:spPr>
          <a:xfrm>
            <a:off x="1895132" y="3058052"/>
            <a:ext cx="4718736" cy="3321896"/>
          </a:xfrm>
          <a:prstGeom prst="rect">
            <a:avLst/>
          </a:prstGeom>
        </p:spPr>
      </p:pic>
    </p:spTree>
    <p:extLst>
      <p:ext uri="{BB962C8B-B14F-4D97-AF65-F5344CB8AC3E}">
        <p14:creationId xmlns:p14="http://schemas.microsoft.com/office/powerpoint/2010/main" val="1005982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53E4-E516-4445-ACE3-E8CA04F13E04}"/>
              </a:ext>
            </a:extLst>
          </p:cNvPr>
          <p:cNvSpPr>
            <a:spLocks noGrp="1"/>
          </p:cNvSpPr>
          <p:nvPr>
            <p:ph type="title"/>
          </p:nvPr>
        </p:nvSpPr>
        <p:spPr/>
        <p:txBody>
          <a:bodyPr>
            <a:normAutofit fontScale="90000"/>
          </a:bodyPr>
          <a:lstStyle/>
          <a:p>
            <a:r>
              <a:rPr lang="en-US" dirty="0"/>
              <a:t>Manual Testing in a continuous delivery environment</a:t>
            </a:r>
          </a:p>
        </p:txBody>
      </p:sp>
      <p:sp>
        <p:nvSpPr>
          <p:cNvPr id="3" name="Content Placeholder 2">
            <a:extLst>
              <a:ext uri="{FF2B5EF4-FFF2-40B4-BE49-F238E27FC236}">
                <a16:creationId xmlns:a16="http://schemas.microsoft.com/office/drawing/2014/main" id="{10227665-F1DA-4A95-BC4C-971CCB1CCEA6}"/>
              </a:ext>
            </a:extLst>
          </p:cNvPr>
          <p:cNvSpPr>
            <a:spLocks noGrp="1"/>
          </p:cNvSpPr>
          <p:nvPr>
            <p:ph idx="1"/>
          </p:nvPr>
        </p:nvSpPr>
        <p:spPr/>
        <p:txBody>
          <a:bodyPr>
            <a:normAutofit lnSpcReduction="10000"/>
          </a:bodyPr>
          <a:lstStyle/>
          <a:p>
            <a:pPr marL="0" indent="0">
              <a:buNone/>
            </a:pPr>
            <a:r>
              <a:rPr lang="en-US" dirty="0"/>
              <a:t>Contrary to popular belief, manual testing is still necessary to be done prior to each release in a continuous delivery environment. This includes</a:t>
            </a:r>
          </a:p>
          <a:p>
            <a:pPr marL="342900" indent="-342900"/>
            <a:r>
              <a:rPr lang="en-US" dirty="0"/>
              <a:t>Exploratory testing</a:t>
            </a:r>
            <a:r>
              <a:rPr lang="en-US" baseline="30000" dirty="0"/>
              <a:t>10</a:t>
            </a:r>
            <a:endParaRPr lang="en-US" dirty="0"/>
          </a:p>
          <a:p>
            <a:pPr marL="342900" indent="-342900"/>
            <a:r>
              <a:rPr lang="en-US" dirty="0"/>
              <a:t>User Acceptance Testing</a:t>
            </a:r>
            <a:r>
              <a:rPr lang="en-US" baseline="30000" dirty="0"/>
              <a:t>10</a:t>
            </a:r>
            <a:endParaRPr lang="en-US" dirty="0"/>
          </a:p>
          <a:p>
            <a:pPr marL="0" indent="0">
              <a:buNone/>
            </a:pPr>
            <a:endParaRPr lang="en-US" dirty="0"/>
          </a:p>
          <a:p>
            <a:pPr marL="0" indent="0">
              <a:buNone/>
            </a:pPr>
            <a:r>
              <a:rPr lang="en-US" dirty="0"/>
              <a:t>The developer should not begin on the next story until the tester is done testing. This is done to prevent context switching under the event any issues are encountered during testing.</a:t>
            </a:r>
            <a:r>
              <a:rPr lang="en-US" baseline="30000" dirty="0"/>
              <a:t>10</a:t>
            </a:r>
            <a:endParaRPr lang="en-US" dirty="0"/>
          </a:p>
          <a:p>
            <a:pPr marL="342900" indent="-342900"/>
            <a:r>
              <a:rPr lang="en-US" dirty="0"/>
              <a:t>Instead, the developer should sit with the tester as he/she is testing in case issues are found</a:t>
            </a:r>
            <a:r>
              <a:rPr lang="en-US" baseline="30000" dirty="0"/>
              <a:t>10</a:t>
            </a:r>
            <a:endParaRPr lang="en-US" dirty="0"/>
          </a:p>
        </p:txBody>
      </p:sp>
    </p:spTree>
    <p:extLst>
      <p:ext uri="{BB962C8B-B14F-4D97-AF65-F5344CB8AC3E}">
        <p14:creationId xmlns:p14="http://schemas.microsoft.com/office/powerpoint/2010/main" val="826079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DB1F-E1AC-4511-ACB5-A9C18EC8472C}"/>
              </a:ext>
            </a:extLst>
          </p:cNvPr>
          <p:cNvSpPr>
            <a:spLocks noGrp="1"/>
          </p:cNvSpPr>
          <p:nvPr>
            <p:ph type="title"/>
          </p:nvPr>
        </p:nvSpPr>
        <p:spPr/>
        <p:txBody>
          <a:bodyPr>
            <a:normAutofit fontScale="90000"/>
          </a:bodyPr>
          <a:lstStyle/>
          <a:p>
            <a:r>
              <a:rPr lang="en-US" dirty="0"/>
              <a:t>Biggest contributors to continuous delivery</a:t>
            </a:r>
          </a:p>
        </p:txBody>
      </p:sp>
      <p:sp>
        <p:nvSpPr>
          <p:cNvPr id="3" name="Content Placeholder 2">
            <a:extLst>
              <a:ext uri="{FF2B5EF4-FFF2-40B4-BE49-F238E27FC236}">
                <a16:creationId xmlns:a16="http://schemas.microsoft.com/office/drawing/2014/main" id="{CDF13E2E-5BA1-4878-B1BD-4768ED5DE817}"/>
              </a:ext>
            </a:extLst>
          </p:cNvPr>
          <p:cNvSpPr>
            <a:spLocks noGrp="1"/>
          </p:cNvSpPr>
          <p:nvPr>
            <p:ph idx="1"/>
          </p:nvPr>
        </p:nvSpPr>
        <p:spPr/>
        <p:txBody>
          <a:bodyPr>
            <a:normAutofit fontScale="92500" lnSpcReduction="20000"/>
          </a:bodyPr>
          <a:lstStyle/>
          <a:p>
            <a:pPr marL="0" indent="0">
              <a:buNone/>
            </a:pPr>
            <a:r>
              <a:rPr lang="en-US" dirty="0"/>
              <a:t>In 2017, a study was done on software organizations in an attempt to determine which factors were the biggest contributors to continuous delivery</a:t>
            </a:r>
            <a:r>
              <a:rPr lang="en-US" baseline="30000" dirty="0"/>
              <a:t>14</a:t>
            </a:r>
            <a:endParaRPr lang="en-US" dirty="0"/>
          </a:p>
          <a:p>
            <a:pPr marL="0" indent="0">
              <a:buNone/>
            </a:pPr>
            <a:endParaRPr lang="en-US" dirty="0"/>
          </a:p>
          <a:p>
            <a:pPr marL="0" indent="0">
              <a:buNone/>
            </a:pPr>
            <a:r>
              <a:rPr lang="en-US" dirty="0"/>
              <a:t>Surprisingly, the biggest contributor to continuous delivery was not test automation or deployment automation</a:t>
            </a:r>
            <a:r>
              <a:rPr lang="en-US" baseline="30000" dirty="0"/>
              <a:t>14</a:t>
            </a:r>
          </a:p>
          <a:p>
            <a:pPr marL="0" indent="0">
              <a:buNone/>
            </a:pPr>
            <a:endParaRPr lang="en-US" baseline="30000" dirty="0"/>
          </a:p>
          <a:p>
            <a:pPr marL="0" indent="0">
              <a:buNone/>
            </a:pPr>
            <a:r>
              <a:rPr lang="en-US" dirty="0"/>
              <a:t>The biggest contributors to continuous delivery was the ability for teams to</a:t>
            </a:r>
          </a:p>
          <a:p>
            <a:pPr marL="342900" indent="-342900"/>
            <a:r>
              <a:rPr lang="en-US" dirty="0"/>
              <a:t>Complete their work without having to communicate with people on another team</a:t>
            </a:r>
            <a:r>
              <a:rPr lang="en-US" baseline="30000" dirty="0"/>
              <a:t>14</a:t>
            </a:r>
            <a:endParaRPr lang="en-US" dirty="0"/>
          </a:p>
          <a:p>
            <a:pPr marL="342900" indent="-342900"/>
            <a:r>
              <a:rPr lang="en-US" dirty="0"/>
              <a:t>Make changes to a system without permission of someone outside the team</a:t>
            </a:r>
            <a:r>
              <a:rPr lang="en-US" baseline="30000" dirty="0"/>
              <a:t>14</a:t>
            </a:r>
          </a:p>
          <a:p>
            <a:pPr marL="342900" indent="-342900"/>
            <a:r>
              <a:rPr lang="en-US" dirty="0"/>
              <a:t>Make changes to the a system without needing another team to make a change to their system</a:t>
            </a:r>
            <a:r>
              <a:rPr lang="en-US" baseline="30000" dirty="0"/>
              <a:t>14</a:t>
            </a:r>
            <a:endParaRPr lang="en-US" dirty="0"/>
          </a:p>
          <a:p>
            <a:pPr marL="342900" indent="-342900"/>
            <a:endParaRPr lang="en-US" dirty="0"/>
          </a:p>
        </p:txBody>
      </p:sp>
    </p:spTree>
    <p:extLst>
      <p:ext uri="{BB962C8B-B14F-4D97-AF65-F5344CB8AC3E}">
        <p14:creationId xmlns:p14="http://schemas.microsoft.com/office/powerpoint/2010/main" val="86510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63435-2C79-4EB2-A3E1-931E01CDCAA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3C9752D-B4B5-47B6-ADB6-34F0C51694EF}"/>
              </a:ext>
            </a:extLst>
          </p:cNvPr>
          <p:cNvSpPr>
            <a:spLocks noGrp="1"/>
          </p:cNvSpPr>
          <p:nvPr>
            <p:ph idx="1"/>
          </p:nvPr>
        </p:nvSpPr>
        <p:spPr/>
        <p:txBody>
          <a:bodyPr>
            <a:normAutofit/>
          </a:bodyPr>
          <a:lstStyle/>
          <a:p>
            <a:pPr marL="0" indent="0">
              <a:buNone/>
            </a:pPr>
            <a:r>
              <a:rPr lang="en-US" dirty="0"/>
              <a:t>I made this PowerPoint using only information that I have learned from reading books on Software Development. Some of these topics include</a:t>
            </a:r>
          </a:p>
          <a:p>
            <a:pPr marL="342900" indent="-342900"/>
            <a:r>
              <a:rPr lang="en-US" dirty="0"/>
              <a:t>Requirements</a:t>
            </a:r>
          </a:p>
          <a:p>
            <a:pPr marL="342900" indent="-342900"/>
            <a:r>
              <a:rPr lang="en-US" dirty="0"/>
              <a:t>Design</a:t>
            </a:r>
          </a:p>
          <a:p>
            <a:pPr marL="342900" indent="-342900"/>
            <a:r>
              <a:rPr lang="en-US" dirty="0"/>
              <a:t>Test Automation</a:t>
            </a:r>
          </a:p>
          <a:p>
            <a:pPr marL="342900" indent="-342900"/>
            <a:r>
              <a:rPr lang="en-US" dirty="0"/>
              <a:t>Continuous Integration</a:t>
            </a:r>
          </a:p>
          <a:p>
            <a:pPr marL="342900" indent="-342900"/>
            <a:r>
              <a:rPr lang="en-US" dirty="0"/>
              <a:t>Continuous Delivery</a:t>
            </a:r>
          </a:p>
          <a:p>
            <a:pPr marL="342900" indent="-342900"/>
            <a:r>
              <a:rPr lang="en-US" dirty="0"/>
              <a:t>Scrum</a:t>
            </a:r>
          </a:p>
          <a:p>
            <a:pPr marL="342900" indent="-342900"/>
            <a:r>
              <a:rPr lang="en-US" dirty="0"/>
              <a:t>Organizational Structure for Agile</a:t>
            </a:r>
          </a:p>
        </p:txBody>
      </p:sp>
    </p:spTree>
    <p:extLst>
      <p:ext uri="{BB962C8B-B14F-4D97-AF65-F5344CB8AC3E}">
        <p14:creationId xmlns:p14="http://schemas.microsoft.com/office/powerpoint/2010/main" val="639688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2D4E-9E75-4BF7-9C7A-868B76A768F1}"/>
              </a:ext>
            </a:extLst>
          </p:cNvPr>
          <p:cNvSpPr>
            <a:spLocks noGrp="1"/>
          </p:cNvSpPr>
          <p:nvPr>
            <p:ph type="title"/>
          </p:nvPr>
        </p:nvSpPr>
        <p:spPr/>
        <p:txBody>
          <a:bodyPr/>
          <a:lstStyle/>
          <a:p>
            <a:r>
              <a:rPr lang="en-US" dirty="0"/>
              <a:t>The “ultimate configurability”</a:t>
            </a:r>
          </a:p>
        </p:txBody>
      </p:sp>
      <p:sp>
        <p:nvSpPr>
          <p:cNvPr id="3" name="Content Placeholder 2">
            <a:extLst>
              <a:ext uri="{FF2B5EF4-FFF2-40B4-BE49-F238E27FC236}">
                <a16:creationId xmlns:a16="http://schemas.microsoft.com/office/drawing/2014/main" id="{F9CC048B-C23F-4ACB-B587-D3B2F1F2335F}"/>
              </a:ext>
            </a:extLst>
          </p:cNvPr>
          <p:cNvSpPr>
            <a:spLocks noGrp="1"/>
          </p:cNvSpPr>
          <p:nvPr>
            <p:ph idx="1"/>
          </p:nvPr>
        </p:nvSpPr>
        <p:spPr/>
        <p:txBody>
          <a:bodyPr/>
          <a:lstStyle/>
          <a:p>
            <a:pPr marL="0" indent="0">
              <a:buNone/>
            </a:pPr>
            <a:r>
              <a:rPr lang="en-US" dirty="0"/>
              <a:t>“It’s almost always better to focus on developing the high-value functionality with little configuration and then add configuration options later when necessary.”</a:t>
            </a:r>
            <a:r>
              <a:rPr lang="en-US" baseline="30000" dirty="0"/>
              <a:t>10</a:t>
            </a:r>
          </a:p>
          <a:p>
            <a:pPr marL="0" indent="0">
              <a:buNone/>
            </a:pPr>
            <a:endParaRPr lang="en-US" baseline="30000" dirty="0"/>
          </a:p>
          <a:p>
            <a:pPr marL="0" indent="0">
              <a:buNone/>
            </a:pPr>
            <a:r>
              <a:rPr lang="en-US" dirty="0"/>
              <a:t>“The desire to achieve flexibility may lead to the common antipattern of ‘ultimate configurability’ which is, all too frequently, stated as a requirement for software projects. It is at best unhelpful, and at worst, this one requirement can kill a project.”</a:t>
            </a:r>
            <a:r>
              <a:rPr lang="en-US" baseline="30000" dirty="0"/>
              <a:t>10</a:t>
            </a:r>
            <a:endParaRPr lang="en-US" dirty="0"/>
          </a:p>
        </p:txBody>
      </p:sp>
    </p:spTree>
    <p:extLst>
      <p:ext uri="{BB962C8B-B14F-4D97-AF65-F5344CB8AC3E}">
        <p14:creationId xmlns:p14="http://schemas.microsoft.com/office/powerpoint/2010/main" val="220671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do when our project is behind schedule?</a:t>
            </a:r>
          </a:p>
        </p:txBody>
      </p:sp>
      <p:sp>
        <p:nvSpPr>
          <p:cNvPr id="3" name="Content Placeholder 2"/>
          <p:cNvSpPr>
            <a:spLocks noGrp="1"/>
          </p:cNvSpPr>
          <p:nvPr>
            <p:ph idx="1"/>
          </p:nvPr>
        </p:nvSpPr>
        <p:spPr/>
        <p:txBody>
          <a:bodyPr/>
          <a:lstStyle/>
          <a:p>
            <a:pPr marL="0" indent="0">
              <a:buNone/>
            </a:pPr>
            <a:r>
              <a:rPr lang="en-US" dirty="0"/>
              <a:t>Some ideas</a:t>
            </a:r>
          </a:p>
          <a:p>
            <a:pPr marL="342900" indent="-342900"/>
            <a:r>
              <a:rPr lang="en-US" dirty="0"/>
              <a:t>Less attention to quality</a:t>
            </a:r>
          </a:p>
          <a:p>
            <a:pPr marL="342900" indent="-342900"/>
            <a:r>
              <a:rPr lang="en-US" dirty="0"/>
              <a:t>Allocate more resources/add members to team</a:t>
            </a:r>
          </a:p>
          <a:p>
            <a:pPr marL="342900" indent="-342900"/>
            <a:r>
              <a:rPr lang="en-US" dirty="0"/>
              <a:t>Nothing. We will finish later</a:t>
            </a:r>
          </a:p>
          <a:p>
            <a:pPr marL="342900" indent="-342900"/>
            <a:r>
              <a:rPr lang="en-US" dirty="0"/>
              <a:t>Overtime! </a:t>
            </a:r>
            <a:r>
              <a:rPr lang="en-US" dirty="0">
                <a:sym typeface="Wingdings" panose="05000000000000000000" pitchFamily="2" charset="2"/>
              </a:rPr>
              <a:t>  </a:t>
            </a:r>
            <a:endParaRPr lang="en-US" dirty="0"/>
          </a:p>
          <a:p>
            <a:pPr marL="342900" indent="-342900"/>
            <a:r>
              <a:rPr lang="en-US" dirty="0"/>
              <a:t>Reduce scope</a:t>
            </a:r>
          </a:p>
        </p:txBody>
      </p:sp>
    </p:spTree>
    <p:extLst>
      <p:ext uri="{BB962C8B-B14F-4D97-AF65-F5344CB8AC3E}">
        <p14:creationId xmlns:p14="http://schemas.microsoft.com/office/powerpoint/2010/main" val="4140597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to do when our project is behind schedule?</a:t>
            </a:r>
          </a:p>
        </p:txBody>
      </p:sp>
      <p:sp>
        <p:nvSpPr>
          <p:cNvPr id="3" name="Content Placeholder 2"/>
          <p:cNvSpPr>
            <a:spLocks noGrp="1"/>
          </p:cNvSpPr>
          <p:nvPr>
            <p:ph idx="1"/>
          </p:nvPr>
        </p:nvSpPr>
        <p:spPr/>
        <p:txBody>
          <a:bodyPr/>
          <a:lstStyle/>
          <a:p>
            <a:pPr marL="0" indent="0">
              <a:buNone/>
            </a:pPr>
            <a:r>
              <a:rPr lang="en-US" dirty="0"/>
              <a:t>Worst answer: Less attention to quality</a:t>
            </a:r>
            <a:r>
              <a:rPr lang="en-US" baseline="30000" dirty="0"/>
              <a:t>4,5,6</a:t>
            </a:r>
          </a:p>
          <a:p>
            <a:pPr marL="0" indent="0">
              <a:buNone/>
            </a:pPr>
            <a:endParaRPr lang="en-US" baseline="30000" dirty="0"/>
          </a:p>
          <a:p>
            <a:pPr marL="0" indent="0">
              <a:buNone/>
            </a:pPr>
            <a:r>
              <a:rPr lang="en-US" dirty="0"/>
              <a:t>Lowering quality lengthens development time</a:t>
            </a:r>
            <a:r>
              <a:rPr lang="en-US" baseline="30000" dirty="0"/>
              <a:t>4,6</a:t>
            </a:r>
          </a:p>
          <a:p>
            <a:pPr marL="0" indent="0">
              <a:buNone/>
            </a:pPr>
            <a:endParaRPr lang="en-US" baseline="30000" dirty="0"/>
          </a:p>
          <a:p>
            <a:pPr marL="0" indent="0">
              <a:buNone/>
            </a:pPr>
            <a:r>
              <a:rPr lang="en-US" dirty="0"/>
              <a:t>For every dollar gained by cutting quality, it costs $4 to restore it</a:t>
            </a:r>
            <a:r>
              <a:rPr lang="en-US" baseline="30000" dirty="0"/>
              <a:t>5</a:t>
            </a:r>
          </a:p>
          <a:p>
            <a:pPr marL="0" indent="0">
              <a:buNone/>
            </a:pPr>
            <a:endParaRPr lang="en-US" baseline="30000" dirty="0"/>
          </a:p>
          <a:p>
            <a:pPr marL="0" indent="0">
              <a:buNone/>
            </a:pPr>
            <a:r>
              <a:rPr lang="en-US" dirty="0"/>
              <a:t>Best answer: reduce scope</a:t>
            </a:r>
            <a:r>
              <a:rPr lang="en-US" baseline="30000" dirty="0"/>
              <a:t>5</a:t>
            </a:r>
          </a:p>
          <a:p>
            <a:pPr marL="342900" indent="-342900"/>
            <a:r>
              <a:rPr lang="en-US" dirty="0"/>
              <a:t>Promotes early feedback</a:t>
            </a:r>
            <a:r>
              <a:rPr lang="en-US" baseline="30000" dirty="0"/>
              <a:t>5</a:t>
            </a:r>
          </a:p>
          <a:p>
            <a:pPr marL="342900" indent="-342900"/>
            <a:r>
              <a:rPr lang="en-US" dirty="0"/>
              <a:t>Doesn’t add technical debt</a:t>
            </a:r>
            <a:r>
              <a:rPr lang="en-US" baseline="30000" dirty="0"/>
              <a:t>4</a:t>
            </a:r>
            <a:endParaRPr lang="en-US" dirty="0"/>
          </a:p>
          <a:p>
            <a:pPr marL="0" indent="0">
              <a:buNone/>
            </a:pPr>
            <a:endParaRPr lang="en-US" dirty="0"/>
          </a:p>
        </p:txBody>
      </p:sp>
    </p:spTree>
    <p:extLst>
      <p:ext uri="{BB962C8B-B14F-4D97-AF65-F5344CB8AC3E}">
        <p14:creationId xmlns:p14="http://schemas.microsoft.com/office/powerpoint/2010/main" val="387048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many projects to work on at a time?</a:t>
            </a:r>
          </a:p>
        </p:txBody>
      </p:sp>
      <p:sp>
        <p:nvSpPr>
          <p:cNvPr id="3" name="Content Placeholder 2"/>
          <p:cNvSpPr>
            <a:spLocks noGrp="1"/>
          </p:cNvSpPr>
          <p:nvPr>
            <p:ph idx="1"/>
          </p:nvPr>
        </p:nvSpPr>
        <p:spPr/>
        <p:txBody>
          <a:bodyPr/>
          <a:lstStyle/>
          <a:p>
            <a:pPr marL="0" indent="0">
              <a:buNone/>
            </a:pPr>
            <a:r>
              <a:rPr lang="en-US" dirty="0"/>
              <a:t>You should aim to work on exactly one project at a time</a:t>
            </a:r>
            <a:r>
              <a:rPr lang="en-US" baseline="30000" dirty="0"/>
              <a:t>2,5,8,11,13</a:t>
            </a:r>
          </a:p>
          <a:p>
            <a:pPr marL="342900" indent="-342900"/>
            <a:r>
              <a:rPr lang="en-US" dirty="0"/>
              <a:t>Working on multiple projects leads to context switching and loss of focus</a:t>
            </a:r>
            <a:r>
              <a:rPr lang="en-US" baseline="30000" dirty="0"/>
              <a:t>8,11,13</a:t>
            </a:r>
            <a:endParaRPr lang="en-US" dirty="0"/>
          </a:p>
          <a:p>
            <a:pPr marL="342900" indent="-342900"/>
            <a:r>
              <a:rPr lang="en-US" dirty="0"/>
              <a:t>Working on multiple projects reduces the quality of the projects</a:t>
            </a:r>
            <a:r>
              <a:rPr lang="en-US" baseline="30000" dirty="0"/>
              <a:t>8</a:t>
            </a:r>
            <a:r>
              <a:rPr lang="en-US" dirty="0"/>
              <a:t> </a:t>
            </a:r>
          </a:p>
          <a:p>
            <a:pPr marL="342900" indent="-342900"/>
            <a:endParaRPr lang="en-US" dirty="0"/>
          </a:p>
        </p:txBody>
      </p:sp>
    </p:spTree>
    <p:extLst>
      <p:ext uri="{BB962C8B-B14F-4D97-AF65-F5344CB8AC3E}">
        <p14:creationId xmlns:p14="http://schemas.microsoft.com/office/powerpoint/2010/main" val="3806016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Should our scrum teams be long lived or short lived?</a:t>
            </a:r>
          </a:p>
        </p:txBody>
      </p:sp>
      <p:sp>
        <p:nvSpPr>
          <p:cNvPr id="3" name="Content Placeholder 2"/>
          <p:cNvSpPr>
            <a:spLocks noGrp="1"/>
          </p:cNvSpPr>
          <p:nvPr>
            <p:ph idx="1"/>
          </p:nvPr>
        </p:nvSpPr>
        <p:spPr/>
        <p:txBody>
          <a:bodyPr/>
          <a:lstStyle/>
          <a:p>
            <a:pPr marL="0" indent="0">
              <a:buNone/>
            </a:pPr>
            <a:r>
              <a:rPr lang="en-US" dirty="0"/>
              <a:t>We should favor long lived scrum teams over short lived scrum teams</a:t>
            </a:r>
            <a:r>
              <a:rPr lang="en-US" baseline="30000" dirty="0"/>
              <a:t>5,6,8,11,13</a:t>
            </a:r>
          </a:p>
          <a:p>
            <a:pPr marL="0" indent="0">
              <a:buNone/>
            </a:pPr>
            <a:endParaRPr lang="en-US" baseline="30000" dirty="0"/>
          </a:p>
          <a:p>
            <a:pPr marL="0" indent="0">
              <a:buNone/>
            </a:pPr>
            <a:r>
              <a:rPr lang="en-US" dirty="0"/>
              <a:t>Teammates generally work better together after they have been together for longer</a:t>
            </a:r>
            <a:r>
              <a:rPr lang="en-US" baseline="30000" dirty="0"/>
              <a:t>5,8,13</a:t>
            </a:r>
          </a:p>
          <a:p>
            <a:pPr marL="0" indent="0">
              <a:buNone/>
            </a:pPr>
            <a:endParaRPr lang="en-US" dirty="0"/>
          </a:p>
          <a:p>
            <a:pPr marL="0" indent="0">
              <a:buNone/>
            </a:pPr>
            <a:r>
              <a:rPr lang="en-US" dirty="0"/>
              <a:t>It is usually more optimal to keep teammates on a scrum team together through the completion of multiple projects  as opposed to re-shuffling the teams after each project</a:t>
            </a:r>
            <a:r>
              <a:rPr lang="en-US" baseline="30000" dirty="0"/>
              <a:t>5,13</a:t>
            </a:r>
            <a:endParaRPr lang="en-US" dirty="0"/>
          </a:p>
        </p:txBody>
      </p:sp>
    </p:spTree>
    <p:extLst>
      <p:ext uri="{BB962C8B-B14F-4D97-AF65-F5344CB8AC3E}">
        <p14:creationId xmlns:p14="http://schemas.microsoft.com/office/powerpoint/2010/main" val="25807651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Self-Organizing scrum teams</a:t>
            </a:r>
          </a:p>
        </p:txBody>
      </p:sp>
      <p:sp>
        <p:nvSpPr>
          <p:cNvPr id="3" name="Content Placeholder 2"/>
          <p:cNvSpPr>
            <a:spLocks noGrp="1"/>
          </p:cNvSpPr>
          <p:nvPr>
            <p:ph idx="1"/>
          </p:nvPr>
        </p:nvSpPr>
        <p:spPr/>
        <p:txBody>
          <a:bodyPr/>
          <a:lstStyle/>
          <a:p>
            <a:pPr marL="0" indent="0">
              <a:buNone/>
            </a:pPr>
            <a:r>
              <a:rPr lang="en-US" dirty="0"/>
              <a:t>Scrum teams should be self-organizing</a:t>
            </a:r>
            <a:r>
              <a:rPr lang="en-US" baseline="30000" dirty="0"/>
              <a:t>8</a:t>
            </a:r>
            <a:endParaRPr lang="en-US" dirty="0"/>
          </a:p>
          <a:p>
            <a:pPr marL="0" indent="0">
              <a:buNone/>
            </a:pPr>
            <a:endParaRPr lang="en-US" dirty="0"/>
          </a:p>
          <a:p>
            <a:pPr marL="0" indent="0">
              <a:buNone/>
            </a:pPr>
            <a:r>
              <a:rPr lang="en-US" dirty="0"/>
              <a:t>A self-organizing scrum team functions as follows:</a:t>
            </a:r>
          </a:p>
          <a:p>
            <a:r>
              <a:rPr lang="en-US" dirty="0"/>
              <a:t>Most decisions are made by members of the scrum team</a:t>
            </a:r>
            <a:r>
              <a:rPr lang="en-US" baseline="30000" dirty="0"/>
              <a:t>8</a:t>
            </a:r>
            <a:endParaRPr lang="en-US" dirty="0"/>
          </a:p>
          <a:p>
            <a:r>
              <a:rPr lang="en-US" dirty="0"/>
              <a:t>The scrum team chooses who will do which work</a:t>
            </a:r>
            <a:r>
              <a:rPr lang="en-US" baseline="30000" dirty="0"/>
              <a:t>8</a:t>
            </a:r>
            <a:endParaRPr lang="en-US" dirty="0"/>
          </a:p>
          <a:p>
            <a:pPr lvl="1"/>
            <a:r>
              <a:rPr lang="en-US" dirty="0"/>
              <a:t>Leader does not assign work</a:t>
            </a:r>
          </a:p>
          <a:p>
            <a:r>
              <a:rPr lang="en-US" dirty="0"/>
              <a:t>Determine how the work will be done</a:t>
            </a:r>
            <a:r>
              <a:rPr lang="en-US" baseline="30000" dirty="0"/>
              <a:t>8</a:t>
            </a:r>
          </a:p>
          <a:p>
            <a:r>
              <a:rPr lang="en-US" dirty="0"/>
              <a:t>People closest to the problem will typically know the most about it</a:t>
            </a:r>
            <a:r>
              <a:rPr lang="en-US" baseline="30000" dirty="0"/>
              <a:t>13</a:t>
            </a:r>
            <a:endParaRPr lang="en-US" dirty="0"/>
          </a:p>
        </p:txBody>
      </p:sp>
    </p:spTree>
    <p:extLst>
      <p:ext uri="{BB962C8B-B14F-4D97-AF65-F5344CB8AC3E}">
        <p14:creationId xmlns:p14="http://schemas.microsoft.com/office/powerpoint/2010/main" val="84602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To what extent should each teammate generalize or specialize?</a:t>
            </a:r>
          </a:p>
        </p:txBody>
      </p:sp>
      <p:sp>
        <p:nvSpPr>
          <p:cNvPr id="3" name="Content Placeholder 2"/>
          <p:cNvSpPr>
            <a:spLocks noGrp="1"/>
          </p:cNvSpPr>
          <p:nvPr>
            <p:ph idx="1"/>
          </p:nvPr>
        </p:nvSpPr>
        <p:spPr/>
        <p:txBody>
          <a:bodyPr/>
          <a:lstStyle/>
          <a:p>
            <a:pPr marL="0" indent="0">
              <a:buNone/>
            </a:pPr>
            <a:r>
              <a:rPr lang="en-US" dirty="0"/>
              <a:t>Teammates should posses T-Shaped skills</a:t>
            </a:r>
            <a:r>
              <a:rPr lang="en-US" baseline="30000" dirty="0"/>
              <a:t>8,11,12,13</a:t>
            </a:r>
          </a:p>
          <a:p>
            <a:pPr marL="342900" indent="-342900"/>
            <a:r>
              <a:rPr lang="en-US" dirty="0"/>
              <a:t>Teammates should have deep skills in their preferred functional area</a:t>
            </a:r>
            <a:r>
              <a:rPr lang="en-US" baseline="30000" dirty="0"/>
              <a:t>8</a:t>
            </a:r>
            <a:endParaRPr lang="en-US" dirty="0"/>
          </a:p>
          <a:p>
            <a:pPr marL="342900" indent="-342900"/>
            <a:r>
              <a:rPr lang="en-US" dirty="0"/>
              <a:t>Teammates should have broad skills in multiple other areas in order to reduce the number of hand-offs within the team and outside of the team</a:t>
            </a:r>
            <a:r>
              <a:rPr lang="en-US" baseline="30000" dirty="0"/>
              <a:t>8</a:t>
            </a:r>
          </a:p>
          <a:p>
            <a:pPr marL="845820" lvl="1" indent="-342900"/>
            <a:r>
              <a:rPr lang="en-US" dirty="0"/>
              <a:t>The few remaining handoffs should primarily be handoffs to people within the team which are significantly faster and cheaper than handoffs to people outside of the team</a:t>
            </a:r>
            <a:r>
              <a:rPr lang="en-US" baseline="30000" dirty="0"/>
              <a:t>11</a:t>
            </a:r>
            <a:endParaRPr lang="en-US" dirty="0"/>
          </a:p>
        </p:txBody>
      </p:sp>
    </p:spTree>
    <p:extLst>
      <p:ext uri="{BB962C8B-B14F-4D97-AF65-F5344CB8AC3E}">
        <p14:creationId xmlns:p14="http://schemas.microsoft.com/office/powerpoint/2010/main" val="38941056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DFE5A-DCF6-435B-9A0B-7710C98DAC3F}"/>
              </a:ext>
            </a:extLst>
          </p:cNvPr>
          <p:cNvSpPr>
            <a:spLocks noGrp="1"/>
          </p:cNvSpPr>
          <p:nvPr>
            <p:ph type="title"/>
          </p:nvPr>
        </p:nvSpPr>
        <p:spPr/>
        <p:txBody>
          <a:bodyPr>
            <a:normAutofit fontScale="90000"/>
          </a:bodyPr>
          <a:lstStyle/>
          <a:p>
            <a:r>
              <a:rPr lang="en-US" dirty="0"/>
              <a:t>Additional Scrum team recommendations</a:t>
            </a:r>
          </a:p>
        </p:txBody>
      </p:sp>
      <p:sp>
        <p:nvSpPr>
          <p:cNvPr id="3" name="Content Placeholder 2">
            <a:extLst>
              <a:ext uri="{FF2B5EF4-FFF2-40B4-BE49-F238E27FC236}">
                <a16:creationId xmlns:a16="http://schemas.microsoft.com/office/drawing/2014/main" id="{2EEC7F1E-0565-450E-A747-8EE59FD17411}"/>
              </a:ext>
            </a:extLst>
          </p:cNvPr>
          <p:cNvSpPr>
            <a:spLocks noGrp="1"/>
          </p:cNvSpPr>
          <p:nvPr>
            <p:ph idx="1"/>
          </p:nvPr>
        </p:nvSpPr>
        <p:spPr/>
        <p:txBody>
          <a:bodyPr/>
          <a:lstStyle/>
          <a:p>
            <a:r>
              <a:rPr lang="en-US" dirty="0"/>
              <a:t>5-7 members</a:t>
            </a:r>
            <a:r>
              <a:rPr lang="en-US" baseline="30000" dirty="0"/>
              <a:t>8</a:t>
            </a:r>
          </a:p>
          <a:p>
            <a:r>
              <a:rPr lang="en-US" dirty="0"/>
              <a:t>2-3 week sprints</a:t>
            </a:r>
            <a:r>
              <a:rPr lang="en-US" baseline="30000" dirty="0"/>
              <a:t>8</a:t>
            </a:r>
          </a:p>
          <a:p>
            <a:r>
              <a:rPr lang="en-US" dirty="0"/>
              <a:t>Cross-functional</a:t>
            </a:r>
            <a:r>
              <a:rPr lang="en-US" baseline="30000" dirty="0"/>
              <a:t>8</a:t>
            </a:r>
            <a:endParaRPr lang="en-US" dirty="0"/>
          </a:p>
        </p:txBody>
      </p:sp>
    </p:spTree>
    <p:extLst>
      <p:ext uri="{BB962C8B-B14F-4D97-AF65-F5344CB8AC3E}">
        <p14:creationId xmlns:p14="http://schemas.microsoft.com/office/powerpoint/2010/main" val="2273881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between teams</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Teams should be assembled such that the number of communication paths between teams is minimized</a:t>
            </a:r>
            <a:r>
              <a:rPr lang="en-US" baseline="30000" dirty="0"/>
              <a:t>5,13</a:t>
            </a:r>
          </a:p>
          <a:p>
            <a:pPr marL="0" indent="0">
              <a:buNone/>
            </a:pPr>
            <a:endParaRPr lang="en-US" baseline="30000" dirty="0"/>
          </a:p>
          <a:p>
            <a:pPr marL="0" indent="0">
              <a:buNone/>
            </a:pPr>
            <a:r>
              <a:rPr lang="en-US" dirty="0"/>
              <a:t>Teams should be able to independently develop and deploy code to production without requiring handoffs to other teams</a:t>
            </a:r>
            <a:r>
              <a:rPr lang="en-US" baseline="30000" dirty="0"/>
              <a:t>13</a:t>
            </a:r>
          </a:p>
          <a:p>
            <a:pPr marL="0" indent="0">
              <a:buNone/>
            </a:pPr>
            <a:endParaRPr lang="en-US" baseline="30000" dirty="0"/>
          </a:p>
          <a:p>
            <a:pPr marL="0" indent="0">
              <a:buNone/>
            </a:pPr>
            <a:r>
              <a:rPr lang="en-US" dirty="0"/>
              <a:t>Teams should be able to quickly and independently deliver value to the customer</a:t>
            </a:r>
            <a:r>
              <a:rPr lang="en-US" baseline="30000" dirty="0"/>
              <a:t>13</a:t>
            </a:r>
          </a:p>
          <a:p>
            <a:pPr marL="0" indent="0">
              <a:buNone/>
            </a:pPr>
            <a:endParaRPr lang="en-US" baseline="30000" dirty="0"/>
          </a:p>
          <a:p>
            <a:pPr marL="0" indent="0">
              <a:buNone/>
            </a:pPr>
            <a:r>
              <a:rPr lang="en-US" dirty="0"/>
              <a:t>Avoid attending recurring scrum meetings of other teams (retros, demos, planning, </a:t>
            </a:r>
            <a:r>
              <a:rPr lang="en-US" dirty="0" err="1"/>
              <a:t>etc</a:t>
            </a:r>
            <a:r>
              <a:rPr lang="en-US" dirty="0"/>
              <a:t>)</a:t>
            </a:r>
            <a:r>
              <a:rPr lang="en-US" baseline="30000" dirty="0"/>
              <a:t>5</a:t>
            </a:r>
            <a:endParaRPr lang="en-US" dirty="0"/>
          </a:p>
          <a:p>
            <a:pPr marL="0" indent="0">
              <a:buNone/>
            </a:pPr>
            <a:endParaRPr lang="en-US" baseline="30000" dirty="0"/>
          </a:p>
          <a:p>
            <a:pPr marL="0" indent="0">
              <a:buNone/>
            </a:pPr>
            <a:r>
              <a:rPr lang="en-US" dirty="0"/>
              <a:t>Communication between teams shouldn’t revolve around specific details at the implementation level. It should revolve around discussing higher-level shared goals and how we can achieve those goals</a:t>
            </a:r>
            <a:r>
              <a:rPr lang="en-US" baseline="30000" dirty="0"/>
              <a:t>14</a:t>
            </a:r>
            <a:endParaRPr lang="en-US" dirty="0"/>
          </a:p>
        </p:txBody>
      </p:sp>
    </p:spTree>
    <p:extLst>
      <p:ext uri="{BB962C8B-B14F-4D97-AF65-F5344CB8AC3E}">
        <p14:creationId xmlns:p14="http://schemas.microsoft.com/office/powerpoint/2010/main" val="40988683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0E781-52BE-4181-B3E8-D4FFABB51758}"/>
              </a:ext>
            </a:extLst>
          </p:cNvPr>
          <p:cNvSpPr>
            <a:spLocks noGrp="1"/>
          </p:cNvSpPr>
          <p:nvPr>
            <p:ph type="title"/>
          </p:nvPr>
        </p:nvSpPr>
        <p:spPr/>
        <p:txBody>
          <a:bodyPr/>
          <a:lstStyle/>
          <a:p>
            <a:r>
              <a:rPr lang="en-US"/>
              <a:t>Ticketing Hell</a:t>
            </a:r>
            <a:endParaRPr lang="en-US" dirty="0"/>
          </a:p>
        </p:txBody>
      </p:sp>
      <p:sp>
        <p:nvSpPr>
          <p:cNvPr id="3" name="Content Placeholder 2">
            <a:extLst>
              <a:ext uri="{FF2B5EF4-FFF2-40B4-BE49-F238E27FC236}">
                <a16:creationId xmlns:a16="http://schemas.microsoft.com/office/drawing/2014/main" id="{AAE69B35-51AB-4E45-9329-F7BA44B8C7A0}"/>
              </a:ext>
            </a:extLst>
          </p:cNvPr>
          <p:cNvSpPr>
            <a:spLocks noGrp="1"/>
          </p:cNvSpPr>
          <p:nvPr>
            <p:ph idx="1"/>
          </p:nvPr>
        </p:nvSpPr>
        <p:spPr/>
        <p:txBody>
          <a:bodyPr>
            <a:normAutofit lnSpcReduction="10000"/>
          </a:bodyPr>
          <a:lstStyle/>
          <a:p>
            <a:pPr marL="0" indent="0">
              <a:buNone/>
            </a:pPr>
            <a:r>
              <a:rPr lang="en-US" dirty="0"/>
              <a:t>When development and operations are split out to different teams, the process often results in ‘ticketing hell’, having to raise a series of tickets in order to get anything done</a:t>
            </a:r>
            <a:r>
              <a:rPr lang="en-US" baseline="30000" dirty="0"/>
              <a:t>10,13</a:t>
            </a:r>
          </a:p>
          <a:p>
            <a:pPr marL="0" indent="0">
              <a:buNone/>
            </a:pPr>
            <a:endParaRPr lang="en-US" baseline="30000" dirty="0"/>
          </a:p>
          <a:p>
            <a:pPr marL="0" indent="0">
              <a:buNone/>
            </a:pPr>
            <a:r>
              <a:rPr lang="en-US" dirty="0"/>
              <a:t>Solutions</a:t>
            </a:r>
          </a:p>
          <a:p>
            <a:pPr marL="342900" indent="-342900"/>
            <a:r>
              <a:rPr lang="en-US" dirty="0"/>
              <a:t>Embed operations members onto the development team</a:t>
            </a:r>
            <a:r>
              <a:rPr lang="en-US" baseline="30000" dirty="0"/>
              <a:t>13,15</a:t>
            </a:r>
          </a:p>
          <a:p>
            <a:pPr marL="342900" indent="-342900"/>
            <a:r>
              <a:rPr lang="en-US" dirty="0"/>
              <a:t>Assign liaisons between operations and development members</a:t>
            </a:r>
            <a:r>
              <a:rPr lang="en-US" baseline="30000" dirty="0"/>
              <a:t>13</a:t>
            </a:r>
          </a:p>
          <a:p>
            <a:pPr marL="342900" indent="-342900"/>
            <a:r>
              <a:rPr lang="en-US" dirty="0"/>
              <a:t>Create self-service capabilities</a:t>
            </a:r>
            <a:r>
              <a:rPr lang="en-US" baseline="30000" dirty="0"/>
              <a:t>13</a:t>
            </a:r>
          </a:p>
          <a:p>
            <a:pPr marL="845820" lvl="1" indent="-342900"/>
            <a:r>
              <a:rPr lang="en-US" dirty="0"/>
              <a:t>“It’s okay for people to be dependent on our tools, but it’s important that they don’t become dependent on us.”</a:t>
            </a:r>
            <a:r>
              <a:rPr lang="en-US" baseline="30000" dirty="0"/>
              <a:t>13</a:t>
            </a:r>
          </a:p>
          <a:p>
            <a:pPr marL="0" indent="0">
              <a:buNone/>
            </a:pPr>
            <a:endParaRPr lang="en-US" dirty="0"/>
          </a:p>
        </p:txBody>
      </p:sp>
    </p:spTree>
    <p:extLst>
      <p:ext uri="{BB962C8B-B14F-4D97-AF65-F5344CB8AC3E}">
        <p14:creationId xmlns:p14="http://schemas.microsoft.com/office/powerpoint/2010/main" val="328132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much upfront requirements should be complete at any point in time?</a:t>
            </a:r>
          </a:p>
        </p:txBody>
      </p:sp>
      <p:sp>
        <p:nvSpPr>
          <p:cNvPr id="3" name="Content Placeholder 2"/>
          <p:cNvSpPr>
            <a:spLocks noGrp="1"/>
          </p:cNvSpPr>
          <p:nvPr>
            <p:ph idx="1"/>
          </p:nvPr>
        </p:nvSpPr>
        <p:spPr/>
        <p:txBody>
          <a:bodyPr>
            <a:normAutofit/>
          </a:bodyPr>
          <a:lstStyle/>
          <a:p>
            <a:pPr marL="0" indent="0">
              <a:buNone/>
            </a:pPr>
            <a:r>
              <a:rPr lang="en-US" dirty="0"/>
              <a:t>Requirements are fleshed out just in time for teams to start working on functionality to support the requirement</a:t>
            </a:r>
            <a:r>
              <a:rPr lang="en-US" baseline="30000" dirty="0"/>
              <a:t>7,8,12,17</a:t>
            </a:r>
          </a:p>
          <a:p>
            <a:pPr marL="0" indent="0">
              <a:buNone/>
            </a:pPr>
            <a:endParaRPr lang="en-US" baseline="30000" dirty="0"/>
          </a:p>
          <a:p>
            <a:pPr marL="0" indent="0">
              <a:buNone/>
            </a:pPr>
            <a:r>
              <a:rPr lang="en-US" dirty="0"/>
              <a:t>Requirements are emergent, constantly evolving from client feedback and what you learn about as you work on the project</a:t>
            </a:r>
            <a:r>
              <a:rPr lang="en-US" baseline="30000" dirty="0"/>
              <a:t>14,17</a:t>
            </a:r>
            <a:endParaRPr lang="en-US" dirty="0"/>
          </a:p>
          <a:p>
            <a:pPr marL="0" indent="0">
              <a:buNone/>
            </a:pPr>
            <a:endParaRPr lang="en-US" baseline="30000" dirty="0"/>
          </a:p>
          <a:p>
            <a:pPr marL="0" indent="0">
              <a:buNone/>
            </a:pPr>
            <a:r>
              <a:rPr lang="en-US" dirty="0"/>
              <a:t>“Clients don’t know what they want. They know what they don’t want once you make it for them.” –Jez Humble</a:t>
            </a:r>
          </a:p>
        </p:txBody>
      </p:sp>
    </p:spTree>
    <p:extLst>
      <p:ext uri="{BB962C8B-B14F-4D97-AF65-F5344CB8AC3E}">
        <p14:creationId xmlns:p14="http://schemas.microsoft.com/office/powerpoint/2010/main" val="2054233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Potentially Shippable Product Increments</a:t>
            </a:r>
          </a:p>
        </p:txBody>
      </p:sp>
      <p:sp>
        <p:nvSpPr>
          <p:cNvPr id="3" name="Content Placeholder 2"/>
          <p:cNvSpPr>
            <a:spLocks noGrp="1"/>
          </p:cNvSpPr>
          <p:nvPr>
            <p:ph idx="1"/>
          </p:nvPr>
        </p:nvSpPr>
        <p:spPr/>
        <p:txBody>
          <a:bodyPr/>
          <a:lstStyle/>
          <a:p>
            <a:pPr marL="0" indent="0">
              <a:buNone/>
            </a:pPr>
            <a:r>
              <a:rPr lang="en-US" dirty="0"/>
              <a:t>In scrum, teams create potentially shippable product increments each sprint</a:t>
            </a:r>
            <a:r>
              <a:rPr lang="en-US" baseline="30000" dirty="0"/>
              <a:t>5,8</a:t>
            </a:r>
          </a:p>
          <a:p>
            <a:pPr marL="0" indent="0">
              <a:buNone/>
            </a:pPr>
            <a:endParaRPr lang="en-US" baseline="30000" dirty="0"/>
          </a:p>
          <a:p>
            <a:pPr marL="0" indent="0">
              <a:buNone/>
            </a:pPr>
            <a:r>
              <a:rPr lang="en-US" dirty="0"/>
              <a:t>This means that code is fully</a:t>
            </a:r>
          </a:p>
          <a:p>
            <a:pPr marL="342900" indent="-342900"/>
            <a:r>
              <a:rPr lang="en-US" dirty="0"/>
              <a:t>Tested</a:t>
            </a:r>
            <a:r>
              <a:rPr lang="en-US" baseline="30000" dirty="0"/>
              <a:t>5,8</a:t>
            </a:r>
          </a:p>
          <a:p>
            <a:pPr marL="342900" indent="-342900"/>
            <a:r>
              <a:rPr lang="en-US" dirty="0"/>
              <a:t>Documented</a:t>
            </a:r>
            <a:r>
              <a:rPr lang="en-US" baseline="30000" dirty="0"/>
              <a:t>5,8</a:t>
            </a:r>
            <a:r>
              <a:rPr lang="en-US" dirty="0"/>
              <a:t> </a:t>
            </a:r>
          </a:p>
          <a:p>
            <a:pPr marL="342900" indent="-342900"/>
            <a:r>
              <a:rPr lang="en-US" dirty="0"/>
              <a:t>Integrated</a:t>
            </a:r>
            <a:r>
              <a:rPr lang="en-US" baseline="30000" dirty="0"/>
              <a:t>5</a:t>
            </a:r>
            <a:endParaRPr lang="en-US" dirty="0"/>
          </a:p>
        </p:txBody>
      </p:sp>
    </p:spTree>
    <p:extLst>
      <p:ext uri="{BB962C8B-B14F-4D97-AF65-F5344CB8AC3E}">
        <p14:creationId xmlns:p14="http://schemas.microsoft.com/office/powerpoint/2010/main" val="2534030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0055-6894-4638-8784-47AFA6B783D8}"/>
              </a:ext>
            </a:extLst>
          </p:cNvPr>
          <p:cNvSpPr>
            <a:spLocks noGrp="1"/>
          </p:cNvSpPr>
          <p:nvPr>
            <p:ph type="title"/>
          </p:nvPr>
        </p:nvSpPr>
        <p:spPr/>
        <p:txBody>
          <a:bodyPr/>
          <a:lstStyle/>
          <a:p>
            <a:r>
              <a:rPr lang="en-US" dirty="0"/>
              <a:t>Vertical vs Horizontal division</a:t>
            </a:r>
          </a:p>
        </p:txBody>
      </p:sp>
      <p:pic>
        <p:nvPicPr>
          <p:cNvPr id="6146" name="Picture 2" descr="Feature &#10;Feature &#10;Client &#10;Server &#10;Database &#10;Feature &#10;Figure 8-1 Vertical vs. Horizontal division ">
            <a:extLst>
              <a:ext uri="{FF2B5EF4-FFF2-40B4-BE49-F238E27FC236}">
                <a16:creationId xmlns:a16="http://schemas.microsoft.com/office/drawing/2014/main" id="{03F1ED5E-3F5B-4D3D-A9AA-D94B31A78C9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06765" y="2954020"/>
            <a:ext cx="5250635" cy="355122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8A51591F-F8AF-40A4-9514-5BBE30B98501}"/>
              </a:ext>
            </a:extLst>
          </p:cNvPr>
          <p:cNvSpPr txBox="1">
            <a:spLocks/>
          </p:cNvSpPr>
          <p:nvPr/>
        </p:nvSpPr>
        <p:spPr>
          <a:xfrm>
            <a:off x="311150" y="1280160"/>
            <a:ext cx="7886700" cy="4609652"/>
          </a:xfrm>
          <a:prstGeom prst="rect">
            <a:avLst/>
          </a:prstGeom>
        </p:spPr>
        <p:txBody>
          <a:bodyPr vert="horz" lIns="91440" tIns="45720" rIns="91440" bIns="45720" rtlCol="0">
            <a:normAutofit/>
          </a:bodyPr>
          <a:lstStyle>
            <a:lvl1pPr marL="182880" indent="-274320" algn="l" defTabSz="914400" rtl="0" eaLnBrk="1" latinLnBrk="0" hangingPunct="1">
              <a:lnSpc>
                <a:spcPct val="90000"/>
              </a:lnSpc>
              <a:spcBef>
                <a:spcPts val="1000"/>
              </a:spcBef>
              <a:buClr>
                <a:schemeClr val="accent2"/>
              </a:buClr>
              <a:buSzPct val="115000"/>
              <a:buFont typeface="Arial" panose="020B0604020202020204" pitchFamily="34" charset="0"/>
              <a:buChar char="•"/>
              <a:defRPr sz="240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40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Font typeface="Arial" panose="020B0604020202020204" pitchFamily="34" charset="0"/>
              <a:buNone/>
            </a:pPr>
            <a:r>
              <a:rPr lang="en-US" b="0" dirty="0"/>
              <a:t>Features generally involve multiple different layers</a:t>
            </a:r>
            <a:r>
              <a:rPr lang="en-US" b="0" baseline="30000" dirty="0"/>
              <a:t>9</a:t>
            </a:r>
          </a:p>
          <a:p>
            <a:pPr marL="0" indent="0" fontAlgn="auto">
              <a:spcAft>
                <a:spcPts val="0"/>
              </a:spcAft>
              <a:buFont typeface="Arial" panose="020B0604020202020204" pitchFamily="34" charset="0"/>
              <a:buNone/>
            </a:pPr>
            <a:r>
              <a:rPr lang="en-US" b="0" dirty="0"/>
              <a:t>Scrum asks that teams work on a small portion of each layer with the code fully integrated each sprint</a:t>
            </a:r>
            <a:r>
              <a:rPr lang="en-US" b="0" baseline="30000" dirty="0"/>
              <a:t>9</a:t>
            </a:r>
            <a:endParaRPr lang="en-US" b="0" dirty="0"/>
          </a:p>
        </p:txBody>
      </p:sp>
    </p:spTree>
    <p:extLst>
      <p:ext uri="{BB962C8B-B14F-4D97-AF65-F5344CB8AC3E}">
        <p14:creationId xmlns:p14="http://schemas.microsoft.com/office/powerpoint/2010/main" val="3913617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Teams</a:t>
            </a:r>
          </a:p>
        </p:txBody>
      </p:sp>
      <p:sp>
        <p:nvSpPr>
          <p:cNvPr id="3" name="Content Placeholder 2"/>
          <p:cNvSpPr>
            <a:spLocks noGrp="1"/>
          </p:cNvSpPr>
          <p:nvPr>
            <p:ph idx="1"/>
          </p:nvPr>
        </p:nvSpPr>
        <p:spPr/>
        <p:txBody>
          <a:bodyPr/>
          <a:lstStyle/>
          <a:p>
            <a:pPr marL="0" indent="0">
              <a:buNone/>
            </a:pPr>
            <a:r>
              <a:rPr lang="en-US" dirty="0"/>
              <a:t>Feature teams are cross-functional and teams that can work on end to end features with minimal hand-offs to other teams</a:t>
            </a:r>
            <a:r>
              <a:rPr lang="en-US" baseline="30000" dirty="0"/>
              <a:t>8</a:t>
            </a:r>
          </a:p>
          <a:p>
            <a:pPr marL="0" indent="0">
              <a:buNone/>
            </a:pPr>
            <a:endParaRPr lang="en-US" baseline="30000" dirty="0"/>
          </a:p>
          <a:p>
            <a:pPr marL="0" indent="0">
              <a:buNone/>
            </a:pPr>
            <a:r>
              <a:rPr lang="en-US" dirty="0"/>
              <a:t>A feature team will typically work on multiple components in order to complete the feature</a:t>
            </a:r>
            <a:r>
              <a:rPr lang="en-US" baseline="30000" dirty="0"/>
              <a:t>8</a:t>
            </a:r>
            <a:endParaRPr lang="en-US" dirty="0"/>
          </a:p>
        </p:txBody>
      </p:sp>
    </p:spTree>
    <p:extLst>
      <p:ext uri="{BB962C8B-B14F-4D97-AF65-F5344CB8AC3E}">
        <p14:creationId xmlns:p14="http://schemas.microsoft.com/office/powerpoint/2010/main" val="30855925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 Teams</a:t>
            </a:r>
          </a:p>
        </p:txBody>
      </p:sp>
      <p:sp>
        <p:nvSpPr>
          <p:cNvPr id="3" name="Content Placeholder 2"/>
          <p:cNvSpPr>
            <a:spLocks noGrp="1"/>
          </p:cNvSpPr>
          <p:nvPr>
            <p:ph idx="1"/>
          </p:nvPr>
        </p:nvSpPr>
        <p:spPr/>
        <p:txBody>
          <a:bodyPr/>
          <a:lstStyle/>
          <a:p>
            <a:pPr marL="0" indent="0">
              <a:buNone/>
            </a:pPr>
            <a:r>
              <a:rPr lang="en-US" dirty="0"/>
              <a:t>Component teams</a:t>
            </a:r>
          </a:p>
          <a:p>
            <a:pPr marL="342900" indent="-342900"/>
            <a:r>
              <a:rPr lang="en-US" dirty="0"/>
              <a:t>own a particular component</a:t>
            </a:r>
            <a:r>
              <a:rPr lang="en-US" baseline="30000" dirty="0"/>
              <a:t>8</a:t>
            </a:r>
          </a:p>
          <a:p>
            <a:pPr marL="845820" lvl="1" indent="-342900"/>
            <a:r>
              <a:rPr lang="en-US" dirty="0"/>
              <a:t>Components are re-usable assets providing common functionality needed to implement features</a:t>
            </a:r>
          </a:p>
          <a:p>
            <a:pPr marL="342900" indent="-342900"/>
            <a:r>
              <a:rPr lang="en-US" dirty="0"/>
              <a:t>Form on the belief that a team of experts who are trusted to make safe changes in an area should own that area</a:t>
            </a:r>
            <a:r>
              <a:rPr lang="en-US" baseline="30000" dirty="0"/>
              <a:t>8</a:t>
            </a:r>
            <a:endParaRPr lang="en-US" dirty="0"/>
          </a:p>
          <a:p>
            <a:pPr marL="342900" indent="-342900"/>
            <a:r>
              <a:rPr lang="en-US" dirty="0"/>
              <a:t>Results in people only working in areas that they are specialized in</a:t>
            </a:r>
            <a:r>
              <a:rPr lang="en-US" baseline="30000" dirty="0"/>
              <a:t>8</a:t>
            </a:r>
          </a:p>
        </p:txBody>
      </p:sp>
    </p:spTree>
    <p:extLst>
      <p:ext uri="{BB962C8B-B14F-4D97-AF65-F5344CB8AC3E}">
        <p14:creationId xmlns:p14="http://schemas.microsoft.com/office/powerpoint/2010/main" val="2738775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 teams or Component Teams?</a:t>
            </a:r>
          </a:p>
        </p:txBody>
      </p:sp>
      <p:sp>
        <p:nvSpPr>
          <p:cNvPr id="3" name="Content Placeholder 2"/>
          <p:cNvSpPr>
            <a:spLocks noGrp="1"/>
          </p:cNvSpPr>
          <p:nvPr>
            <p:ph idx="1"/>
          </p:nvPr>
        </p:nvSpPr>
        <p:spPr/>
        <p:txBody>
          <a:bodyPr>
            <a:normAutofit/>
          </a:bodyPr>
          <a:lstStyle/>
          <a:p>
            <a:pPr marL="0" indent="0">
              <a:buNone/>
            </a:pPr>
            <a:r>
              <a:rPr lang="en-US" sz="1600" dirty="0"/>
              <a:t>Component teams pose the following problems</a:t>
            </a:r>
          </a:p>
          <a:p>
            <a:pPr marL="342900" indent="-342900"/>
            <a:r>
              <a:rPr lang="en-US" sz="1600" dirty="0"/>
              <a:t>Most features result in code changes in multiple components</a:t>
            </a:r>
            <a:r>
              <a:rPr lang="en-US" sz="1600" baseline="30000" dirty="0"/>
              <a:t>10</a:t>
            </a:r>
            <a:endParaRPr lang="en-US" sz="1600" dirty="0"/>
          </a:p>
          <a:p>
            <a:pPr marL="342900" indent="-342900"/>
            <a:r>
              <a:rPr lang="en-US" sz="1600" dirty="0"/>
              <a:t>Multiple teams must communicate together in order to complete a feature</a:t>
            </a:r>
            <a:r>
              <a:rPr lang="en-US" sz="1600" baseline="30000" dirty="0"/>
              <a:t>8</a:t>
            </a:r>
            <a:endParaRPr lang="en-US" sz="1600" dirty="0"/>
          </a:p>
          <a:p>
            <a:pPr marL="342900" indent="-342900"/>
            <a:r>
              <a:rPr lang="en-US" sz="1600" dirty="0"/>
              <a:t>Component teams have to deal with competing requests from other teams while at the same time completing everything by the appropriate time</a:t>
            </a:r>
            <a:r>
              <a:rPr lang="en-US" sz="1600" baseline="30000" dirty="0"/>
              <a:t>8</a:t>
            </a:r>
            <a:endParaRPr lang="en-US" sz="1600" dirty="0"/>
          </a:p>
          <a:p>
            <a:pPr marL="342900" indent="-342900"/>
            <a:r>
              <a:rPr lang="en-US" sz="1600" dirty="0"/>
              <a:t>Commonly defers integration until the very end due to being on different teams</a:t>
            </a:r>
          </a:p>
          <a:p>
            <a:pPr marL="342900" indent="-342900"/>
            <a:r>
              <a:rPr lang="en-US" sz="1600" dirty="0"/>
              <a:t>Increases the number of failure points from one (feature team) to multiple (number of component teams)</a:t>
            </a:r>
            <a:r>
              <a:rPr lang="en-US" sz="1600" baseline="30000" dirty="0"/>
              <a:t>8</a:t>
            </a:r>
            <a:endParaRPr lang="en-US" sz="1600" dirty="0"/>
          </a:p>
          <a:p>
            <a:pPr marL="342900" indent="-342900"/>
            <a:r>
              <a:rPr lang="en-US" sz="1600" dirty="0"/>
              <a:t>Longer lead times</a:t>
            </a:r>
            <a:r>
              <a:rPr lang="en-US" sz="1600" baseline="30000" dirty="0"/>
              <a:t>13</a:t>
            </a:r>
            <a:endParaRPr lang="en-US" sz="1600" dirty="0"/>
          </a:p>
          <a:p>
            <a:pPr marL="0" indent="0">
              <a:buNone/>
            </a:pPr>
            <a:endParaRPr lang="en-US" sz="1600" dirty="0"/>
          </a:p>
          <a:p>
            <a:pPr marL="0" indent="0">
              <a:buNone/>
            </a:pPr>
            <a:r>
              <a:rPr lang="en-US" sz="1600" dirty="0"/>
              <a:t>Scrum favors feature teams over component teams</a:t>
            </a:r>
            <a:r>
              <a:rPr lang="en-US" sz="1600" baseline="30000" dirty="0"/>
              <a:t>8,10,11,13</a:t>
            </a:r>
          </a:p>
          <a:p>
            <a:pPr marL="0" indent="0">
              <a:buNone/>
            </a:pPr>
            <a:r>
              <a:rPr lang="en-US" sz="1600" dirty="0"/>
              <a:t>Organizations should contain a large number of feature teams and a small number of component teams</a:t>
            </a:r>
            <a:r>
              <a:rPr lang="en-US" sz="1600" baseline="30000" dirty="0"/>
              <a:t>8,10</a:t>
            </a:r>
            <a:endParaRPr lang="en-US" sz="1600" dirty="0"/>
          </a:p>
        </p:txBody>
      </p:sp>
    </p:spTree>
    <p:extLst>
      <p:ext uri="{BB962C8B-B14F-4D97-AF65-F5344CB8AC3E}">
        <p14:creationId xmlns:p14="http://schemas.microsoft.com/office/powerpoint/2010/main" val="3090403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E021-2D6D-42A0-B051-F6F3938A444D}"/>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0839D9A-0AD5-4AF3-8034-B0A081288373}"/>
              </a:ext>
            </a:extLst>
          </p:cNvPr>
          <p:cNvSpPr>
            <a:spLocks noGrp="1"/>
          </p:cNvSpPr>
          <p:nvPr>
            <p:ph idx="1"/>
          </p:nvPr>
        </p:nvSpPr>
        <p:spPr/>
        <p:txBody>
          <a:bodyPr/>
          <a:lstStyle/>
          <a:p>
            <a:r>
              <a:rPr lang="en-US" dirty="0"/>
              <a:t>Requirements and design are emergent and are constantly evolving</a:t>
            </a:r>
          </a:p>
          <a:p>
            <a:r>
              <a:rPr lang="en-US" dirty="0"/>
              <a:t>Keep clients on the same version of code-the latest version</a:t>
            </a:r>
          </a:p>
          <a:p>
            <a:r>
              <a:rPr lang="en-US" dirty="0"/>
              <a:t>Merge all working developer copies into a shared mainline </a:t>
            </a:r>
            <a:r>
              <a:rPr lang="en-US"/>
              <a:t>several times per day</a:t>
            </a:r>
            <a:endParaRPr lang="en-US" dirty="0"/>
          </a:p>
          <a:p>
            <a:r>
              <a:rPr lang="en-US" dirty="0"/>
              <a:t>Work on exactly one project</a:t>
            </a:r>
          </a:p>
          <a:p>
            <a:r>
              <a:rPr lang="en-US" dirty="0"/>
              <a:t>Develop T Shaped skills</a:t>
            </a:r>
          </a:p>
          <a:p>
            <a:r>
              <a:rPr lang="en-US" dirty="0"/>
              <a:t>Minimize handoffs</a:t>
            </a:r>
          </a:p>
          <a:p>
            <a:r>
              <a:rPr lang="en-US" dirty="0"/>
              <a:t>Favor organizing around end to end features over organizing around components</a:t>
            </a:r>
          </a:p>
        </p:txBody>
      </p:sp>
    </p:spTree>
    <p:extLst>
      <p:ext uri="{BB962C8B-B14F-4D97-AF65-F5344CB8AC3E}">
        <p14:creationId xmlns:p14="http://schemas.microsoft.com/office/powerpoint/2010/main" val="48783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3" name="Content Placeholder 2"/>
          <p:cNvSpPr>
            <a:spLocks noGrp="1"/>
          </p:cNvSpPr>
          <p:nvPr>
            <p:ph idx="1"/>
          </p:nvPr>
        </p:nvSpPr>
        <p:spPr/>
        <p:txBody>
          <a:bodyPr>
            <a:normAutofit fontScale="92500" lnSpcReduction="10000"/>
          </a:bodyPr>
          <a:lstStyle/>
          <a:p>
            <a:pPr marL="0" indent="0">
              <a:buNone/>
            </a:pPr>
            <a:r>
              <a:rPr lang="en-US" sz="1050" dirty="0"/>
              <a:t>[1] Fowler, Martin. Refactoring: Improving the Design of Existing Code. Boston, MA, USA: Addison-Wesley, 1999.</a:t>
            </a:r>
          </a:p>
          <a:p>
            <a:pPr marL="0" indent="0">
              <a:buNone/>
            </a:pPr>
            <a:r>
              <a:rPr lang="en-US" sz="1050" dirty="0"/>
              <a:t>[2] The Clean Coder: A Code of Conduct for Professional Programmers. Prentice Hall, 2011.</a:t>
            </a:r>
          </a:p>
          <a:p>
            <a:pPr marL="0" indent="0">
              <a:buNone/>
            </a:pPr>
            <a:r>
              <a:rPr lang="en-US" sz="1050" dirty="0"/>
              <a:t>[3] Beck, Kent. Test Driven Development By Example. 2002.</a:t>
            </a:r>
          </a:p>
          <a:p>
            <a:pPr marL="0" indent="0">
              <a:buNone/>
            </a:pPr>
            <a:r>
              <a:rPr lang="en-US" sz="1050" dirty="0"/>
              <a:t>[4] Sterling, Chris.  Managing Software Debt, Building for Inevitable Change. Addison-Wesley, 2010.</a:t>
            </a:r>
          </a:p>
          <a:p>
            <a:pPr marL="0" indent="0">
              <a:buNone/>
            </a:pPr>
            <a:r>
              <a:rPr lang="en-US" sz="1050" dirty="0"/>
              <a:t>[5] Cohn, Mike. Succeeding With Agile: Software Development Using Scrum. Addison-Wesley, 2013.</a:t>
            </a:r>
          </a:p>
          <a:p>
            <a:pPr marL="0" indent="0">
              <a:buNone/>
            </a:pPr>
            <a:r>
              <a:rPr lang="en-US" sz="1050" dirty="0"/>
              <a:t>[6] Beck, Kent. Extreme Programming Explained, Embrace Change . Addison-Wesley, 2012.</a:t>
            </a:r>
          </a:p>
          <a:p>
            <a:pPr marL="0" indent="0">
              <a:buNone/>
            </a:pPr>
            <a:r>
              <a:rPr lang="en-US" sz="1050" dirty="0"/>
              <a:t>[7] Cohn, Mike. User Stories Applied For Agile Software Development. Addison-Wesley, 2004.</a:t>
            </a:r>
          </a:p>
          <a:p>
            <a:pPr marL="0" indent="0">
              <a:buNone/>
            </a:pPr>
            <a:r>
              <a:rPr lang="en-US" sz="1050" dirty="0"/>
              <a:t>[8] Rubin, Kenneth. Essential Scrum: A Practical Guide To The Most Popular Agile Process. Addison-Wesley, 2013.</a:t>
            </a:r>
          </a:p>
          <a:p>
            <a:pPr marL="0" indent="0">
              <a:buNone/>
            </a:pPr>
            <a:r>
              <a:rPr lang="en-US" sz="1050" dirty="0"/>
              <a:t>[9] Axelrod, </a:t>
            </a:r>
            <a:r>
              <a:rPr lang="en-US" sz="1050" dirty="0" err="1"/>
              <a:t>Arnon</a:t>
            </a:r>
            <a:r>
              <a:rPr lang="en-US" sz="1050" dirty="0"/>
              <a:t>. Complete Guide to Test Automation. </a:t>
            </a:r>
            <a:r>
              <a:rPr lang="en-US" sz="1050" dirty="0" err="1"/>
              <a:t>Apress</a:t>
            </a:r>
            <a:r>
              <a:rPr lang="en-US" sz="1050" dirty="0"/>
              <a:t>, 2018</a:t>
            </a:r>
          </a:p>
          <a:p>
            <a:pPr marL="0" indent="0">
              <a:buNone/>
            </a:pPr>
            <a:r>
              <a:rPr lang="en-US" sz="1050" dirty="0"/>
              <a:t>[10] Humble, Jez and Farley, David. Continuous Delivery: Reliable Software Releases Through Build, Test And Deployment Automation. Addison-Wesley, 2010.</a:t>
            </a:r>
          </a:p>
          <a:p>
            <a:pPr marL="0" indent="0">
              <a:buNone/>
            </a:pPr>
            <a:r>
              <a:rPr lang="en-US" sz="1050" dirty="0"/>
              <a:t>[11] Narayan, Sriram. Agile IT Organization Design. Pearson Education, 2015.</a:t>
            </a:r>
          </a:p>
          <a:p>
            <a:pPr marL="0" indent="0">
              <a:buNone/>
            </a:pPr>
            <a:r>
              <a:rPr lang="en-US" sz="1050" dirty="0"/>
              <a:t>[12] Gregory Janet, and </a:t>
            </a:r>
            <a:r>
              <a:rPr lang="en-US" sz="1050" dirty="0" err="1"/>
              <a:t>Cirspin</a:t>
            </a:r>
            <a:r>
              <a:rPr lang="en-US" sz="1050" dirty="0"/>
              <a:t>, </a:t>
            </a:r>
            <a:r>
              <a:rPr lang="en-US" sz="1050" dirty="0" err="1"/>
              <a:t>Lisa.More</a:t>
            </a:r>
            <a:r>
              <a:rPr lang="en-US" sz="1050" dirty="0"/>
              <a:t> Agile Testing: Learning Journeys For The Whole Team. Addison-Wesley, 2014.</a:t>
            </a:r>
          </a:p>
          <a:p>
            <a:pPr marL="0" indent="0">
              <a:buNone/>
            </a:pPr>
            <a:r>
              <a:rPr lang="en-US" sz="1050" dirty="0"/>
              <a:t>[13] Kim, Gene, et al. The DevOps Handbook: How to Create World-Class Agility, Reliability, and Security in Technology Organizations. IT Revolution, 2016.</a:t>
            </a:r>
          </a:p>
          <a:p>
            <a:pPr marL="0" indent="0">
              <a:buNone/>
            </a:pPr>
            <a:r>
              <a:rPr lang="en-US" sz="1050" dirty="0"/>
              <a:t>[14] </a:t>
            </a:r>
            <a:r>
              <a:rPr lang="en-US" sz="1050" dirty="0" err="1"/>
              <a:t>Forsgren</a:t>
            </a:r>
            <a:r>
              <a:rPr lang="en-US" sz="1050" dirty="0"/>
              <a:t>, Nicole, et al. Accelerate, The Science of Lean Software and DevOps: Building and Scaling High Performing Technology Organizations. IT Revolution, 2018.</a:t>
            </a:r>
          </a:p>
          <a:p>
            <a:pPr marL="0" indent="0">
              <a:buNone/>
            </a:pPr>
            <a:r>
              <a:rPr lang="en-US" sz="1050" dirty="0"/>
              <a:t>[15] Wolff, Eberhard. A Practical Guide to Continuous Delivery. Addison-Wesley, 2017.</a:t>
            </a:r>
          </a:p>
          <a:p>
            <a:pPr marL="0" indent="0">
              <a:buNone/>
            </a:pPr>
            <a:r>
              <a:rPr lang="en-US" sz="1050" dirty="0"/>
              <a:t>[16] Bain, Scott. Emergent Design: The Evolutionary Nature of Professional Software Development. Addison-Wesley,  2008.</a:t>
            </a:r>
          </a:p>
          <a:p>
            <a:pPr marL="0" indent="0">
              <a:buNone/>
            </a:pPr>
            <a:r>
              <a:rPr lang="en-US" sz="1050" dirty="0"/>
              <a:t>[17] Goldstein, </a:t>
            </a:r>
            <a:r>
              <a:rPr lang="en-US" sz="1050" dirty="0" err="1"/>
              <a:t>Ilan</a:t>
            </a:r>
            <a:r>
              <a:rPr lang="en-US" sz="1050" dirty="0"/>
              <a:t>. Scrum Shortcuts without Cutting Corners, Agile Tactics, Tools, &amp; Tips. Addison-Wesley, 2013.</a:t>
            </a:r>
          </a:p>
        </p:txBody>
      </p:sp>
    </p:spTree>
    <p:extLst>
      <p:ext uri="{BB962C8B-B14F-4D97-AF65-F5344CB8AC3E}">
        <p14:creationId xmlns:p14="http://schemas.microsoft.com/office/powerpoint/2010/main" val="1081667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Fowler on how much design up front before coding</a:t>
            </a:r>
          </a:p>
        </p:txBody>
      </p:sp>
      <p:pic>
        <p:nvPicPr>
          <p:cNvPr id="1026" name="Picture 2" descr="Refactoring and Design &#10;Refactoring has a special role as a complement to design. When I first learned to program, I just &#10;wrote the program and muddled my way through it. In time I learned that thinking about the &#10;design in advance helped me avoid costly rework. In time I got more into this style of upfront &#10;design. Many people consider design to be the key piece and programming just mechanics. The &#10;analogy is design is an engineering drawing and code is the construction work, But software is &#10;very different from physical machines. It is much more malleable, and it is all about thinking. As &#10;Alistair Cockburn puts it, &quot;With design I can think very fast, but my thinking is full of little holes.&quot; &#10;One argument is that refactoring can be an alternative to upfront design. In this scenario you &#10;don't do any design at all. You just code the first approach that comes into your head, get it &#10;working, and then refactor it into shape. Actually, this approach can work. I've seen people do this &#10;and come out with a very well-designed piece of software. Those who support Extreme &#10;Programming [Beck, XP] often are portrayed as advocating this approach. &#10;Although doing only refactoring does work, it is not the most efficient way to work. Even the &#10;extreme programmers do some design first. They will try out various ideas with CRC cards or the &#10;like until they have a plausible first solution. Only after generating a plausible first shot will they &#10;code and then retactor. The point is that retactoring changes the role of upfront design. Il you &#10;don't refactor, there is a lot of pressure in getting that upfront design right. The sense is that any &#10;changes to the design later are going to be expensive. Thus you put more time and effort into the &#10;upfront design to avoid the need for such changes. &#10;With refactoring the emphasis changes. You still do upfront design, but now you don't try to find &#10;the solution. Instead all you want is a reasonable solution. You know that as you build the &#10;solution, as you understand more about the problem, you realize that the best solution is different &#10;from the one you originally came up with. With refactoring this is not a problem, for it no longer is &#10;expensive to make the changes. ">
            <a:extLst>
              <a:ext uri="{FF2B5EF4-FFF2-40B4-BE49-F238E27FC236}">
                <a16:creationId xmlns:a16="http://schemas.microsoft.com/office/drawing/2014/main" id="{CBD8EC72-D75D-4CD6-AAAE-BB3D0683A3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5258" y="1279525"/>
            <a:ext cx="5598483" cy="46101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F226E15-17B4-46A0-8FD6-5917473B9730}"/>
              </a:ext>
            </a:extLst>
          </p:cNvPr>
          <p:cNvSpPr txBox="1"/>
          <p:nvPr/>
        </p:nvSpPr>
        <p:spPr>
          <a:xfrm>
            <a:off x="2075935" y="6093093"/>
            <a:ext cx="3954163" cy="430887"/>
          </a:xfrm>
          <a:prstGeom prst="rect">
            <a:avLst/>
          </a:prstGeom>
          <a:noFill/>
        </p:spPr>
        <p:txBody>
          <a:bodyPr wrap="square" rtlCol="0">
            <a:spAutoFit/>
          </a:bodyPr>
          <a:lstStyle/>
          <a:p>
            <a:r>
              <a:rPr lang="en-US" sz="1100" b="0" dirty="0"/>
              <a:t>Fowler, Martin. Refactoring: Improving the Design of Existing Code. Boston, MA, USA: Addison-Wesley, 1999.</a:t>
            </a:r>
            <a:endParaRPr lang="en-US" sz="1100" dirty="0"/>
          </a:p>
        </p:txBody>
      </p:sp>
    </p:spTree>
    <p:extLst>
      <p:ext uri="{BB962C8B-B14F-4D97-AF65-F5344CB8AC3E}">
        <p14:creationId xmlns:p14="http://schemas.microsoft.com/office/powerpoint/2010/main" val="34532146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Kent Beck on how much design up front before coding</a:t>
            </a:r>
          </a:p>
        </p:txBody>
      </p:sp>
      <p:pic>
        <p:nvPicPr>
          <p:cNvPr id="4098" name="Picture 2" descr="As I write this edition in the mid-2000s, some software swamis are arguing for not &#10;doing any design at all. &quot;Big Design Up Front is BDUF,&quot; they say. &quot;BDUF is bad. You're &#10;better off not doing any design before you begin coding!&quot; &#10;In ten years the pendulum has swung from &quot;design everything&quot; to &quot;design nothing.&quot; &#10;But the alternative to BDUF isn't no design up front, it's a Little Design Up Front &#10;(I_DUF) or Enough Design Up Front-ENUF. &#10;How do you tell how much is enough ? That's a judgment call, and no one can make &#10;that call perfectly But while you can't know the exact right amount of design with any &#10;confidence, two amounts of design are guaranteed to be wrong every time: designing &#10;every last detail and not designing anything at all. The two positions advocated by &#10;extremists on both ends of the scale turn out to be the only two positions that are &#10;always wrong! ">
            <a:extLst>
              <a:ext uri="{FF2B5EF4-FFF2-40B4-BE49-F238E27FC236}">
                <a16:creationId xmlns:a16="http://schemas.microsoft.com/office/drawing/2014/main" id="{2EF59E30-BE5F-40B1-8505-6E73EDAF6A5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9528" y="1984513"/>
            <a:ext cx="5220429" cy="24577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834C492-ADC2-42AB-91F6-E7C896AEA177}"/>
              </a:ext>
            </a:extLst>
          </p:cNvPr>
          <p:cNvSpPr/>
          <p:nvPr/>
        </p:nvSpPr>
        <p:spPr>
          <a:xfrm>
            <a:off x="1989438" y="6105432"/>
            <a:ext cx="4572000" cy="261610"/>
          </a:xfrm>
          <a:prstGeom prst="rect">
            <a:avLst/>
          </a:prstGeom>
        </p:spPr>
        <p:txBody>
          <a:bodyPr>
            <a:spAutoFit/>
          </a:bodyPr>
          <a:lstStyle/>
          <a:p>
            <a:pPr marL="0" indent="0">
              <a:buNone/>
            </a:pPr>
            <a:r>
              <a:rPr lang="en-US" sz="1050" dirty="0"/>
              <a:t>[3] Beck, Kent. Test Driven Development By Example. 2002</a:t>
            </a:r>
          </a:p>
        </p:txBody>
      </p:sp>
    </p:spTree>
    <p:extLst>
      <p:ext uri="{BB962C8B-B14F-4D97-AF65-F5344CB8AC3E}">
        <p14:creationId xmlns:p14="http://schemas.microsoft.com/office/powerpoint/2010/main" val="18369947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Chris Sterling on up front design</a:t>
            </a:r>
          </a:p>
        </p:txBody>
      </p:sp>
      <p:pic>
        <p:nvPicPr>
          <p:cNvPr id="5122" name="Picture 2" descr="Get It &quot;Right&quot; the First Time &#10;Getting it '&quot;right&quot; the first time is antithetical to duplication. Because &#10;duplication in all of its incarnations is thought of as a negligent &#10;programming style, getting it '&quot;right&quot; attempts to counteract this style &#10;with overabundant planning and design. This has been a problematic ideal &#10;that creates overly complex solutions with unused functionality that must &#10;also be maintained into the future. Designing a perfect solution is a &#10;destructive endeavor and is elusive to even the most capable software &#10;craftsman. ">
            <a:extLst>
              <a:ext uri="{FF2B5EF4-FFF2-40B4-BE49-F238E27FC236}">
                <a16:creationId xmlns:a16="http://schemas.microsoft.com/office/drawing/2014/main" id="{C09F7353-2055-4C9F-A507-58AB7D3F89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75689" y="1634613"/>
            <a:ext cx="5077534" cy="240063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AC57F9-E0F1-45CA-9E12-9276D7BADCEB}"/>
              </a:ext>
            </a:extLst>
          </p:cNvPr>
          <p:cNvSpPr txBox="1"/>
          <p:nvPr/>
        </p:nvSpPr>
        <p:spPr>
          <a:xfrm>
            <a:off x="1394026" y="5704016"/>
            <a:ext cx="6530955" cy="415498"/>
          </a:xfrm>
          <a:prstGeom prst="rect">
            <a:avLst/>
          </a:prstGeom>
          <a:noFill/>
        </p:spPr>
        <p:txBody>
          <a:bodyPr wrap="none" rtlCol="0">
            <a:spAutoFit/>
          </a:bodyPr>
          <a:lstStyle/>
          <a:p>
            <a:r>
              <a:rPr lang="en-US" sz="1050" dirty="0"/>
              <a:t>[4] Sterling, Chris.  Managing Software Debt, Building for Inevitable Change. Addison-Wesley, 2010.</a:t>
            </a:r>
          </a:p>
          <a:p>
            <a:endParaRPr lang="en-US" sz="1050" dirty="0"/>
          </a:p>
        </p:txBody>
      </p:sp>
      <p:pic>
        <p:nvPicPr>
          <p:cNvPr id="5" name="Picture 4">
            <a:extLst>
              <a:ext uri="{FF2B5EF4-FFF2-40B4-BE49-F238E27FC236}">
                <a16:creationId xmlns:a16="http://schemas.microsoft.com/office/drawing/2014/main" id="{CCF4C4DA-5D54-4B03-BD09-973EC4DD67FE}"/>
              </a:ext>
            </a:extLst>
          </p:cNvPr>
          <p:cNvPicPr>
            <a:picLocks noChangeAspect="1"/>
          </p:cNvPicPr>
          <p:nvPr/>
        </p:nvPicPr>
        <p:blipFill>
          <a:blip r:embed="rId3"/>
          <a:stretch>
            <a:fillRect/>
          </a:stretch>
        </p:blipFill>
        <p:spPr>
          <a:xfrm>
            <a:off x="1575689" y="4292587"/>
            <a:ext cx="3993226" cy="304826"/>
          </a:xfrm>
          <a:prstGeom prst="rect">
            <a:avLst/>
          </a:prstGeom>
        </p:spPr>
      </p:pic>
    </p:spTree>
    <p:extLst>
      <p:ext uri="{BB962C8B-B14F-4D97-AF65-F5344CB8AC3E}">
        <p14:creationId xmlns:p14="http://schemas.microsoft.com/office/powerpoint/2010/main" val="1360041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lstStyle/>
          <a:p>
            <a:pPr marL="0" indent="0">
              <a:buNone/>
            </a:pPr>
            <a:r>
              <a:rPr lang="en-US" dirty="0"/>
              <a:t>How much upfront design should be done before coding?</a:t>
            </a:r>
          </a:p>
          <a:p>
            <a:pPr marL="0" indent="0">
              <a:buNone/>
            </a:pPr>
            <a:endParaRPr lang="en-US" dirty="0"/>
          </a:p>
          <a:p>
            <a:pPr marL="0" indent="0">
              <a:buNone/>
            </a:pPr>
            <a:r>
              <a:rPr lang="en-US" dirty="0"/>
              <a:t>Some guesses</a:t>
            </a:r>
          </a:p>
          <a:p>
            <a:pPr marL="342900" indent="-342900"/>
            <a:r>
              <a:rPr lang="en-US" dirty="0"/>
              <a:t>High-level design and low-level design</a:t>
            </a:r>
          </a:p>
          <a:p>
            <a:pPr marL="342900" indent="-342900"/>
            <a:r>
              <a:rPr lang="en-US" dirty="0"/>
              <a:t>High-level design only</a:t>
            </a:r>
          </a:p>
          <a:p>
            <a:pPr marL="342900" indent="-342900"/>
            <a:r>
              <a:rPr lang="en-US" dirty="0"/>
              <a:t>No design before coding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58689-6D78-418C-BEDF-557A4C8A18B4}"/>
              </a:ext>
            </a:extLst>
          </p:cNvPr>
          <p:cNvSpPr>
            <a:spLocks noGrp="1"/>
          </p:cNvSpPr>
          <p:nvPr>
            <p:ph type="title"/>
          </p:nvPr>
        </p:nvSpPr>
        <p:spPr/>
        <p:txBody>
          <a:bodyPr/>
          <a:lstStyle/>
          <a:p>
            <a:r>
              <a:rPr lang="en-US" dirty="0"/>
              <a:t>Martin Fowler on when to refactor</a:t>
            </a:r>
          </a:p>
        </p:txBody>
      </p:sp>
      <p:pic>
        <p:nvPicPr>
          <p:cNvPr id="4" name="Content Placeholder 3">
            <a:extLst>
              <a:ext uri="{FF2B5EF4-FFF2-40B4-BE49-F238E27FC236}">
                <a16:creationId xmlns:a16="http://schemas.microsoft.com/office/drawing/2014/main" id="{E353251D-8506-4ED7-80A1-828F634B7BEE}"/>
              </a:ext>
            </a:extLst>
          </p:cNvPr>
          <p:cNvPicPr>
            <a:picLocks noGrp="1" noChangeAspect="1"/>
          </p:cNvPicPr>
          <p:nvPr>
            <p:ph idx="1"/>
          </p:nvPr>
        </p:nvPicPr>
        <p:blipFill>
          <a:blip r:embed="rId2"/>
          <a:stretch>
            <a:fillRect/>
          </a:stretch>
        </p:blipFill>
        <p:spPr>
          <a:xfrm>
            <a:off x="1468437" y="1398587"/>
            <a:ext cx="5572125" cy="4371975"/>
          </a:xfrm>
          <a:prstGeom prst="rect">
            <a:avLst/>
          </a:prstGeom>
        </p:spPr>
      </p:pic>
      <p:sp>
        <p:nvSpPr>
          <p:cNvPr id="5" name="Rectangle 4">
            <a:extLst>
              <a:ext uri="{FF2B5EF4-FFF2-40B4-BE49-F238E27FC236}">
                <a16:creationId xmlns:a16="http://schemas.microsoft.com/office/drawing/2014/main" id="{0C75CAFF-4C67-4BA6-BCD7-26A806AD4906}"/>
              </a:ext>
            </a:extLst>
          </p:cNvPr>
          <p:cNvSpPr/>
          <p:nvPr/>
        </p:nvSpPr>
        <p:spPr>
          <a:xfrm>
            <a:off x="1968499" y="5908426"/>
            <a:ext cx="4572000" cy="400110"/>
          </a:xfrm>
          <a:prstGeom prst="rect">
            <a:avLst/>
          </a:prstGeom>
        </p:spPr>
        <p:txBody>
          <a:bodyPr>
            <a:spAutoFit/>
          </a:bodyPr>
          <a:lstStyle/>
          <a:p>
            <a:r>
              <a:rPr lang="en-US" sz="1000" dirty="0"/>
              <a:t>[1] Fowler, Martin. Refactoring: Improving the Design of Existing Code. Boston, MA, USA: Addison-Wesley, 1999.</a:t>
            </a:r>
          </a:p>
        </p:txBody>
      </p:sp>
    </p:spTree>
    <p:extLst>
      <p:ext uri="{BB962C8B-B14F-4D97-AF65-F5344CB8AC3E}">
        <p14:creationId xmlns:p14="http://schemas.microsoft.com/office/powerpoint/2010/main" val="33940287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Mike Cohn on upfront design</a:t>
            </a:r>
          </a:p>
        </p:txBody>
      </p:sp>
      <p:pic>
        <p:nvPicPr>
          <p:cNvPr id="9218" name="Picture 2" descr="One of the criticisms of agile processes is that there is no upfront design step, &#10;as there is in a waterfall process. While it's true there is no upfront design &#10;phase, agile processes are characterized by frequent short bursts of design. Dis- &#10;aggregating stories into tasks—which can only be done with at least a minimal &#10;design in mind—is one of these short bursts of just—in—time design that replace &#10;a waterfall's upfront design phase. ">
            <a:extLst>
              <a:ext uri="{FF2B5EF4-FFF2-40B4-BE49-F238E27FC236}">
                <a16:creationId xmlns:a16="http://schemas.microsoft.com/office/drawing/2014/main" id="{F278FB75-66F0-49B3-9124-2EBB6380AFA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7671" y="2273644"/>
            <a:ext cx="8088658" cy="175496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371BE01-044F-4186-A1A2-337D55D444F7}"/>
              </a:ext>
            </a:extLst>
          </p:cNvPr>
          <p:cNvSpPr/>
          <p:nvPr/>
        </p:nvSpPr>
        <p:spPr>
          <a:xfrm>
            <a:off x="2376616" y="5702803"/>
            <a:ext cx="4572000" cy="430887"/>
          </a:xfrm>
          <a:prstGeom prst="rect">
            <a:avLst/>
          </a:prstGeom>
        </p:spPr>
        <p:txBody>
          <a:bodyPr>
            <a:spAutoFit/>
          </a:bodyPr>
          <a:lstStyle/>
          <a:p>
            <a:r>
              <a:rPr lang="en-US" sz="1050" dirty="0"/>
              <a:t>[7] Cohn, Mike. User Stories Applied For Agile Software Development. Addison-Wesley, 2004.</a:t>
            </a:r>
          </a:p>
        </p:txBody>
      </p:sp>
    </p:spTree>
    <p:extLst>
      <p:ext uri="{BB962C8B-B14F-4D97-AF65-F5344CB8AC3E}">
        <p14:creationId xmlns:p14="http://schemas.microsoft.com/office/powerpoint/2010/main" val="15889216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Kent Beck on TDD and Design</a:t>
            </a:r>
          </a:p>
        </p:txBody>
      </p:sp>
      <p:pic>
        <p:nvPicPr>
          <p:cNvPr id="3074" name="Picture 2" descr="2. &#10;3. &#10;4. &#10;5. &#10;Quickly add a test &#10;Run all tests and see the new one fail &#10;Make a little change &#10;Run all tests and see them all succeed &#10;Refactor to remove duplication ">
            <a:extLst>
              <a:ext uri="{FF2B5EF4-FFF2-40B4-BE49-F238E27FC236}">
                <a16:creationId xmlns:a16="http://schemas.microsoft.com/office/drawing/2014/main" id="{26274425-0065-4513-BA8E-3835E435958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29993" y="1548730"/>
            <a:ext cx="2991218" cy="134669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9532D5A-6138-43B6-9B04-5075A6542EF8}"/>
              </a:ext>
            </a:extLst>
          </p:cNvPr>
          <p:cNvSpPr txBox="1"/>
          <p:nvPr/>
        </p:nvSpPr>
        <p:spPr>
          <a:xfrm>
            <a:off x="1440865" y="3167390"/>
            <a:ext cx="2991218" cy="261610"/>
          </a:xfrm>
          <a:prstGeom prst="rect">
            <a:avLst/>
          </a:prstGeom>
          <a:noFill/>
        </p:spPr>
        <p:txBody>
          <a:bodyPr wrap="square" rtlCol="0">
            <a:spAutoFit/>
          </a:bodyPr>
          <a:lstStyle/>
          <a:p>
            <a:r>
              <a:rPr lang="en-US" sz="1100" dirty="0"/>
              <a:t>Kent Beck in regards to step 3. above</a:t>
            </a:r>
          </a:p>
        </p:txBody>
      </p:sp>
      <p:pic>
        <p:nvPicPr>
          <p:cNvPr id="5" name="Picture 4">
            <a:extLst>
              <a:ext uri="{FF2B5EF4-FFF2-40B4-BE49-F238E27FC236}">
                <a16:creationId xmlns:a16="http://schemas.microsoft.com/office/drawing/2014/main" id="{DABBC32F-D30C-4671-A5BE-E0B11927DD0D}"/>
              </a:ext>
            </a:extLst>
          </p:cNvPr>
          <p:cNvPicPr>
            <a:picLocks noChangeAspect="1"/>
          </p:cNvPicPr>
          <p:nvPr/>
        </p:nvPicPr>
        <p:blipFill>
          <a:blip r:embed="rId3"/>
          <a:stretch>
            <a:fillRect/>
          </a:stretch>
        </p:blipFill>
        <p:spPr>
          <a:xfrm>
            <a:off x="929993" y="3684572"/>
            <a:ext cx="5514975" cy="1933575"/>
          </a:xfrm>
          <a:prstGeom prst="rect">
            <a:avLst/>
          </a:prstGeom>
        </p:spPr>
      </p:pic>
    </p:spTree>
    <p:extLst>
      <p:ext uri="{BB962C8B-B14F-4D97-AF65-F5344CB8AC3E}">
        <p14:creationId xmlns:p14="http://schemas.microsoft.com/office/powerpoint/2010/main" val="16695035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Uncle Bob on the number of projects to work on at a time</a:t>
            </a:r>
          </a:p>
        </p:txBody>
      </p:sp>
      <p:pic>
        <p:nvPicPr>
          <p:cNvPr id="2050" name="Picture 2" descr="Now here's a rule: There is no such thing as half a person. &#10;It makes no sense to tell a programer to devote half their time to project A and &#10;the rest of their time to project B, especially when the two projects have two &#10;different project managers, different business analysts, different programmers, &#10;and different testers. How in Hell's kitchen can you call a monstrosity like that a &#10;team? That's not a team, that's something that came out of a Waring blender. ">
            <a:extLst>
              <a:ext uri="{FF2B5EF4-FFF2-40B4-BE49-F238E27FC236}">
                <a16:creationId xmlns:a16="http://schemas.microsoft.com/office/drawing/2014/main" id="{C5CC24BE-FE84-4DAB-B76F-0265363841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5127" y="2746258"/>
            <a:ext cx="6058746" cy="167663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BDE2833-A21B-4576-BC34-DD9D43763A8A}"/>
              </a:ext>
            </a:extLst>
          </p:cNvPr>
          <p:cNvSpPr/>
          <p:nvPr/>
        </p:nvSpPr>
        <p:spPr>
          <a:xfrm>
            <a:off x="2566087" y="5815046"/>
            <a:ext cx="4572000" cy="430887"/>
          </a:xfrm>
          <a:prstGeom prst="rect">
            <a:avLst/>
          </a:prstGeom>
        </p:spPr>
        <p:txBody>
          <a:bodyPr>
            <a:spAutoFit/>
          </a:bodyPr>
          <a:lstStyle/>
          <a:p>
            <a:pPr marL="0" indent="0">
              <a:buNone/>
            </a:pPr>
            <a:r>
              <a:rPr lang="en-US" sz="1100" dirty="0"/>
              <a:t>The Clean Coder: A Code of Conduct for Professional Programmers. Prentice Hall, 2011.</a:t>
            </a:r>
          </a:p>
        </p:txBody>
      </p:sp>
    </p:spTree>
    <p:extLst>
      <p:ext uri="{BB962C8B-B14F-4D97-AF65-F5344CB8AC3E}">
        <p14:creationId xmlns:p14="http://schemas.microsoft.com/office/powerpoint/2010/main" val="11115747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Mike Cohn on working on multiple projects at a time</a:t>
            </a:r>
          </a:p>
        </p:txBody>
      </p:sp>
      <p:sp>
        <p:nvSpPr>
          <p:cNvPr id="3" name="Content Placeholder 2"/>
          <p:cNvSpPr>
            <a:spLocks noGrp="1"/>
          </p:cNvSpPr>
          <p:nvPr>
            <p:ph idx="1"/>
          </p:nvPr>
        </p:nvSpPr>
        <p:spPr/>
        <p:txBody>
          <a:bodyPr/>
          <a:lstStyle/>
          <a:p>
            <a:pPr marL="0" indent="0">
              <a:buNone/>
            </a:pPr>
            <a:r>
              <a:rPr lang="en-US" dirty="0"/>
              <a:t>“Put people on one project. Individuals assigned to work on multiple projects inevitably get less done. Multitasking—attempting to work on two projects or two things at once— solved. Really, though, in many cases the problem has been made worse.”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[5] Cohn, Mike. Succeeding With Agile: Software Development Using Scrum. Addison-Wesley, 2013.</a:t>
            </a:r>
          </a:p>
        </p:txBody>
      </p:sp>
    </p:spTree>
    <p:extLst>
      <p:ext uri="{BB962C8B-B14F-4D97-AF65-F5344CB8AC3E}">
        <p14:creationId xmlns:p14="http://schemas.microsoft.com/office/powerpoint/2010/main" val="10468524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Mike Cohn on communication between teams</a:t>
            </a:r>
          </a:p>
        </p:txBody>
      </p:sp>
      <p:pic>
        <p:nvPicPr>
          <p:cNvPr id="6146" name="Picture 2" descr="Does the structure minimize the number Of communication &#10;paths between teams? &#10;A team structure design will result in a seemingly infinite number of &#10;communication paths between teams. Teame will find themselves unable &#10;to complete any work without coordinating first with tm many other &#10;teams. Some intertearn ccorclination Will always be required. But, if a &#10;team that wants to add a new field on a form is required to coordinate &#10;that effort With three Other teams, as I've seen, then the communication &#10;overhead is too high. ">
            <a:extLst>
              <a:ext uri="{FF2B5EF4-FFF2-40B4-BE49-F238E27FC236}">
                <a16:creationId xmlns:a16="http://schemas.microsoft.com/office/drawing/2014/main" id="{112DE9BC-DB86-476A-B546-6F88A4BCB07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3104" y="1762897"/>
            <a:ext cx="5763427" cy="27704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10C700A-CEFF-4650-B8B3-FDBECAD50B15}"/>
              </a:ext>
            </a:extLst>
          </p:cNvPr>
          <p:cNvSpPr/>
          <p:nvPr/>
        </p:nvSpPr>
        <p:spPr>
          <a:xfrm>
            <a:off x="1968817" y="5435631"/>
            <a:ext cx="4572000" cy="430887"/>
          </a:xfrm>
          <a:prstGeom prst="rect">
            <a:avLst/>
          </a:prstGeom>
        </p:spPr>
        <p:txBody>
          <a:bodyPr>
            <a:spAutoFit/>
          </a:bodyPr>
          <a:lstStyle/>
          <a:p>
            <a:r>
              <a:rPr lang="en-US" sz="1050" dirty="0"/>
              <a:t>[5] Cohn, Mike. Succeeding With Agile: Software Development Using Scrum. Addison-Wesley, 2013.</a:t>
            </a:r>
          </a:p>
        </p:txBody>
      </p:sp>
    </p:spTree>
    <p:extLst>
      <p:ext uri="{BB962C8B-B14F-4D97-AF65-F5344CB8AC3E}">
        <p14:creationId xmlns:p14="http://schemas.microsoft.com/office/powerpoint/2010/main" val="25752047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Mike Cohn on feature vs component teams</a:t>
            </a:r>
          </a:p>
        </p:txBody>
      </p:sp>
      <p:pic>
        <p:nvPicPr>
          <p:cNvPr id="7170" name="Picture 2" descr="Are component teams used only in limited and easily &#10;justifiable cases? &#10;Most teams shwuld be created around the end-to-end delivery of working &#10;features. In some cases, it is acceptable to have a component team &#10;developing reusable user interface comp-3nents, providing acc—s to a &#10;database, or similar functionality. But these should be exceptions. ">
            <a:extLst>
              <a:ext uri="{FF2B5EF4-FFF2-40B4-BE49-F238E27FC236}">
                <a16:creationId xmlns:a16="http://schemas.microsoft.com/office/drawing/2014/main" id="{F4A7E7B5-A0D8-4F75-ABC2-191A376F892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19441" y="2116915"/>
            <a:ext cx="6254470" cy="196877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CB52BCC-C067-4B40-BBC8-AB7C0E204DF7}"/>
              </a:ext>
            </a:extLst>
          </p:cNvPr>
          <p:cNvSpPr/>
          <p:nvPr/>
        </p:nvSpPr>
        <p:spPr>
          <a:xfrm>
            <a:off x="1968817" y="5435631"/>
            <a:ext cx="4572000" cy="430887"/>
          </a:xfrm>
          <a:prstGeom prst="rect">
            <a:avLst/>
          </a:prstGeom>
        </p:spPr>
        <p:txBody>
          <a:bodyPr>
            <a:spAutoFit/>
          </a:bodyPr>
          <a:lstStyle/>
          <a:p>
            <a:r>
              <a:rPr lang="en-US" sz="1050" dirty="0"/>
              <a:t>[5] Cohn, Mike. Succeeding With Agile: Software Development Using Scrum. Addison-Wesley, 2013.</a:t>
            </a:r>
          </a:p>
        </p:txBody>
      </p:sp>
    </p:spTree>
    <p:extLst>
      <p:ext uri="{BB962C8B-B14F-4D97-AF65-F5344CB8AC3E}">
        <p14:creationId xmlns:p14="http://schemas.microsoft.com/office/powerpoint/2010/main" val="32195804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Kent Beck on Overtime</a:t>
            </a:r>
          </a:p>
        </p:txBody>
      </p:sp>
      <p:pic>
        <p:nvPicPr>
          <p:cNvPr id="8194" name="Picture 2" descr="Overtime is a symptom of a serious problem on the project &#10;The XP rule is simple—you can't work a second week of &#10;overtime. For one week, fine, crank and put in some extra &#10;hours. Ifyou come in on Monday and say '&quot;To meet our &#10;goals, we'll have to work late again,&quot; then you already have a &#10;problem that can't be solved by working more hours. (2004, &#10;60) ">
            <a:extLst>
              <a:ext uri="{FF2B5EF4-FFF2-40B4-BE49-F238E27FC236}">
                <a16:creationId xmlns:a16="http://schemas.microsoft.com/office/drawing/2014/main" id="{CA5C7732-6C4B-4A1C-8828-7EA5159FCE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16510" y="2034746"/>
            <a:ext cx="5764564" cy="24452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BEBF635-738D-45DD-B431-35D4125C8BAF}"/>
              </a:ext>
            </a:extLst>
          </p:cNvPr>
          <p:cNvSpPr/>
          <p:nvPr/>
        </p:nvSpPr>
        <p:spPr>
          <a:xfrm>
            <a:off x="2146083" y="5438692"/>
            <a:ext cx="4572000" cy="430887"/>
          </a:xfrm>
          <a:prstGeom prst="rect">
            <a:avLst/>
          </a:prstGeom>
        </p:spPr>
        <p:txBody>
          <a:bodyPr>
            <a:spAutoFit/>
          </a:bodyPr>
          <a:lstStyle/>
          <a:p>
            <a:r>
              <a:rPr lang="en-US" sz="1050" dirty="0"/>
              <a:t>[6] Beck, Kent. Extreme Programming Explained, Embrace Change . Addison-Wesley, 2012.</a:t>
            </a:r>
          </a:p>
        </p:txBody>
      </p:sp>
    </p:spTree>
    <p:extLst>
      <p:ext uri="{BB962C8B-B14F-4D97-AF65-F5344CB8AC3E}">
        <p14:creationId xmlns:p14="http://schemas.microsoft.com/office/powerpoint/2010/main" val="86724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Kent Beck on trying to “get it right” the first time</a:t>
            </a:r>
          </a:p>
        </p:txBody>
      </p:sp>
      <p:pic>
        <p:nvPicPr>
          <p:cNvPr id="4" name="Content Placeholder 3">
            <a:extLst>
              <a:ext uri="{FF2B5EF4-FFF2-40B4-BE49-F238E27FC236}">
                <a16:creationId xmlns:a16="http://schemas.microsoft.com/office/drawing/2014/main" id="{6EB0D1BF-8806-44F4-A42A-ED4DC4F257DD}"/>
              </a:ext>
            </a:extLst>
          </p:cNvPr>
          <p:cNvPicPr>
            <a:picLocks noGrp="1" noChangeAspect="1"/>
          </p:cNvPicPr>
          <p:nvPr>
            <p:ph idx="1"/>
          </p:nvPr>
        </p:nvPicPr>
        <p:blipFill>
          <a:blip r:embed="rId2"/>
          <a:stretch>
            <a:fillRect/>
          </a:stretch>
        </p:blipFill>
        <p:spPr>
          <a:xfrm>
            <a:off x="2312955" y="1279525"/>
            <a:ext cx="3883089" cy="4610100"/>
          </a:xfrm>
          <a:prstGeom prst="rect">
            <a:avLst/>
          </a:prstGeom>
        </p:spPr>
      </p:pic>
      <p:sp>
        <p:nvSpPr>
          <p:cNvPr id="5" name="Rectangle 4">
            <a:extLst>
              <a:ext uri="{FF2B5EF4-FFF2-40B4-BE49-F238E27FC236}">
                <a16:creationId xmlns:a16="http://schemas.microsoft.com/office/drawing/2014/main" id="{19FDCCB0-7845-49EB-A2A6-D3F999CD9CE1}"/>
              </a:ext>
            </a:extLst>
          </p:cNvPr>
          <p:cNvSpPr/>
          <p:nvPr/>
        </p:nvSpPr>
        <p:spPr>
          <a:xfrm>
            <a:off x="2146083" y="6108482"/>
            <a:ext cx="4572000" cy="400110"/>
          </a:xfrm>
          <a:prstGeom prst="rect">
            <a:avLst/>
          </a:prstGeom>
        </p:spPr>
        <p:txBody>
          <a:bodyPr>
            <a:spAutoFit/>
          </a:bodyPr>
          <a:lstStyle/>
          <a:p>
            <a:r>
              <a:rPr lang="en-US" sz="1000" dirty="0"/>
              <a:t>[6] Beck, Kent. Extreme Programming Explained, Embrace Change . Addison-Wesley, 2012.</a:t>
            </a:r>
          </a:p>
        </p:txBody>
      </p:sp>
    </p:spTree>
    <p:extLst>
      <p:ext uri="{BB962C8B-B14F-4D97-AF65-F5344CB8AC3E}">
        <p14:creationId xmlns:p14="http://schemas.microsoft.com/office/powerpoint/2010/main" val="26489392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Kent Beck on maintaining one version of code</a:t>
            </a:r>
          </a:p>
        </p:txBody>
      </p:sp>
      <p:pic>
        <p:nvPicPr>
          <p:cNvPr id="1026" name="Picture 2" descr="Single Code Base &#10;There is only one eode stream. You can develop in a temporary &#10;branch, but never let it live longer than a foy hours. &#10;Multiple code stpaams are an enormous source of waste in software &#10;development. I fix a defect in the currently deployed software. Then I &#10;have to retrofit the fix to all the other deployed versions ard the &#10;active development branch. Then you End that my fix btÜke &#10;something you were worhng on and you interrupt me to fix my fix. &#10;And on and on. &#10;There are legitimate reasons having multiple versions of the &#10;source code active at one time. Sometimes, though, all that is at work &#10;is simple expedience, a micro-optimization taken Bithout a vie'&quot; to the &#10;macrcvzongequenees. If you have multiple code bases, put a plan in &#10;place for reducing them gradually. You can improve the build system &#10;to create several prcåuets from a single code base. You can move the &#10;variation into configuration filc. Whatever you have to do, impro•æ &#10;your prcgess until you no longer need multiple versions Of the code. &#10;One of my clients had seven different code bases for seven different &#10;customers and it was costing them more than they could afford. &#10;Development was taking far longer than it used to. Prcgratnmers were &#10;creating far more defects than before. Programming just wasn't as Fun &#10;as it had been initially. When I pointed out the costs ofthe multiple &#10;code bases and the impossibility of scaling such a practice, the client &#10;rospnded that they simply couldn't afford the work of reuniting the &#10;code. I couldn't convince the client to even try reducing seven to &#10;six versions or adding the next customer as a variation ofone of the &#10;existing versions. &#10;Con't make more versions of your source eode. Rather than add ">
            <a:extLst>
              <a:ext uri="{FF2B5EF4-FFF2-40B4-BE49-F238E27FC236}">
                <a16:creationId xmlns:a16="http://schemas.microsoft.com/office/drawing/2014/main" id="{4E4E11C4-2034-46C7-AFCA-285BD3CC8CD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7916" y="1279525"/>
            <a:ext cx="3153167" cy="4610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3A53BCB-4207-413B-9AE4-16AB4FC7EAA4}"/>
              </a:ext>
            </a:extLst>
          </p:cNvPr>
          <p:cNvSpPr/>
          <p:nvPr/>
        </p:nvSpPr>
        <p:spPr>
          <a:xfrm>
            <a:off x="1968499" y="5889625"/>
            <a:ext cx="4572000" cy="430887"/>
          </a:xfrm>
          <a:prstGeom prst="rect">
            <a:avLst/>
          </a:prstGeom>
        </p:spPr>
        <p:txBody>
          <a:bodyPr>
            <a:spAutoFit/>
          </a:bodyPr>
          <a:lstStyle/>
          <a:p>
            <a:pPr marL="0" indent="0">
              <a:buNone/>
            </a:pPr>
            <a:r>
              <a:rPr lang="en-US" sz="1050" dirty="0"/>
              <a:t>[6] Beck, Kent. Extreme Programming Explained, Embrace Change . Addison-Wesley, 2012.</a:t>
            </a:r>
          </a:p>
        </p:txBody>
      </p:sp>
    </p:spTree>
    <p:extLst>
      <p:ext uri="{BB962C8B-B14F-4D97-AF65-F5344CB8AC3E}">
        <p14:creationId xmlns:p14="http://schemas.microsoft.com/office/powerpoint/2010/main" val="4223856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a:t>
            </a:r>
          </a:p>
        </p:txBody>
      </p:sp>
      <p:sp>
        <p:nvSpPr>
          <p:cNvPr id="3" name="Content Placeholder 2"/>
          <p:cNvSpPr>
            <a:spLocks noGrp="1"/>
          </p:cNvSpPr>
          <p:nvPr>
            <p:ph idx="1"/>
          </p:nvPr>
        </p:nvSpPr>
        <p:spPr/>
        <p:txBody>
          <a:bodyPr>
            <a:normAutofit lnSpcReduction="10000"/>
          </a:bodyPr>
          <a:lstStyle/>
          <a:p>
            <a:pPr marL="0" indent="0">
              <a:buNone/>
            </a:pPr>
            <a:r>
              <a:rPr lang="en-US" dirty="0"/>
              <a:t>Only do high-level design before coding</a:t>
            </a:r>
            <a:r>
              <a:rPr lang="en-US" baseline="30000" dirty="0"/>
              <a:t>1,3,4,5,6,7,8,11,14,16</a:t>
            </a:r>
          </a:p>
          <a:p>
            <a:pPr marL="0" indent="0">
              <a:buNone/>
            </a:pPr>
            <a:endParaRPr lang="en-US" dirty="0"/>
          </a:p>
          <a:p>
            <a:pPr marL="0" indent="0">
              <a:buNone/>
            </a:pPr>
            <a:r>
              <a:rPr lang="en-US" dirty="0"/>
              <a:t>When doing low-level design prior to coding, your brain is full of little holes</a:t>
            </a:r>
            <a:r>
              <a:rPr lang="en-US" baseline="30000" dirty="0"/>
              <a:t>1</a:t>
            </a:r>
          </a:p>
          <a:p>
            <a:pPr marL="0" indent="0">
              <a:buNone/>
            </a:pPr>
            <a:endParaRPr lang="en-US" dirty="0"/>
          </a:p>
          <a:p>
            <a:pPr marL="0" indent="0">
              <a:buNone/>
            </a:pPr>
            <a:r>
              <a:rPr lang="en-US" dirty="0"/>
              <a:t>As you code up a solution, you learn more about the problem</a:t>
            </a:r>
            <a:r>
              <a:rPr lang="en-US" baseline="30000" dirty="0"/>
              <a:t>1</a:t>
            </a:r>
          </a:p>
          <a:p>
            <a:pPr marL="0" indent="0">
              <a:buNone/>
            </a:pPr>
            <a:endParaRPr lang="en-US" baseline="30000" dirty="0"/>
          </a:p>
          <a:p>
            <a:pPr marL="0" indent="0">
              <a:buNone/>
            </a:pPr>
            <a:r>
              <a:rPr lang="en-US" dirty="0"/>
              <a:t>“You can’t create complete requirements or designs up front by simply working longer and harder. Some requirements and design will always emerge once product development is under way; no amount of comprehensive up-front work will prevent that.”</a:t>
            </a:r>
            <a:r>
              <a:rPr lang="en-US" baseline="30000" dirty="0"/>
              <a:t>8</a:t>
            </a:r>
            <a:endParaRPr lang="en-US" dirty="0"/>
          </a:p>
        </p:txBody>
      </p:sp>
    </p:spTree>
    <p:extLst>
      <p:ext uri="{BB962C8B-B14F-4D97-AF65-F5344CB8AC3E}">
        <p14:creationId xmlns:p14="http://schemas.microsoft.com/office/powerpoint/2010/main" val="19197228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649" y="-38890"/>
            <a:ext cx="8902793" cy="916281"/>
          </a:xfrm>
        </p:spPr>
        <p:txBody>
          <a:bodyPr>
            <a:normAutofit fontScale="90000"/>
          </a:bodyPr>
          <a:lstStyle/>
          <a:p>
            <a:r>
              <a:rPr lang="en-US" dirty="0"/>
              <a:t>Kenneth Rubin on upfront requirements and upfront design</a:t>
            </a:r>
          </a:p>
        </p:txBody>
      </p:sp>
      <p:sp>
        <p:nvSpPr>
          <p:cNvPr id="3" name="Content Placeholder 2"/>
          <p:cNvSpPr>
            <a:spLocks noGrp="1"/>
          </p:cNvSpPr>
          <p:nvPr>
            <p:ph idx="1"/>
          </p:nvPr>
        </p:nvSpPr>
        <p:spPr/>
        <p:txBody>
          <a:bodyPr/>
          <a:lstStyle/>
          <a:p>
            <a:pPr marL="0" indent="0">
              <a:buNone/>
            </a:pPr>
            <a:endParaRPr lang="en-US" dirty="0"/>
          </a:p>
        </p:txBody>
      </p:sp>
      <p:pic>
        <p:nvPicPr>
          <p:cNvPr id="2050" name="Picture 2" descr="The fact is, when developing innovative products, you can't create complete &#10;requirements or designs up front by simply working longer and harder. Some require- &#10;ments and design will always emerge once product development is under way; no &#10;amount of comprehensive up-front work will prevent that. &#10;Thus, When using Scrum, we invest a great deal Of time and money in &#10;fleshing out the details Of a requirement up front. Because we expect the specifics &#10;to change as time passes and as we learn more about what we are building, we avoid &#10;overinvesting in requirements that we might later discard. Instead of compiling &#10;a large inventory of detailed requirements up front, we create placeholders for the &#10;requirements, called product backlog items (pms). Each product backlog item repre- &#10;sents desirable business value (see Figure 5.1). ">
            <a:extLst>
              <a:ext uri="{FF2B5EF4-FFF2-40B4-BE49-F238E27FC236}">
                <a16:creationId xmlns:a16="http://schemas.microsoft.com/office/drawing/2014/main" id="{0CC986FC-7E13-4910-90EB-F7F2EB4393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8270" y="2451646"/>
            <a:ext cx="5000368" cy="191372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B4D98D1-332E-4834-9980-F4C2F22E15EE}"/>
              </a:ext>
            </a:extLst>
          </p:cNvPr>
          <p:cNvSpPr/>
          <p:nvPr/>
        </p:nvSpPr>
        <p:spPr>
          <a:xfrm>
            <a:off x="2446638" y="5136743"/>
            <a:ext cx="4572000" cy="400110"/>
          </a:xfrm>
          <a:prstGeom prst="rect">
            <a:avLst/>
          </a:prstGeom>
        </p:spPr>
        <p:txBody>
          <a:bodyPr>
            <a:spAutoFit/>
          </a:bodyPr>
          <a:lstStyle/>
          <a:p>
            <a:r>
              <a:rPr lang="en-US" sz="1000" dirty="0"/>
              <a:t>[8] Rubin, Kenneth. Essential Scrum: A Practical Guide To The Most Popular Agile Process. Addison-Wesley, 2013.</a:t>
            </a:r>
          </a:p>
        </p:txBody>
      </p:sp>
    </p:spTree>
    <p:extLst>
      <p:ext uri="{BB962C8B-B14F-4D97-AF65-F5344CB8AC3E}">
        <p14:creationId xmlns:p14="http://schemas.microsoft.com/office/powerpoint/2010/main" val="22454600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Kenneth Rubin on cross-functional teams</a:t>
            </a:r>
          </a:p>
        </p:txBody>
      </p:sp>
      <p:pic>
        <p:nvPicPr>
          <p:cNvPr id="3074" name="Picture 2" descr="Cross-Functionally Diverse and Sufficient &#10;Development team members should be cross-functionally diverse; collectively they &#10;should possess the necessary and sufficient set of skills to get the job done. A well- &#10;formed team can take an item off of the product backlog and produce a good-quality, &#10;working feature that meets the Scrum team's definition of done. &#10;Teams composed solely of people with the same skills (traditional silo teams) can &#10;at most do part Of the job. As a result, silo teams end up handing Off work products to &#10;other silo teams. For example, the development team hands the code off to the testing &#10;team, or the UI team hands off screen designs to the business logic team. Handoffs &#10;represent an excellent opportunity for miscommunication and costly mistakes. Hav- &#10;ing diverse teams minimizes the number of handoffs. And creating diverse teams &#10;doesn't prevent us from having multiple team members who might be highly skilled &#10;in the same discipline such as Java or C++ development or testing. &#10;Cross-functionally diverse teams also bring multiple perspectives, leading to bet- &#10;ter outcomes (see Figure 11.5). ">
            <a:extLst>
              <a:ext uri="{FF2B5EF4-FFF2-40B4-BE49-F238E27FC236}">
                <a16:creationId xmlns:a16="http://schemas.microsoft.com/office/drawing/2014/main" id="{691849EC-B714-4034-A26A-88565023C8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5762" y="1795850"/>
            <a:ext cx="5683585" cy="305756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FBBE2DA-2B2A-4A76-B0F6-1AD0CA7133A9}"/>
              </a:ext>
            </a:extLst>
          </p:cNvPr>
          <p:cNvSpPr/>
          <p:nvPr/>
        </p:nvSpPr>
        <p:spPr>
          <a:xfrm>
            <a:off x="2146083" y="5573209"/>
            <a:ext cx="4572000" cy="430887"/>
          </a:xfrm>
          <a:prstGeom prst="rect">
            <a:avLst/>
          </a:prstGeom>
        </p:spPr>
        <p:txBody>
          <a:bodyPr>
            <a:spAutoFit/>
          </a:bodyPr>
          <a:lstStyle/>
          <a:p>
            <a:r>
              <a:rPr lang="en-US" sz="1050" dirty="0"/>
              <a:t>[8] Rubin, Kenneth. Essential Scrum: A Practical Guide To The Most Popular Agile Process. Addison-Wesley, 2013.</a:t>
            </a:r>
          </a:p>
        </p:txBody>
      </p:sp>
    </p:spTree>
    <p:extLst>
      <p:ext uri="{BB962C8B-B14F-4D97-AF65-F5344CB8AC3E}">
        <p14:creationId xmlns:p14="http://schemas.microsoft.com/office/powerpoint/2010/main" val="23653459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Kenneth Rubin on working on multiple projects</a:t>
            </a:r>
          </a:p>
        </p:txBody>
      </p:sp>
      <p:pic>
        <p:nvPicPr>
          <p:cNvPr id="4" name="Content Placeholder 3">
            <a:extLst>
              <a:ext uri="{FF2B5EF4-FFF2-40B4-BE49-F238E27FC236}">
                <a16:creationId xmlns:a16="http://schemas.microsoft.com/office/drawing/2014/main" id="{7F53C1F0-EE83-4A90-93AE-051A17C50E4C}"/>
              </a:ext>
            </a:extLst>
          </p:cNvPr>
          <p:cNvPicPr>
            <a:picLocks noGrp="1" noChangeAspect="1"/>
          </p:cNvPicPr>
          <p:nvPr>
            <p:ph idx="1"/>
          </p:nvPr>
        </p:nvPicPr>
        <p:blipFill>
          <a:blip r:embed="rId2"/>
          <a:stretch>
            <a:fillRect/>
          </a:stretch>
        </p:blipFill>
        <p:spPr>
          <a:xfrm>
            <a:off x="2166747" y="1279525"/>
            <a:ext cx="4175506" cy="4610100"/>
          </a:xfrm>
          <a:prstGeom prst="rect">
            <a:avLst/>
          </a:prstGeom>
        </p:spPr>
      </p:pic>
      <p:sp>
        <p:nvSpPr>
          <p:cNvPr id="5" name="Rectangle 4">
            <a:extLst>
              <a:ext uri="{FF2B5EF4-FFF2-40B4-BE49-F238E27FC236}">
                <a16:creationId xmlns:a16="http://schemas.microsoft.com/office/drawing/2014/main" id="{080F854C-138E-4ED5-9875-5D95A9280091}"/>
              </a:ext>
            </a:extLst>
          </p:cNvPr>
          <p:cNvSpPr/>
          <p:nvPr/>
        </p:nvSpPr>
        <p:spPr>
          <a:xfrm>
            <a:off x="1898822" y="6093093"/>
            <a:ext cx="4572000" cy="430887"/>
          </a:xfrm>
          <a:prstGeom prst="rect">
            <a:avLst/>
          </a:prstGeom>
        </p:spPr>
        <p:txBody>
          <a:bodyPr>
            <a:spAutoFit/>
          </a:bodyPr>
          <a:lstStyle/>
          <a:p>
            <a:r>
              <a:rPr lang="en-US" sz="1050" dirty="0"/>
              <a:t>[8] Rubin, Kenneth. Essential Scrum: A Practical Guide To The Most Popular Agile Process. Addison-Wesley, 2013.</a:t>
            </a:r>
          </a:p>
        </p:txBody>
      </p:sp>
    </p:spTree>
    <p:extLst>
      <p:ext uri="{BB962C8B-B14F-4D97-AF65-F5344CB8AC3E}">
        <p14:creationId xmlns:p14="http://schemas.microsoft.com/office/powerpoint/2010/main" val="2303027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150" y="1"/>
            <a:ext cx="8241866" cy="860612"/>
          </a:xfrm>
        </p:spPr>
        <p:txBody>
          <a:bodyPr>
            <a:normAutofit fontScale="90000"/>
          </a:bodyPr>
          <a:lstStyle/>
          <a:p>
            <a:r>
              <a:rPr lang="en-US" dirty="0"/>
              <a:t>Kenneth Rubin on feature teams vs component teams</a:t>
            </a:r>
          </a:p>
        </p:txBody>
      </p:sp>
      <p:pic>
        <p:nvPicPr>
          <p:cNvPr id="5" name="Picture 2" descr="In my experience, most organizations using component teams recognize that &#10;there's a problem when things begin to fall on the floor (the baton drops, causing a &#10;break in value-delivery flow). It usually goes something like this. A senior manager &#10;asks a feature-level product owner, &quot;How come the customer feature isn't ready? &quot; The &#10;response: &quot;Well, all but one of the component teams finished the pieces we assigned to &#10;them. Because that last team didn't finish, the feature isn't done.&quot; The manager might &#10;then say, &quot;Why didn't that team finish the piece you gave them?&quot; The response might &#10;be &quot;I asked, and I was told that they had 15 other competing requests for changes in &#10;their component area, and for technical reasons they felt it made more sense to work &#10;on the requests from other products before ours. But they still promise to finish our &#10;piece—perhaps in the next sprint.&quot; ">
            <a:extLst>
              <a:ext uri="{FF2B5EF4-FFF2-40B4-BE49-F238E27FC236}">
                <a16:creationId xmlns:a16="http://schemas.microsoft.com/office/drawing/2014/main" id="{D263C6DE-0EA9-44AC-9AE4-ECD5FF63D31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8537" y="1334532"/>
            <a:ext cx="4572000" cy="171637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762A8E9-C21F-4A4A-B115-E45791AB4F43}"/>
              </a:ext>
            </a:extLst>
          </p:cNvPr>
          <p:cNvSpPr/>
          <p:nvPr/>
        </p:nvSpPr>
        <p:spPr>
          <a:xfrm>
            <a:off x="2174619" y="5266197"/>
            <a:ext cx="4572000" cy="430887"/>
          </a:xfrm>
          <a:prstGeom prst="rect">
            <a:avLst/>
          </a:prstGeom>
        </p:spPr>
        <p:txBody>
          <a:bodyPr>
            <a:spAutoFit/>
          </a:bodyPr>
          <a:lstStyle/>
          <a:p>
            <a:r>
              <a:rPr lang="en-US" sz="1050" dirty="0"/>
              <a:t>[8] Rubin, Kenneth. Essential Scrum: A Practical Guide To The Most Popular Agile Process. Addison-Wesley, 2013.</a:t>
            </a:r>
          </a:p>
        </p:txBody>
      </p:sp>
      <p:pic>
        <p:nvPicPr>
          <p:cNvPr id="4100" name="Picture 4" descr="This is no way to operate a business. We can never be certain when (or even if) &#10;we can deliver a feature—because the responsibility for delivery has been distributed &#10;among two or more component teams, each of which might have very different prior- &#10;ities. Using component teams this way multiplicatively increases the probability that &#10;a feature won't get finished, because there are now multiple points Of failure (each &#10;component team) instead Of one (a single feature team). &#10;Is there a solution to this problem? Well, a very good solution would be to create &#10;cross-functional feature teams that have all of the skills necessary to work on mul- &#10;tiple end-customer features and get them done—without having to farm out pieces &#10;to component teams. But what about the principal reason that most organizations &#10;create component teams—having a single trusted team to Work in a component area? &#10;Won't feature teams lead to chaotic development and maintenance Of reusable com- &#10;ponents with large amounts of technical debt? Not if we have well-formed feature &#10;teams that, over time, share code ownership and collectively become trusted custodi- &#10;ans of the code. ">
            <a:extLst>
              <a:ext uri="{FF2B5EF4-FFF2-40B4-BE49-F238E27FC236}">
                <a16:creationId xmlns:a16="http://schemas.microsoft.com/office/drawing/2014/main" id="{F7EF3997-EA78-43A4-B901-B42544A648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642" y="3142218"/>
            <a:ext cx="3992719" cy="197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99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Kenneth Rubin on T Shaped skills</a:t>
            </a:r>
          </a:p>
        </p:txBody>
      </p:sp>
      <p:pic>
        <p:nvPicPr>
          <p:cNvPr id="5122" name="Picture 2" descr="Who Does the Work? &#10;Who should work on each task? An obvious answer is the person best able to quickly &#10;and correctly get it done. What if that person is unavailable? Perhaps she is already &#10;working on another, more important task, or maybe she is out sick and the task needs &#10;to get done immediately. &#10;There are a number of factors that can and should influence who will work on a &#10;task; it's the collective responsibility of the team members to consider those factors &#10;and make a good choice. &#10;When team members have T-shaped skills, several people on the team have the &#10;ability to work on each task. When some skills overlap among team members, the &#10;team can swarm people to the tasks that are inhibiting the flow Of a product backlog &#10;item through sprint execution, making the team more efficient. ">
            <a:extLst>
              <a:ext uri="{FF2B5EF4-FFF2-40B4-BE49-F238E27FC236}">
                <a16:creationId xmlns:a16="http://schemas.microsoft.com/office/drawing/2014/main" id="{26DD74D9-83CD-4FD4-A0D3-404CE6BC7AE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21709" y="2158315"/>
            <a:ext cx="5592192" cy="243218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874E5D51-D18E-4E03-8B1E-CDD8D8B0ABA5}"/>
              </a:ext>
            </a:extLst>
          </p:cNvPr>
          <p:cNvSpPr/>
          <p:nvPr/>
        </p:nvSpPr>
        <p:spPr>
          <a:xfrm>
            <a:off x="2360141" y="5101441"/>
            <a:ext cx="4572000" cy="430887"/>
          </a:xfrm>
          <a:prstGeom prst="rect">
            <a:avLst/>
          </a:prstGeom>
        </p:spPr>
        <p:txBody>
          <a:bodyPr>
            <a:spAutoFit/>
          </a:bodyPr>
          <a:lstStyle/>
          <a:p>
            <a:r>
              <a:rPr lang="en-US" sz="1050" dirty="0"/>
              <a:t>[8] Rubin, Kenneth. Essential Scrum: A Practical Guide To The Most Popular Agile Process. Addison-Wesley, 2013.</a:t>
            </a:r>
          </a:p>
        </p:txBody>
      </p:sp>
    </p:spTree>
    <p:extLst>
      <p:ext uri="{BB962C8B-B14F-4D97-AF65-F5344CB8AC3E}">
        <p14:creationId xmlns:p14="http://schemas.microsoft.com/office/powerpoint/2010/main" val="3554717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Jez Humble on branching</a:t>
            </a:r>
          </a:p>
        </p:txBody>
      </p:sp>
      <p:pic>
        <p:nvPicPr>
          <p:cNvPr id="8194" name="Picture 2" descr="A solution that some p &#10;e use to &#10;e this &#10;mma is to create a separate &#10;branch within the version control system for new functionality. At some point, &#10;when the changes are deemed satisfactory, they Will be rnerged into the main &#10;development branch. This is a bit like a two-stage check-in; in fact, some version &#10;control systems work naturally in this way. &#10;However, we are opposed to this practice (With three exceptions, discussed in &#10;Chapter 14). This is a controversial viewpoint, especially to Of tools like &#10;ClearC,ase. There are a few problems With this approach. &#10;It is antithetical to continuous integration, since the creation Of a branch &#10;defers the integration Of new functionality, and integration problems are &#10;only found when the branch is merged. &#10;• If several developers create branches, the problern increases exponentially, &#10;and the merge process can become absurdly complex. &#10;Although there are some great tools for automated merging, these don't &#10;solve semantic conflicts, such as somebody renaming a method in one branch &#10;while somebody else adds a new call to that method in another branch. &#10;It becomes very hard to refactor the codebase, since branches tend to touch &#10;many files which makes merging even more difficult. ">
            <a:extLst>
              <a:ext uri="{FF2B5EF4-FFF2-40B4-BE49-F238E27FC236}">
                <a16:creationId xmlns:a16="http://schemas.microsoft.com/office/drawing/2014/main" id="{3F2D0B75-A1F3-41B2-B1AD-C80ED875D7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647" y="1275966"/>
            <a:ext cx="3591697" cy="253065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F0E874F-33C8-47CF-88F1-A213B871E4C4}"/>
              </a:ext>
            </a:extLst>
          </p:cNvPr>
          <p:cNvSpPr/>
          <p:nvPr/>
        </p:nvSpPr>
        <p:spPr>
          <a:xfrm>
            <a:off x="1948249" y="5543239"/>
            <a:ext cx="4572000" cy="553998"/>
          </a:xfrm>
          <a:prstGeom prst="rect">
            <a:avLst/>
          </a:prstGeom>
        </p:spPr>
        <p:txBody>
          <a:bodyPr>
            <a:spAutoFit/>
          </a:bodyPr>
          <a:lstStyle/>
          <a:p>
            <a:r>
              <a:rPr lang="en-US" sz="1000" dirty="0"/>
              <a:t>[10] Humble, Jez and Farley, David. Continuous Delivery: Reliable Software Releases Through Build, Test And Deployment Automation. Addison-Wesley, 2010.</a:t>
            </a:r>
          </a:p>
        </p:txBody>
      </p:sp>
      <p:pic>
        <p:nvPicPr>
          <p:cNvPr id="8196" name="Picture 4" descr="A much better answer is to develop new features incrementally and to commit &#10;them to the trunk in version control on a regular and frequent basis. This keeps &#10;the software working and integrated at all times. It means that your software is &#10;always tested because your automated tests are run on trunk by the continuous &#10;integration server every time you check in. It reduces the possibility of large &#10;merge conflicts caused by refactoring, ensures that integration problems are &#10;caught immediately when they are cheap to fix, and results in higher-quality &#10;software. We discuss techniques to avoid branching in more detail in Chapter 13, &#10;&quot; Managing Components and Dependencies. &quot; ">
            <a:extLst>
              <a:ext uri="{FF2B5EF4-FFF2-40B4-BE49-F238E27FC236}">
                <a16:creationId xmlns:a16="http://schemas.microsoft.com/office/drawing/2014/main" id="{7AF61198-E1B9-4111-B4A6-8ED88369F8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4720" y="3906751"/>
            <a:ext cx="43815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42119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Jez Humble on how frequent to merge to master</a:t>
            </a:r>
          </a:p>
        </p:txBody>
      </p:sp>
      <p:pic>
        <p:nvPicPr>
          <p:cNvPr id="9218" name="Picture 2" descr="The second is to introduce changes incrementally. We recommend that you &#10;aim to commit changes to the version control system at the conclusion Of each &#10;separate incremental change or refactoring. If you use this technique correctly, &#10;you should be checking in at the very minimum once a day, and more usually &#10;several times a day. This may sound unrealistic if you are not used to doing it, &#10;but we assure you, it leads to a far more efficient software delivery process. ">
            <a:extLst>
              <a:ext uri="{FF2B5EF4-FFF2-40B4-BE49-F238E27FC236}">
                <a16:creationId xmlns:a16="http://schemas.microsoft.com/office/drawing/2014/main" id="{908771ED-EEE9-49BF-87AB-7123B48DEA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6819" y="2033199"/>
            <a:ext cx="5649113" cy="12574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DE575B4-9EFA-427B-850F-40B1B985DC35}"/>
              </a:ext>
            </a:extLst>
          </p:cNvPr>
          <p:cNvSpPr/>
          <p:nvPr/>
        </p:nvSpPr>
        <p:spPr>
          <a:xfrm>
            <a:off x="2146083" y="5423742"/>
            <a:ext cx="4572000" cy="553998"/>
          </a:xfrm>
          <a:prstGeom prst="rect">
            <a:avLst/>
          </a:prstGeom>
        </p:spPr>
        <p:txBody>
          <a:bodyPr>
            <a:spAutoFit/>
          </a:bodyPr>
          <a:lstStyle/>
          <a:p>
            <a:r>
              <a:rPr lang="en-US" sz="1000" dirty="0"/>
              <a:t>[10] Humble, Jez and Farley, David. Continuous Delivery: Reliable Software Releases Through Build, Test And Deployment Automation. Addison-Wesley, 2010.</a:t>
            </a:r>
          </a:p>
        </p:txBody>
      </p:sp>
    </p:spTree>
    <p:extLst>
      <p:ext uri="{BB962C8B-B14F-4D97-AF65-F5344CB8AC3E}">
        <p14:creationId xmlns:p14="http://schemas.microsoft.com/office/powerpoint/2010/main" val="23245391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Jez Humble on component teams</a:t>
            </a:r>
          </a:p>
        </p:txBody>
      </p:sp>
      <p:pic>
        <p:nvPicPr>
          <p:cNvPr id="10242" name="Picture 2" descr="We do not recommend making teams responsible for individual components. &#10;nis is because in most cases, requirements don't divide along component &#10;boundaries. In our experience, cross-functional teams in which people develop &#10;features end-to-end are much more Although one team per component &#10;may seem more efficient, this is not in the &#10;First, it is Often hard to write and test requirements for a single cornponent in &#10;isolation, since usually implementing a piece Of functionality Will touch more &#10;than one component. If you group teams by component, you thus require two &#10;or more teams to collaborate to complete a feature, automatically adding a large &#10;and unnecessary communication cost. Furtherrnore, people in component-centered &#10;teams tend to form silos and optimize locally, losing their ability to judge What &#10;is in the best interest Of the project as a whole. &#10;It is better to split teams up so that each team takes on one stream Of stories &#10;( perhaps all With a common theme), and touches Wha tever components they need &#10;to in Order to get their work done. Teams With a mandate to implement a business- &#10;level feature, and the freedom to change any component that they need to, are &#10;much more efficient. Organize teams by functional area rather than by comBjnent, &#10;ensure that everybody has the right to change any part Of the codebase, rotate &#10;people between teams regularly, and ensure that there is good communication &#10;between teams. &#10;This approach also has the benefit that making all the components work to- &#10;gether is everybody's responsibility, not just that Of the integration team. One Of &#10;the more serious dangers Of having a team per component is that the application &#10;as a whole won't work until the end Of the project because nobody has the &#10;incentive to integrate the components. ">
            <a:extLst>
              <a:ext uri="{FF2B5EF4-FFF2-40B4-BE49-F238E27FC236}">
                <a16:creationId xmlns:a16="http://schemas.microsoft.com/office/drawing/2014/main" id="{72138C08-ECC7-4689-946D-3D95975838D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75922" y="1687030"/>
            <a:ext cx="4557155" cy="379508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0CADDDA-4B9E-457A-99FB-B724CD3241FB}"/>
              </a:ext>
            </a:extLst>
          </p:cNvPr>
          <p:cNvSpPr/>
          <p:nvPr/>
        </p:nvSpPr>
        <p:spPr>
          <a:xfrm>
            <a:off x="1975922" y="5754538"/>
            <a:ext cx="4572000" cy="553998"/>
          </a:xfrm>
          <a:prstGeom prst="rect">
            <a:avLst/>
          </a:prstGeom>
        </p:spPr>
        <p:txBody>
          <a:bodyPr>
            <a:spAutoFit/>
          </a:bodyPr>
          <a:lstStyle/>
          <a:p>
            <a:r>
              <a:rPr lang="en-US" sz="1000" dirty="0"/>
              <a:t>[10] Humble, Jez and Farley, David. Continuous Delivery: Reliable Software Releases Through Build, Test And Deployment Automation. Addison-Wesley, 2010.</a:t>
            </a:r>
          </a:p>
        </p:txBody>
      </p:sp>
    </p:spTree>
    <p:extLst>
      <p:ext uri="{BB962C8B-B14F-4D97-AF65-F5344CB8AC3E}">
        <p14:creationId xmlns:p14="http://schemas.microsoft.com/office/powerpoint/2010/main" val="28600381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Jez Humble on Conway’s Law</a:t>
            </a:r>
          </a:p>
        </p:txBody>
      </p:sp>
      <p:pic>
        <p:nvPicPr>
          <p:cNvPr id="1026" name="Picture 2" descr="In other words, how we organize our teams has a powerful effect on the &#10;software we produce, as well as our resulting architectural and production &#10;outcomes. In order to get fast flow of work from Development into &#10;Operations, with high quality and great customer outcomes, we must &#10;organize our teams and our work so that Conway's Law works to our &#10;advantage. Done poorly, Conway's Law will prevent teams from working &#10;safely and independently; instead, they will be tightly-coupled together, all &#10;waiting on each other for work to be done, with even small changes &#10;creating potentially global, catastrophic consequences. ">
            <a:extLst>
              <a:ext uri="{FF2B5EF4-FFF2-40B4-BE49-F238E27FC236}">
                <a16:creationId xmlns:a16="http://schemas.microsoft.com/office/drawing/2014/main" id="{3D673418-C5E9-4DA5-8BAE-B16C3E2DEFC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63322" y="1548714"/>
            <a:ext cx="6417355" cy="25621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DC1BD37-4B0C-4A7B-8EA2-3F0A3136F4B2}"/>
              </a:ext>
            </a:extLst>
          </p:cNvPr>
          <p:cNvSpPr/>
          <p:nvPr/>
        </p:nvSpPr>
        <p:spPr>
          <a:xfrm>
            <a:off x="2146083" y="5387703"/>
            <a:ext cx="4572000" cy="577081"/>
          </a:xfrm>
          <a:prstGeom prst="rect">
            <a:avLst/>
          </a:prstGeom>
        </p:spPr>
        <p:txBody>
          <a:bodyPr>
            <a:spAutoFit/>
          </a:bodyPr>
          <a:lstStyle/>
          <a:p>
            <a:r>
              <a:rPr lang="en-US" sz="1050" dirty="0"/>
              <a:t>[13] Kim, Gene, et al. The DevOps Handbook: How to Create World-Class Agility, Reliability, and Security in Technology Organizations. IT Revolution, 2016.</a:t>
            </a:r>
          </a:p>
        </p:txBody>
      </p:sp>
    </p:spTree>
    <p:extLst>
      <p:ext uri="{BB962C8B-B14F-4D97-AF65-F5344CB8AC3E}">
        <p14:creationId xmlns:p14="http://schemas.microsoft.com/office/powerpoint/2010/main" val="18617138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Jez Humble on overly functional orientation</a:t>
            </a:r>
          </a:p>
        </p:txBody>
      </p:sp>
      <p:pic>
        <p:nvPicPr>
          <p:cNvPr id="2050" name="Picture 2" descr="PROBLEMS OFTEN CAUSED BY OVERLY &#10;FUNCTIONAL ORIENTATION (&quot;OPTIMIZING FOR &#10;COST&quot;) &#10;In traditional IT Operations organizations, we often use functional &#10;orientation to organize our teams by their specialties. We put the database &#10;administrators in one group, the network administrators in another, the &#10;server administrators in a third, and so forth. ane of the most visible &#10;consequences of this is long lead times, especially for complex activities &#10;like large deployments where we must open up tickets with multiple &#10;groups and coordinate work handoffs, resulting in our work waiting in long &#10;queues at every step. &#10;Compounding the issue, the person performing the work often has little &#10;visibility or understanding of how their work relates to any value stream &#10;goals (e.g., '&quot;I'm just configuring servers because someone told me to.&quot;). &#10;This places workers in a creativity and motivation vacuum. &#10;The problem is exacerbated when each Operations functional area has to &#10;serve multiple value streams (i.e., multiple Development teams) who all &#10;compete for their scarce cycles. In order for Development teams to get &#10;their work done in a timely manner, we often have to escalate issues to a &#10;manager or director, and eventually to someone (usually an executive) &#10;who can finally prioritize the work against the global organizational goals &#10;instead of the functional silo goals. This decision must then get cascaded &#10;down into each of the functional areas to change the local priorities, and &#10;this, in turn, slows down other teams. V/hen every team expedites their &#10;work, the net result is that every project ends up moving at the same slow &#10;crawl. ">
            <a:extLst>
              <a:ext uri="{FF2B5EF4-FFF2-40B4-BE49-F238E27FC236}">
                <a16:creationId xmlns:a16="http://schemas.microsoft.com/office/drawing/2014/main" id="{68353C26-D776-4091-8666-07D7B8A3736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19840" y="1279525"/>
            <a:ext cx="3869319" cy="46101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17721D25-B8BC-4374-8241-978E57D7AAED}"/>
              </a:ext>
            </a:extLst>
          </p:cNvPr>
          <p:cNvSpPr/>
          <p:nvPr/>
        </p:nvSpPr>
        <p:spPr>
          <a:xfrm>
            <a:off x="2286000" y="6137347"/>
            <a:ext cx="4572000" cy="553998"/>
          </a:xfrm>
          <a:prstGeom prst="rect">
            <a:avLst/>
          </a:prstGeom>
        </p:spPr>
        <p:txBody>
          <a:bodyPr>
            <a:spAutoFit/>
          </a:bodyPr>
          <a:lstStyle/>
          <a:p>
            <a:r>
              <a:rPr lang="en-US" sz="1000" dirty="0"/>
              <a:t>[13] Kim, Gene, et al. The DevOps Handbook: How to Create World-Class Agility, Reliability, and Security in Technology Organizations. IT Revolution, 2016.</a:t>
            </a:r>
          </a:p>
        </p:txBody>
      </p:sp>
    </p:spTree>
    <p:extLst>
      <p:ext uri="{BB962C8B-B14F-4D97-AF65-F5344CB8AC3E}">
        <p14:creationId xmlns:p14="http://schemas.microsoft.com/office/powerpoint/2010/main" val="1785352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Changes in design</a:t>
            </a:r>
          </a:p>
        </p:txBody>
      </p:sp>
      <p:sp>
        <p:nvSpPr>
          <p:cNvPr id="3" name="Content Placeholder 2"/>
          <p:cNvSpPr>
            <a:spLocks noGrp="1"/>
          </p:cNvSpPr>
          <p:nvPr>
            <p:ph idx="1"/>
          </p:nvPr>
        </p:nvSpPr>
        <p:spPr/>
        <p:txBody>
          <a:bodyPr/>
          <a:lstStyle/>
          <a:p>
            <a:pPr marL="0" indent="0">
              <a:buNone/>
            </a:pPr>
            <a:r>
              <a:rPr lang="en-US" dirty="0"/>
              <a:t>Design is expected to change and evolve based on what we learn by trying to implement it</a:t>
            </a:r>
            <a:r>
              <a:rPr lang="en-US" baseline="30000" dirty="0"/>
              <a:t>14</a:t>
            </a:r>
          </a:p>
          <a:p>
            <a:pPr marL="0" indent="0">
              <a:buNone/>
            </a:pPr>
            <a:endParaRPr lang="en-US" baseline="30000" dirty="0"/>
          </a:p>
          <a:p>
            <a:pPr marL="0" indent="0">
              <a:buNone/>
            </a:pPr>
            <a:r>
              <a:rPr lang="en-US" dirty="0"/>
              <a:t>Low level design is constantly evolving throughout a project with refactoring</a:t>
            </a:r>
            <a:r>
              <a:rPr lang="en-US" baseline="30000" dirty="0"/>
              <a:t>1</a:t>
            </a:r>
          </a:p>
          <a:p>
            <a:pPr marL="342900" indent="-342900"/>
            <a:r>
              <a:rPr lang="en-US" dirty="0"/>
              <a:t>Any time a developer is doing a coding task, they can refactor existing code if it will help their current task</a:t>
            </a:r>
            <a:r>
              <a:rPr lang="en-US" baseline="30000" dirty="0"/>
              <a:t>1</a:t>
            </a:r>
            <a:endParaRPr lang="en-US" dirty="0"/>
          </a:p>
          <a:p>
            <a:pPr marL="342900" indent="-342900"/>
            <a:r>
              <a:rPr lang="en-US" dirty="0"/>
              <a:t>Due to frequent changes in low-level design from refactoring, there should be no formal documentation of low-level design</a:t>
            </a:r>
            <a:r>
              <a:rPr lang="en-US" baseline="30000" dirty="0"/>
              <a:t>5</a:t>
            </a:r>
            <a:endParaRPr lang="en-US" dirty="0"/>
          </a:p>
          <a:p>
            <a:pPr marL="845820" lvl="1" indent="-342900"/>
            <a:r>
              <a:rPr lang="en-US" dirty="0"/>
              <a:t>We should let our unit tests act as our low-level design documentation</a:t>
            </a:r>
            <a:r>
              <a:rPr lang="en-US" baseline="30000" dirty="0"/>
              <a:t>3</a:t>
            </a:r>
            <a:endParaRPr lang="en-US" dirty="0"/>
          </a:p>
        </p:txBody>
      </p:sp>
    </p:spTree>
    <p:extLst>
      <p:ext uri="{BB962C8B-B14F-4D97-AF65-F5344CB8AC3E}">
        <p14:creationId xmlns:p14="http://schemas.microsoft.com/office/powerpoint/2010/main" val="22685274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Jez Humble on cross-team communication</a:t>
            </a:r>
          </a:p>
        </p:txBody>
      </p:sp>
      <p:pic>
        <p:nvPicPr>
          <p:cNvPr id="4" name="Content Placeholder 3">
            <a:extLst>
              <a:ext uri="{FF2B5EF4-FFF2-40B4-BE49-F238E27FC236}">
                <a16:creationId xmlns:a16="http://schemas.microsoft.com/office/drawing/2014/main" id="{962A0527-5E43-4946-8C86-2125FCED5A67}"/>
              </a:ext>
            </a:extLst>
          </p:cNvPr>
          <p:cNvPicPr>
            <a:picLocks noGrp="1" noChangeAspect="1"/>
          </p:cNvPicPr>
          <p:nvPr>
            <p:ph idx="1"/>
          </p:nvPr>
        </p:nvPicPr>
        <p:blipFill>
          <a:blip r:embed="rId2"/>
          <a:stretch>
            <a:fillRect/>
          </a:stretch>
        </p:blipFill>
        <p:spPr>
          <a:xfrm>
            <a:off x="1682750" y="2179637"/>
            <a:ext cx="5143500" cy="2809875"/>
          </a:xfrm>
          <a:prstGeom prst="rect">
            <a:avLst/>
          </a:prstGeom>
        </p:spPr>
      </p:pic>
      <p:sp>
        <p:nvSpPr>
          <p:cNvPr id="6" name="Rectangle 5">
            <a:extLst>
              <a:ext uri="{FF2B5EF4-FFF2-40B4-BE49-F238E27FC236}">
                <a16:creationId xmlns:a16="http://schemas.microsoft.com/office/drawing/2014/main" id="{EA3A9851-1380-4C94-B4A3-E1C0E2F4B423}"/>
              </a:ext>
            </a:extLst>
          </p:cNvPr>
          <p:cNvSpPr/>
          <p:nvPr/>
        </p:nvSpPr>
        <p:spPr>
          <a:xfrm>
            <a:off x="2146083" y="5560698"/>
            <a:ext cx="4572000" cy="553998"/>
          </a:xfrm>
          <a:prstGeom prst="rect">
            <a:avLst/>
          </a:prstGeom>
        </p:spPr>
        <p:txBody>
          <a:bodyPr>
            <a:spAutoFit/>
          </a:bodyPr>
          <a:lstStyle/>
          <a:p>
            <a:r>
              <a:rPr lang="en-US" sz="1000" dirty="0"/>
              <a:t>[13] Kim, Gene, et al. The DevOps Handbook: How to Create World-Class Agility, Reliability, and Security in Technology Organizations. IT Revolution, 2016.</a:t>
            </a:r>
          </a:p>
        </p:txBody>
      </p:sp>
    </p:spTree>
    <p:extLst>
      <p:ext uri="{BB962C8B-B14F-4D97-AF65-F5344CB8AC3E}">
        <p14:creationId xmlns:p14="http://schemas.microsoft.com/office/powerpoint/2010/main" val="22460435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Jez Humble on Trunk Based Development</a:t>
            </a:r>
          </a:p>
        </p:txBody>
      </p:sp>
      <p:pic>
        <p:nvPicPr>
          <p:cNvPr id="4" name="Content Placeholder 3">
            <a:extLst>
              <a:ext uri="{FF2B5EF4-FFF2-40B4-BE49-F238E27FC236}">
                <a16:creationId xmlns:a16="http://schemas.microsoft.com/office/drawing/2014/main" id="{11B88D66-A42D-4D2A-89DC-C97067EDA7F3}"/>
              </a:ext>
            </a:extLst>
          </p:cNvPr>
          <p:cNvPicPr>
            <a:picLocks noGrp="1" noChangeAspect="1"/>
          </p:cNvPicPr>
          <p:nvPr>
            <p:ph idx="1"/>
          </p:nvPr>
        </p:nvPicPr>
        <p:blipFill>
          <a:blip r:embed="rId2"/>
          <a:stretch>
            <a:fillRect/>
          </a:stretch>
        </p:blipFill>
        <p:spPr>
          <a:xfrm>
            <a:off x="1663700" y="1689100"/>
            <a:ext cx="5181600" cy="3790950"/>
          </a:xfrm>
          <a:prstGeom prst="rect">
            <a:avLst/>
          </a:prstGeom>
        </p:spPr>
      </p:pic>
      <p:sp>
        <p:nvSpPr>
          <p:cNvPr id="5" name="Rectangle 4">
            <a:extLst>
              <a:ext uri="{FF2B5EF4-FFF2-40B4-BE49-F238E27FC236}">
                <a16:creationId xmlns:a16="http://schemas.microsoft.com/office/drawing/2014/main" id="{0161ABFB-65A2-4CDE-8DFE-3C4E6463433C}"/>
              </a:ext>
            </a:extLst>
          </p:cNvPr>
          <p:cNvSpPr/>
          <p:nvPr/>
        </p:nvSpPr>
        <p:spPr>
          <a:xfrm>
            <a:off x="2146083" y="5593650"/>
            <a:ext cx="4572000" cy="577081"/>
          </a:xfrm>
          <a:prstGeom prst="rect">
            <a:avLst/>
          </a:prstGeom>
        </p:spPr>
        <p:txBody>
          <a:bodyPr>
            <a:spAutoFit/>
          </a:bodyPr>
          <a:lstStyle/>
          <a:p>
            <a:r>
              <a:rPr lang="en-US" sz="1050" dirty="0"/>
              <a:t>[13] Kim, Gene, et al. The DevOps Handbook: How to Create World-Class Agility, Reliability, and Security in Technology Organizations. IT Revolution, 2016.</a:t>
            </a:r>
          </a:p>
        </p:txBody>
      </p:sp>
    </p:spTree>
    <p:extLst>
      <p:ext uri="{BB962C8B-B14F-4D97-AF65-F5344CB8AC3E}">
        <p14:creationId xmlns:p14="http://schemas.microsoft.com/office/powerpoint/2010/main" val="11922104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Jez Humble on making decisions where the knowledge is</a:t>
            </a:r>
          </a:p>
        </p:txBody>
      </p:sp>
      <p:pic>
        <p:nvPicPr>
          <p:cNvPr id="3074" name="Picture 2" descr="ane of the core beliefs in the Toyota Production System is that '&quot;people &#10;closest to a problem typically know the most about it.&quot; This becomes more &#10;pronounced as the work being performed and the system the work occurs &#10;in become more complex and dynamic, as is typical in Devaps value &#10;streams. In these cases, creating approval steps from people who are &#10;located further and further away from the work may actually reduce the &#10;likelihood of success. As has been proven time and again, the further the &#10;distance between the person doing the work (i.e., the change &#10;implementer) and the person deciding to do the work (i.e., the change &#10;authorizer), the worse the outcome. ">
            <a:extLst>
              <a:ext uri="{FF2B5EF4-FFF2-40B4-BE49-F238E27FC236}">
                <a16:creationId xmlns:a16="http://schemas.microsoft.com/office/drawing/2014/main" id="{1C1FFBA5-9A17-4998-A272-4FC07D93CD3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1917" y="2436652"/>
            <a:ext cx="5125165" cy="229584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5028B43-52FA-4978-9769-41E24CA03D7A}"/>
              </a:ext>
            </a:extLst>
          </p:cNvPr>
          <p:cNvSpPr/>
          <p:nvPr/>
        </p:nvSpPr>
        <p:spPr>
          <a:xfrm>
            <a:off x="1968499" y="5412417"/>
            <a:ext cx="4572000" cy="553998"/>
          </a:xfrm>
          <a:prstGeom prst="rect">
            <a:avLst/>
          </a:prstGeom>
        </p:spPr>
        <p:txBody>
          <a:bodyPr>
            <a:spAutoFit/>
          </a:bodyPr>
          <a:lstStyle/>
          <a:p>
            <a:r>
              <a:rPr lang="en-US" sz="1000" dirty="0"/>
              <a:t>[13] Kim, Gene, et al. The DevOps Handbook: How to Create World-Class Agility, Reliability, and Security in Technology Organizations. IT Revolution, 2016.</a:t>
            </a:r>
          </a:p>
        </p:txBody>
      </p:sp>
    </p:spTree>
    <p:extLst>
      <p:ext uri="{BB962C8B-B14F-4D97-AF65-F5344CB8AC3E}">
        <p14:creationId xmlns:p14="http://schemas.microsoft.com/office/powerpoint/2010/main" val="32876376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Jez Humble on architectural capabilities</a:t>
            </a:r>
          </a:p>
        </p:txBody>
      </p:sp>
      <p:pic>
        <p:nvPicPr>
          <p:cNvPr id="4098" name="Picture 2" descr="In teams which scored highly on architectural capabilities, little &#10;communication is required between delivery teams to get their work &#10;done, and the architecture of the system is designed to enable teams to &#10;test, deploy, and change their systems without dependencies on other &#10;teams. In other words, architecture and teams are loosely coupled. To &#10;enable this, we must also ensure delivery teams are cross-functional, with &#10;all the skills necessary to design, develop, test, deploy, and operate the &#10;system on the same team. ">
            <a:extLst>
              <a:ext uri="{FF2B5EF4-FFF2-40B4-BE49-F238E27FC236}">
                <a16:creationId xmlns:a16="http://schemas.microsoft.com/office/drawing/2014/main" id="{DAD8F64C-4CDD-4377-8E9C-5C68C735D3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3338" y="2546205"/>
            <a:ext cx="5182323" cy="20767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A204611-3F5F-4A4C-BD16-CCA2C9B9816F}"/>
              </a:ext>
            </a:extLst>
          </p:cNvPr>
          <p:cNvSpPr/>
          <p:nvPr/>
        </p:nvSpPr>
        <p:spPr>
          <a:xfrm>
            <a:off x="2475470" y="5550397"/>
            <a:ext cx="4572000" cy="553998"/>
          </a:xfrm>
          <a:prstGeom prst="rect">
            <a:avLst/>
          </a:prstGeom>
        </p:spPr>
        <p:txBody>
          <a:bodyPr>
            <a:spAutoFit/>
          </a:bodyPr>
          <a:lstStyle/>
          <a:p>
            <a:r>
              <a:rPr lang="en-US" sz="1000" dirty="0"/>
              <a:t>[14] </a:t>
            </a:r>
            <a:r>
              <a:rPr lang="en-US" sz="1000" dirty="0" err="1"/>
              <a:t>Forsgren</a:t>
            </a:r>
            <a:r>
              <a:rPr lang="en-US" sz="1000" dirty="0"/>
              <a:t>, Nicole, et al. Accelerate, The Science of Lean Software and DevOps: Building and Scaling High Performing Technology Organizations. IT Revolution, 2018.</a:t>
            </a:r>
          </a:p>
        </p:txBody>
      </p:sp>
    </p:spTree>
    <p:extLst>
      <p:ext uri="{BB962C8B-B14F-4D97-AF65-F5344CB8AC3E}">
        <p14:creationId xmlns:p14="http://schemas.microsoft.com/office/powerpoint/2010/main" val="18590528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dirty="0"/>
              <a:t>Jez Humble on the impact of change approval boards on software delivery performance</a:t>
            </a:r>
          </a:p>
        </p:txBody>
      </p:sp>
      <p:pic>
        <p:nvPicPr>
          <p:cNvPr id="4" name="Content Placeholder 3">
            <a:extLst>
              <a:ext uri="{FF2B5EF4-FFF2-40B4-BE49-F238E27FC236}">
                <a16:creationId xmlns:a16="http://schemas.microsoft.com/office/drawing/2014/main" id="{C262E9B9-F260-4EC6-998F-AF742C6A919E}"/>
              </a:ext>
            </a:extLst>
          </p:cNvPr>
          <p:cNvPicPr>
            <a:picLocks noGrp="1" noChangeAspect="1"/>
          </p:cNvPicPr>
          <p:nvPr>
            <p:ph idx="1"/>
          </p:nvPr>
        </p:nvPicPr>
        <p:blipFill>
          <a:blip r:embed="rId2"/>
          <a:stretch>
            <a:fillRect/>
          </a:stretch>
        </p:blipFill>
        <p:spPr>
          <a:xfrm>
            <a:off x="2260282" y="1279525"/>
            <a:ext cx="3988435" cy="4610100"/>
          </a:xfrm>
          <a:prstGeom prst="rect">
            <a:avLst/>
          </a:prstGeom>
        </p:spPr>
      </p:pic>
    </p:spTree>
    <p:extLst>
      <p:ext uri="{BB962C8B-B14F-4D97-AF65-F5344CB8AC3E}">
        <p14:creationId xmlns:p14="http://schemas.microsoft.com/office/powerpoint/2010/main" val="341093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When should automated tests be written?</a:t>
            </a:r>
          </a:p>
        </p:txBody>
      </p:sp>
      <p:graphicFrame>
        <p:nvGraphicFramePr>
          <p:cNvPr id="4" name="Content Placeholder 3">
            <a:extLst>
              <a:ext uri="{FF2B5EF4-FFF2-40B4-BE49-F238E27FC236}">
                <a16:creationId xmlns:a16="http://schemas.microsoft.com/office/drawing/2014/main" id="{797538AD-374A-4944-BB7C-A58696A5C536}"/>
              </a:ext>
            </a:extLst>
          </p:cNvPr>
          <p:cNvGraphicFramePr>
            <a:graphicFrameLocks noGrp="1"/>
          </p:cNvGraphicFramePr>
          <p:nvPr>
            <p:ph idx="1"/>
            <p:extLst>
              <p:ext uri="{D42A27DB-BD31-4B8C-83A1-F6EECF244321}">
                <p14:modId xmlns:p14="http://schemas.microsoft.com/office/powerpoint/2010/main" val="2694265106"/>
              </p:ext>
            </p:extLst>
          </p:nvPr>
        </p:nvGraphicFramePr>
        <p:xfrm>
          <a:off x="311150" y="1279525"/>
          <a:ext cx="7886700" cy="2026920"/>
        </p:xfrm>
        <a:graphic>
          <a:graphicData uri="http://schemas.openxmlformats.org/drawingml/2006/table">
            <a:tbl>
              <a:tblPr firstRow="1" bandRow="1">
                <a:tableStyleId>{5C22544A-7EE6-4342-B048-85BDC9FD1C3A}</a:tableStyleId>
              </a:tblPr>
              <a:tblGrid>
                <a:gridCol w="3943350">
                  <a:extLst>
                    <a:ext uri="{9D8B030D-6E8A-4147-A177-3AD203B41FA5}">
                      <a16:colId xmlns:a16="http://schemas.microsoft.com/office/drawing/2014/main" val="1815692455"/>
                    </a:ext>
                  </a:extLst>
                </a:gridCol>
                <a:gridCol w="3943350">
                  <a:extLst>
                    <a:ext uri="{9D8B030D-6E8A-4147-A177-3AD203B41FA5}">
                      <a16:colId xmlns:a16="http://schemas.microsoft.com/office/drawing/2014/main" val="3948015590"/>
                    </a:ext>
                  </a:extLst>
                </a:gridCol>
              </a:tblGrid>
              <a:tr h="370840">
                <a:tc>
                  <a:txBody>
                    <a:bodyPr/>
                    <a:lstStyle/>
                    <a:p>
                      <a:r>
                        <a:rPr lang="en-US" dirty="0"/>
                        <a:t>Test Type</a:t>
                      </a:r>
                    </a:p>
                  </a:txBody>
                  <a:tcPr/>
                </a:tc>
                <a:tc>
                  <a:txBody>
                    <a:bodyPr/>
                    <a:lstStyle/>
                    <a:p>
                      <a:r>
                        <a:rPr lang="en-US" dirty="0"/>
                        <a:t>When to write</a:t>
                      </a:r>
                    </a:p>
                  </a:txBody>
                  <a:tcPr/>
                </a:tc>
                <a:extLst>
                  <a:ext uri="{0D108BD9-81ED-4DB2-BD59-A6C34878D82A}">
                    <a16:rowId xmlns:a16="http://schemas.microsoft.com/office/drawing/2014/main" val="2122631550"/>
                  </a:ext>
                </a:extLst>
              </a:tr>
              <a:tr h="370840">
                <a:tc>
                  <a:txBody>
                    <a:bodyPr/>
                    <a:lstStyle/>
                    <a:p>
                      <a:r>
                        <a:rPr lang="en-US" dirty="0"/>
                        <a:t>Front-end UI VR Test</a:t>
                      </a:r>
                    </a:p>
                  </a:txBody>
                  <a:tcPr/>
                </a:tc>
                <a:tc>
                  <a:txBody>
                    <a:bodyPr/>
                    <a:lstStyle/>
                    <a:p>
                      <a:r>
                        <a:rPr lang="en-US" baseline="0" dirty="0"/>
                        <a:t>Prior to implementation if possible, immediately after implementation otherwise</a:t>
                      </a:r>
                      <a:r>
                        <a:rPr lang="en-US" baseline="30000" dirty="0"/>
                        <a:t>5,10,13</a:t>
                      </a:r>
                      <a:endParaRPr lang="en-US" dirty="0"/>
                    </a:p>
                  </a:txBody>
                  <a:tcPr/>
                </a:tc>
                <a:extLst>
                  <a:ext uri="{0D108BD9-81ED-4DB2-BD59-A6C34878D82A}">
                    <a16:rowId xmlns:a16="http://schemas.microsoft.com/office/drawing/2014/main" val="2096201398"/>
                  </a:ext>
                </a:extLst>
              </a:tr>
              <a:tr h="370840">
                <a:tc>
                  <a:txBody>
                    <a:bodyPr/>
                    <a:lstStyle/>
                    <a:p>
                      <a:r>
                        <a:rPr lang="en-US" dirty="0"/>
                        <a:t>Back-end Functional Test</a:t>
                      </a:r>
                    </a:p>
                  </a:txBody>
                  <a:tcPr/>
                </a:tc>
                <a:tc>
                  <a:txBody>
                    <a:bodyPr/>
                    <a:lstStyle/>
                    <a:p>
                      <a:r>
                        <a:rPr lang="en-US" dirty="0"/>
                        <a:t>Prior to implementation</a:t>
                      </a:r>
                      <a:r>
                        <a:rPr lang="en-US" baseline="30000" dirty="0"/>
                        <a:t>2,5,7,10,13</a:t>
                      </a:r>
                      <a:endParaRPr lang="en-US" dirty="0"/>
                    </a:p>
                  </a:txBody>
                  <a:tcPr/>
                </a:tc>
                <a:extLst>
                  <a:ext uri="{0D108BD9-81ED-4DB2-BD59-A6C34878D82A}">
                    <a16:rowId xmlns:a16="http://schemas.microsoft.com/office/drawing/2014/main" val="873258351"/>
                  </a:ext>
                </a:extLst>
              </a:tr>
              <a:tr h="370840">
                <a:tc>
                  <a:txBody>
                    <a:bodyPr/>
                    <a:lstStyle/>
                    <a:p>
                      <a:r>
                        <a:rPr lang="en-US" dirty="0"/>
                        <a:t>Back-end Unit Test</a:t>
                      </a:r>
                    </a:p>
                  </a:txBody>
                  <a:tcPr/>
                </a:tc>
                <a:tc>
                  <a:txBody>
                    <a:bodyPr/>
                    <a:lstStyle/>
                    <a:p>
                      <a:r>
                        <a:rPr lang="en-US" dirty="0"/>
                        <a:t>Prior to implementation</a:t>
                      </a:r>
                      <a:r>
                        <a:rPr lang="en-US" baseline="30000" dirty="0"/>
                        <a:t>2,5,7,10,13</a:t>
                      </a:r>
                    </a:p>
                  </a:txBody>
                  <a:tcPr/>
                </a:tc>
                <a:extLst>
                  <a:ext uri="{0D108BD9-81ED-4DB2-BD59-A6C34878D82A}">
                    <a16:rowId xmlns:a16="http://schemas.microsoft.com/office/drawing/2014/main" val="3529138485"/>
                  </a:ext>
                </a:extLst>
              </a:tr>
            </a:tbl>
          </a:graphicData>
        </a:graphic>
      </p:graphicFrame>
      <p:sp>
        <p:nvSpPr>
          <p:cNvPr id="3" name="TextBox 2">
            <a:extLst>
              <a:ext uri="{FF2B5EF4-FFF2-40B4-BE49-F238E27FC236}">
                <a16:creationId xmlns:a16="http://schemas.microsoft.com/office/drawing/2014/main" id="{137F7508-6417-47B7-8B0C-9F8F27AE0FDC}"/>
              </a:ext>
            </a:extLst>
          </p:cNvPr>
          <p:cNvSpPr txBox="1"/>
          <p:nvPr/>
        </p:nvSpPr>
        <p:spPr>
          <a:xfrm>
            <a:off x="719923" y="5350089"/>
            <a:ext cx="6722277" cy="646331"/>
          </a:xfrm>
          <a:prstGeom prst="rect">
            <a:avLst/>
          </a:prstGeom>
          <a:noFill/>
        </p:spPr>
        <p:txBody>
          <a:bodyPr wrap="square" rtlCol="0">
            <a:spAutoFit/>
          </a:bodyPr>
          <a:lstStyle/>
          <a:p>
            <a:r>
              <a:rPr lang="en-US" sz="1800" b="0" dirty="0">
                <a:latin typeface="+mn-lt"/>
              </a:rPr>
              <a:t>The later that automated tests are written, the harder and less efficient it is to write automated tests</a:t>
            </a:r>
            <a:r>
              <a:rPr lang="en-US" sz="1800" b="0" baseline="30000" dirty="0">
                <a:latin typeface="+mn-lt"/>
              </a:rPr>
              <a:t>9</a:t>
            </a:r>
            <a:endParaRPr lang="en-US" b="0" dirty="0">
              <a:latin typeface="+mn-lt"/>
            </a:endParaRPr>
          </a:p>
        </p:txBody>
      </p:sp>
      <p:sp>
        <p:nvSpPr>
          <p:cNvPr id="6" name="TextBox 5">
            <a:extLst>
              <a:ext uri="{FF2B5EF4-FFF2-40B4-BE49-F238E27FC236}">
                <a16:creationId xmlns:a16="http://schemas.microsoft.com/office/drawing/2014/main" id="{1644050E-D16C-449B-A7FD-B218E1A9288E}"/>
              </a:ext>
            </a:extLst>
          </p:cNvPr>
          <p:cNvSpPr txBox="1"/>
          <p:nvPr/>
        </p:nvSpPr>
        <p:spPr>
          <a:xfrm>
            <a:off x="587674" y="4120518"/>
            <a:ext cx="6854526" cy="738664"/>
          </a:xfrm>
          <a:prstGeom prst="rect">
            <a:avLst/>
          </a:prstGeom>
          <a:noFill/>
        </p:spPr>
        <p:txBody>
          <a:bodyPr wrap="square" rtlCol="0">
            <a:spAutoFit/>
          </a:bodyPr>
          <a:lstStyle/>
          <a:p>
            <a:r>
              <a:rPr lang="en-US" sz="1400" b="0" dirty="0">
                <a:latin typeface="+mn-lt"/>
              </a:rPr>
              <a:t>“Code that isn’t tested doesn’t work. If spending time creating acceptance tests before coding slows anything down, it is only slowing the rate at which we are creating code that doesn’t work.”</a:t>
            </a:r>
            <a:r>
              <a:rPr lang="en-US" sz="1400" b="0" baseline="30000" dirty="0">
                <a:latin typeface="+mn-lt"/>
              </a:rPr>
              <a:t>3</a:t>
            </a:r>
            <a:endParaRPr lang="en-US" sz="1400" b="0" dirty="0">
              <a:latin typeface="+mn-lt"/>
            </a:endParaRPr>
          </a:p>
        </p:txBody>
      </p:sp>
    </p:spTree>
    <p:extLst>
      <p:ext uri="{BB962C8B-B14F-4D97-AF65-F5344CB8AC3E}">
        <p14:creationId xmlns:p14="http://schemas.microsoft.com/office/powerpoint/2010/main" val="2107058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much of each test type should we write?</a:t>
            </a:r>
          </a:p>
        </p:txBody>
      </p:sp>
      <p:pic>
        <p:nvPicPr>
          <p:cNvPr id="4" name="Content Placeholder 3">
            <a:extLst>
              <a:ext uri="{FF2B5EF4-FFF2-40B4-BE49-F238E27FC236}">
                <a16:creationId xmlns:a16="http://schemas.microsoft.com/office/drawing/2014/main" id="{48ECD5B9-2D82-4B04-A066-D1195E4523BD}"/>
              </a:ext>
            </a:extLst>
          </p:cNvPr>
          <p:cNvPicPr>
            <a:picLocks noGrp="1" noChangeAspect="1"/>
          </p:cNvPicPr>
          <p:nvPr>
            <p:ph idx="1"/>
          </p:nvPr>
        </p:nvPicPr>
        <p:blipFill>
          <a:blip r:embed="rId2"/>
          <a:stretch>
            <a:fillRect/>
          </a:stretch>
        </p:blipFill>
        <p:spPr>
          <a:xfrm>
            <a:off x="1560646" y="1279525"/>
            <a:ext cx="5387707" cy="4610100"/>
          </a:xfrm>
          <a:prstGeom prst="rect">
            <a:avLst/>
          </a:prstGeom>
        </p:spPr>
      </p:pic>
    </p:spTree>
    <p:extLst>
      <p:ext uri="{BB962C8B-B14F-4D97-AF65-F5344CB8AC3E}">
        <p14:creationId xmlns:p14="http://schemas.microsoft.com/office/powerpoint/2010/main" val="2929514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Maintain One Version of Code in Production</a:t>
            </a:r>
          </a:p>
        </p:txBody>
      </p:sp>
      <p:sp>
        <p:nvSpPr>
          <p:cNvPr id="3" name="Content Placeholder 2"/>
          <p:cNvSpPr>
            <a:spLocks noGrp="1"/>
          </p:cNvSpPr>
          <p:nvPr>
            <p:ph idx="1"/>
          </p:nvPr>
        </p:nvSpPr>
        <p:spPr/>
        <p:txBody>
          <a:bodyPr>
            <a:normAutofit lnSpcReduction="10000"/>
          </a:bodyPr>
          <a:lstStyle/>
          <a:p>
            <a:pPr marL="0" indent="0">
              <a:buNone/>
            </a:pPr>
            <a:r>
              <a:rPr lang="en-US" dirty="0"/>
              <a:t>A complication with client installed software is the many different issues that clients may have</a:t>
            </a:r>
            <a:r>
              <a:rPr lang="en-US" baseline="30000" dirty="0"/>
              <a:t>10</a:t>
            </a:r>
            <a:endParaRPr lang="en-US" dirty="0"/>
          </a:p>
          <a:p>
            <a:pPr marL="342900" indent="-342900"/>
            <a:r>
              <a:rPr lang="en-US" dirty="0"/>
              <a:t>This creates a nightmare for support</a:t>
            </a:r>
            <a:r>
              <a:rPr lang="en-US" baseline="30000" dirty="0"/>
              <a:t>10</a:t>
            </a:r>
            <a:endParaRPr lang="en-US" dirty="0"/>
          </a:p>
          <a:p>
            <a:pPr marL="0" indent="0">
              <a:buNone/>
            </a:pPr>
            <a:r>
              <a:rPr lang="en-US" dirty="0"/>
              <a:t>We should aim to keep clients on the same version-the latest version</a:t>
            </a:r>
            <a:r>
              <a:rPr lang="en-US" baseline="30000" dirty="0"/>
              <a:t>6,10</a:t>
            </a:r>
          </a:p>
          <a:p>
            <a:pPr marL="0" indent="0">
              <a:buNone/>
            </a:pPr>
            <a:endParaRPr lang="en-US" dirty="0"/>
          </a:p>
          <a:p>
            <a:pPr marL="0" indent="0">
              <a:buNone/>
            </a:pPr>
            <a:r>
              <a:rPr lang="en-US" dirty="0"/>
              <a:t>We should make the upgrade process as painless as possible. Some options:</a:t>
            </a:r>
          </a:p>
          <a:p>
            <a:pPr marL="457200" indent="-457200">
              <a:buAutoNum type="arabicParenR"/>
            </a:pPr>
            <a:r>
              <a:rPr lang="en-US" dirty="0"/>
              <a:t>Have the software check for new versions and prompt the user to upgrade the latest version</a:t>
            </a:r>
            <a:r>
              <a:rPr lang="en-US" baseline="30000" dirty="0"/>
              <a:t>10</a:t>
            </a:r>
          </a:p>
          <a:p>
            <a:pPr marL="457200" indent="-457200">
              <a:buAutoNum type="arabicParenR"/>
            </a:pPr>
            <a:r>
              <a:rPr lang="en-US" dirty="0"/>
              <a:t>Download in the back-ground and silently upgrade the next time the application is restarted</a:t>
            </a:r>
            <a:r>
              <a:rPr lang="en-US" baseline="30000" dirty="0"/>
              <a:t>10</a:t>
            </a:r>
            <a:endParaRPr lang="en-US" dirty="0"/>
          </a:p>
        </p:txBody>
      </p:sp>
    </p:spTree>
    <p:extLst>
      <p:ext uri="{BB962C8B-B14F-4D97-AF65-F5344CB8AC3E}">
        <p14:creationId xmlns:p14="http://schemas.microsoft.com/office/powerpoint/2010/main" val="3547748281"/>
      </p:ext>
    </p:extLst>
  </p:cSld>
  <p:clrMapOvr>
    <a:masterClrMapping/>
  </p:clrMapOvr>
</p:sld>
</file>

<file path=ppt/theme/theme1.xml><?xml version="1.0" encoding="utf-8"?>
<a:theme xmlns:a="http://schemas.openxmlformats.org/drawingml/2006/main" name="Cerner_Template_2.0">
  <a:themeElements>
    <a:clrScheme name="Cerner Color Palette_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 Brand PowerPoint Template 3.0 Standard" id="{398F69A8-2452-8B46-BCF6-8085345B72D7}" vid="{7E5E8789-3A6C-DE42-A552-2611812237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Cerner Brand PowerPoint Template 3.0 Standard</Template>
  <TotalTime>3130</TotalTime>
  <Words>3539</Words>
  <Application>Microsoft Office PowerPoint</Application>
  <PresentationFormat>On-screen Show (4:3)</PresentationFormat>
  <Paragraphs>315</Paragraphs>
  <Slides>64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64</vt:i4>
      </vt:variant>
    </vt:vector>
  </HeadingPairs>
  <TitlesOfParts>
    <vt:vector size="70" baseType="lpstr">
      <vt:lpstr>ＭＳ Ｐゴシック</vt:lpstr>
      <vt:lpstr>Arial</vt:lpstr>
      <vt:lpstr>Calibri</vt:lpstr>
      <vt:lpstr>Franklin Gothic Book</vt:lpstr>
      <vt:lpstr>Wingdings</vt:lpstr>
      <vt:lpstr>Cerner_Template_2.0</vt:lpstr>
      <vt:lpstr>Agile</vt:lpstr>
      <vt:lpstr>Introduction</vt:lpstr>
      <vt:lpstr>How much upfront requirements should be complete at any point in time?</vt:lpstr>
      <vt:lpstr>Design</vt:lpstr>
      <vt:lpstr>Design</vt:lpstr>
      <vt:lpstr>Changes in design</vt:lpstr>
      <vt:lpstr>When should automated tests be written?</vt:lpstr>
      <vt:lpstr>How much of each test type should we write?</vt:lpstr>
      <vt:lpstr>Maintain One Version of Code in Production</vt:lpstr>
      <vt:lpstr>Maintain One Version of Code in Production</vt:lpstr>
      <vt:lpstr>Canary Releasing</vt:lpstr>
      <vt:lpstr>Feature Toggles</vt:lpstr>
      <vt:lpstr>Branching</vt:lpstr>
      <vt:lpstr>Continuous Integration</vt:lpstr>
      <vt:lpstr>Continuous Review</vt:lpstr>
      <vt:lpstr>Characteristics of high delivery performance</vt:lpstr>
      <vt:lpstr>Continuous Delivery</vt:lpstr>
      <vt:lpstr>Manual Testing in a continuous delivery environment</vt:lpstr>
      <vt:lpstr>Biggest contributors to continuous delivery</vt:lpstr>
      <vt:lpstr>The “ultimate configurability”</vt:lpstr>
      <vt:lpstr>What to do when our project is behind schedule?</vt:lpstr>
      <vt:lpstr>What to do when our project is behind schedule?</vt:lpstr>
      <vt:lpstr>How many projects to work on at a time?</vt:lpstr>
      <vt:lpstr>Should our scrum teams be long lived or short lived?</vt:lpstr>
      <vt:lpstr>Self-Organizing scrum teams</vt:lpstr>
      <vt:lpstr>To what extent should each teammate generalize or specialize?</vt:lpstr>
      <vt:lpstr>Additional Scrum team recommendations</vt:lpstr>
      <vt:lpstr>Communication between teams</vt:lpstr>
      <vt:lpstr>Ticketing Hell</vt:lpstr>
      <vt:lpstr>Potentially Shippable Product Increments</vt:lpstr>
      <vt:lpstr>Vertical vs Horizontal division</vt:lpstr>
      <vt:lpstr>Feature Teams</vt:lpstr>
      <vt:lpstr>Component Teams</vt:lpstr>
      <vt:lpstr>Feature teams or Component Teams?</vt:lpstr>
      <vt:lpstr>Summary</vt:lpstr>
      <vt:lpstr>Sources</vt:lpstr>
      <vt:lpstr>Fowler on how much design up front before coding</vt:lpstr>
      <vt:lpstr>Kent Beck on how much design up front before coding</vt:lpstr>
      <vt:lpstr>Chris Sterling on up front design</vt:lpstr>
      <vt:lpstr>Martin Fowler on when to refactor</vt:lpstr>
      <vt:lpstr>Mike Cohn on upfront design</vt:lpstr>
      <vt:lpstr>Kent Beck on TDD and Design</vt:lpstr>
      <vt:lpstr>Uncle Bob on the number of projects to work on at a time</vt:lpstr>
      <vt:lpstr>Mike Cohn on working on multiple projects at a time</vt:lpstr>
      <vt:lpstr>Mike Cohn on communication between teams</vt:lpstr>
      <vt:lpstr>Mike Cohn on feature vs component teams</vt:lpstr>
      <vt:lpstr>Kent Beck on Overtime</vt:lpstr>
      <vt:lpstr>Kent Beck on trying to “get it right” the first time</vt:lpstr>
      <vt:lpstr>Kent Beck on maintaining one version of code</vt:lpstr>
      <vt:lpstr>Kenneth Rubin on upfront requirements and upfront design</vt:lpstr>
      <vt:lpstr>Kenneth Rubin on cross-functional teams</vt:lpstr>
      <vt:lpstr>Kenneth Rubin on working on multiple projects</vt:lpstr>
      <vt:lpstr>Kenneth Rubin on feature teams vs component teams</vt:lpstr>
      <vt:lpstr>Kenneth Rubin on T Shaped skills</vt:lpstr>
      <vt:lpstr>Jez Humble on branching</vt:lpstr>
      <vt:lpstr>Jez Humble on how frequent to merge to master</vt:lpstr>
      <vt:lpstr>Jez Humble on component teams</vt:lpstr>
      <vt:lpstr>Jez Humble on Conway’s Law</vt:lpstr>
      <vt:lpstr>Jez Humble on overly functional orientation</vt:lpstr>
      <vt:lpstr>Jez Humble on cross-team communication</vt:lpstr>
      <vt:lpstr>Jez Humble on Trunk Based Development</vt:lpstr>
      <vt:lpstr>Jez Humble on making decisions where the knowledge is</vt:lpstr>
      <vt:lpstr>Jez Humble on architectural capabilities</vt:lpstr>
      <vt:lpstr>Jez Humble on the impact of change approval boards on software delivery performance</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Williams,Lauren</dc:creator>
  <cp:lastModifiedBy>McNeil,Andrew</cp:lastModifiedBy>
  <cp:revision>266</cp:revision>
  <cp:lastPrinted>2014-07-18T00:05:08Z</cp:lastPrinted>
  <dcterms:created xsi:type="dcterms:W3CDTF">2017-01-09T18:31:49Z</dcterms:created>
  <dcterms:modified xsi:type="dcterms:W3CDTF">2019-05-29T00:35:39Z</dcterms:modified>
</cp:coreProperties>
</file>