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y="693737" x="1144587"/>
            <a:ext cy="3429000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2535" x="686360"/>
            <a:ext cy="4114510" cx="548667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93737" x="1144587"/>
            <a:ext cy="3429000" cx="4570411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2535" x="686360"/>
            <a:ext cy="4114510" cx="548667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media/image01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3E473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411551" x="381000"/>
            <a:ext cy="2210861" cx="838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lnSpc>
                <a:spcPct val="90000"/>
              </a:lnSpc>
              <a:spcBef>
                <a:spcPts val="0"/>
              </a:spcBef>
              <a:defRPr/>
            </a:lvl2pPr>
            <a:lvl3pPr rtl="0">
              <a:lnSpc>
                <a:spcPct val="90000"/>
              </a:lnSpc>
              <a:spcBef>
                <a:spcPts val="0"/>
              </a:spcBef>
              <a:defRPr/>
            </a:lvl3pPr>
            <a:lvl4pPr rtl="0">
              <a:lnSpc>
                <a:spcPct val="90000"/>
              </a:lnSpc>
              <a:spcBef>
                <a:spcPts val="0"/>
              </a:spcBef>
              <a:defRPr/>
            </a:lvl4pPr>
            <a:lvl5pPr rtl="0">
              <a:lnSpc>
                <a:spcPct val="9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lipArt">
  <p:cSld name="Titel, Text und ClipArt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762000" x="1447800"/>
            <a:ext cy="1143000" cx="701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2133600" x="1447800"/>
            <a:ext cy="38099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/>
          <p:nvPr>
            <p:ph idx="2" type="clipArt"/>
          </p:nvPr>
        </p:nvSpPr>
        <p:spPr>
          <a:xfrm>
            <a:off y="2133600" x="5029200"/>
            <a:ext cy="3809999" cx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Chart">
  <p:cSld name="Titel, Text und Diagramm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609600" x="304800"/>
            <a:ext cy="11430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941513" x="328612"/>
            <a:ext cy="4114800" cx="40274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y="6343650" x="3433762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y="6343650" x="61087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y="6361112" x="14605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clipArtAndTx">
  <p:cSld name="Titel, ClipArt und Text"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762000" x="1447800"/>
            <a:ext cy="1143000" cx="701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clipArt"/>
          </p:nvPr>
        </p:nvSpPr>
        <p:spPr>
          <a:xfrm>
            <a:off y="2133600" x="1447800"/>
            <a:ext cy="3809999" cx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2133600" x="5029200"/>
            <a:ext cy="38099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chart">
  <p:cSld name="Titel und Diagramm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7812" x="457200"/>
            <a:ext cy="1139825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y="6243637" x="457200"/>
            <a:ext cy="4572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6243637" x="6553200"/>
            <a:ext cy="4572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Inhalt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609600" x="685800"/>
            <a:ext cy="54863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"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411553" x="381000"/>
            <a:ext cy="2200601" cx="838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Noto Symbol"/>
              <a:buChar char="●"/>
              <a:defRPr/>
            </a:lvl1pPr>
            <a:lvl2pPr rtl="0">
              <a:spcBef>
                <a:spcPts val="0"/>
              </a:spcBef>
              <a:buClr>
                <a:schemeClr val="dk1"/>
              </a:buClr>
              <a:buFont typeface="Noto Symbol"/>
              <a:buChar char="●"/>
              <a:defRPr/>
            </a:lvl2pPr>
            <a:lvl3pPr rtl="0">
              <a:spcBef>
                <a:spcPts val="0"/>
              </a:spcBef>
              <a:buClr>
                <a:schemeClr val="dk1"/>
              </a:buClr>
              <a:buFont typeface="Noto Symbol"/>
              <a:buChar char="●"/>
              <a:defRPr/>
            </a:lvl3pPr>
            <a:lvl4pPr rtl="0">
              <a:spcBef>
                <a:spcPts val="0"/>
              </a:spcBef>
              <a:buClr>
                <a:schemeClr val="dk1"/>
              </a:buClr>
              <a:buFont typeface="Noto Symbol"/>
              <a:buChar char="●"/>
              <a:defRPr/>
            </a:lvl4pPr>
            <a:lvl5pPr rtl="0">
              <a:spcBef>
                <a:spcPts val="0"/>
              </a:spcBef>
              <a:buClr>
                <a:schemeClr val="dk1"/>
              </a:buClr>
              <a:buFont typeface="Noto Symbol"/>
              <a:buChar char="●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071545" x="428595"/>
            <a:ext cy="5143535" cx="828680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t="-20000" b="-20000" r="0" l="0"/>
          <a:stretch/>
        </p:blipFill>
        <p:spPr>
          <a:xfrm>
            <a:off y="1000108" x="31"/>
            <a:ext cy="5334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bschnittsüberschrift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1071545" x="714347"/>
            <a:ext cy="1362075" cx="50006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3143248" x="714347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y="142852" x="6357951"/>
            <a:ext cy="2428892" cx="214314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y="2643182" x="6357950"/>
            <a:ext cy="285750" cx="21431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Font typeface="Verdana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t="-20000" b="-20000" r="0" l="0"/>
          <a:stretch/>
        </p:blipFill>
        <p:spPr>
          <a:xfrm>
            <a:off y="1000108" x="31"/>
            <a:ext cy="5334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t="-20000" b="-20000" r="0" l="0"/>
          <a:stretch/>
        </p:blipFill>
        <p:spPr>
          <a:xfrm>
            <a:off y="1000108" x="31"/>
            <a:ext cy="5334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t="-20000" b="-20000" r="0" l="0"/>
          <a:stretch/>
        </p:blipFill>
        <p:spPr>
          <a:xfrm>
            <a:off y="1000108" x="31"/>
            <a:ext cy="5334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Demo, Video etc. &quot;special&quot; slides">
    <p:bg>
      <p:bgPr>
        <a:blipFill rotWithShape="1">
          <a:blip r:embed="rId2">
            <a:alphaModFix/>
          </a:blip>
          <a:stretch>
            <a:fillRect t="-999" b="-999" r="0" l="0"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y="649804" x="1369219"/>
            <a:ext cy="1523494" cx="704320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y="4344987" x="1368954"/>
            <a:ext cy="461664" cx="704320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-12681" marL="457181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-12662" marL="914363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-12644" marL="1371545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-12626" marL="1828727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-12608" marL="2285909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-12589" marL="274309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-12571" marL="3200272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-12553" marL="3657454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2355850" x="722049"/>
            <a:ext cy="1384994" cx="76901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rgbClr val="FFE9D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el, Text und Inhalt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609600" x="6858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981200" x="6858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y="1981200" x="4648200"/>
            <a:ext cy="4114800" cx="380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248400" x="6858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248400" x="6553200"/>
            <a:ext cy="457200" cx="190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3.xml" Type="http://schemas.openxmlformats.org/officeDocument/2006/relationships/slideLayout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rgbClr val="8A9C7A"/>
              </a:buClr>
              <a:buFont typeface="Verdana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071545" x="428595"/>
            <a:ext cy="5143535" cx="828680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0.jpg" Type="http://schemas.openxmlformats.org/officeDocument/2006/relationships/image" Id="rId4"/><Relationship Target="../media/image07.jpg" Type="http://schemas.openxmlformats.org/officeDocument/2006/relationships/image" Id="rId3"/><Relationship Target="../media/image11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6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17.png" Type="http://schemas.openxmlformats.org/officeDocument/2006/relationships/image" Id="rId4"/><Relationship Target="../media/image19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http://dx.doi.org/10.6084/m9.figshare.97792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2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6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3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1" cap="none" baseline="0" sz="6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Science Online?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80000"/>
              </a:lnSpc>
              <a:spcBef>
                <a:spcPts val="0"/>
              </a:spcBef>
              <a:buClr>
                <a:srgbClr val="3E4738"/>
              </a:buClr>
              <a:buSzPct val="25000"/>
              <a:buFont typeface="Arial"/>
              <a:buNone/>
            </a:pPr>
            <a:r>
              <a:rPr strike="noStrike" u="none" b="0" cap="none" baseline="0" sz="2700" lang="en-US" i="0">
                <a:solidFill>
                  <a:srgbClr val="3E4738"/>
                </a:solidFill>
                <a:latin typeface="Calibri"/>
                <a:ea typeface="Calibri"/>
                <a:cs typeface="Calibri"/>
                <a:sym typeface="Calibri"/>
              </a:rPr>
              <a:t>Björn Brembs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540"/>
              </a:spcBef>
              <a:buClr>
                <a:srgbClr val="3E4738"/>
              </a:buClr>
              <a:buSzPct val="25000"/>
              <a:buFont typeface="Arial"/>
              <a:buNone/>
            </a:pPr>
            <a:r>
              <a:rPr strike="noStrike" u="none" b="0" cap="none" baseline="0" sz="2700" lang="en-US" i="0">
                <a:solidFill>
                  <a:srgbClr val="3E4738"/>
                </a:solidFill>
                <a:latin typeface="Calibri"/>
                <a:ea typeface="Calibri"/>
                <a:cs typeface="Calibri"/>
                <a:sym typeface="Calibri"/>
              </a:rPr>
              <a:t>Inst. Zoology – Neurogenetics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540"/>
              </a:spcBef>
              <a:buClr>
                <a:srgbClr val="3E4738"/>
              </a:buClr>
              <a:buSzPct val="25000"/>
              <a:buFont typeface="Arial"/>
              <a:buNone/>
            </a:pPr>
            <a:r>
              <a:rPr strike="noStrike" u="none" b="0" cap="none" baseline="0" sz="2700" lang="en-US" i="0">
                <a:solidFill>
                  <a:srgbClr val="3E4738"/>
                </a:solidFill>
                <a:latin typeface="Calibri"/>
                <a:ea typeface="Calibri"/>
                <a:cs typeface="Calibri"/>
                <a:sym typeface="Calibri"/>
              </a:rPr>
              <a:t>Regensburg, Germany</a:t>
            </a:r>
          </a:p>
          <a:p>
            <a:pPr algn="ctr" rtl="0" lvl="0" marR="0" indent="0" marL="0">
              <a:lnSpc>
                <a:spcPct val="80000"/>
              </a:lnSpc>
              <a:spcBef>
                <a:spcPts val="540"/>
              </a:spcBef>
              <a:buClr>
                <a:srgbClr val="3E4738"/>
              </a:buClr>
              <a:buSzPct val="25000"/>
              <a:buFont typeface="Arial"/>
              <a:buNone/>
            </a:pPr>
            <a:r>
              <a:rPr strike="noStrike" u="none" b="0" cap="none" baseline="0" sz="2700" lang="en-US" i="0">
                <a:solidFill>
                  <a:srgbClr val="3E4738"/>
                </a:solidFill>
                <a:latin typeface="Calibri"/>
                <a:ea typeface="Calibri"/>
                <a:cs typeface="Calibri"/>
                <a:sym typeface="Calibri"/>
              </a:rPr>
              <a:t>http://brembs.net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071545" x="467543"/>
            <a:ext cy="1362075" cx="547260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1" cap="none" baseline="0" sz="40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INFRASTRUCTURE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3143248" x="714347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What we are doing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y="2643182" x="6357950"/>
            <a:ext cy="285750" cx="21431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Julien Colomb</a:t>
            </a:r>
          </a:p>
        </p:txBody>
      </p:sp>
      <p:pic>
        <p:nvPicPr>
          <p:cNvPr id="163" name="Shape 16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t="0" b="0" r="5881" l="5882"/>
          <a:stretch/>
        </p:blipFill>
        <p:spPr>
          <a:xfrm>
            <a:off y="142852" x="6357951"/>
            <a:ext cy="2428892" cx="214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8770" x="112057"/>
            <a:ext cy="6066051" cx="341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51012" x="3733798"/>
            <a:ext cy="2949387" cx="523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3352800" x="3711385"/>
            <a:ext cy="2962022" cx="525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/>
        </p:nvSpPr>
        <p:spPr>
          <a:xfrm>
            <a:off y="3198167" x="609600"/>
            <a:ext cy="523219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Software to control the experiment and save the data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/>
        </p:nvSpPr>
        <p:spPr>
          <a:xfrm>
            <a:off y="3198167" x="609600"/>
            <a:ext cy="523219" cx="79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Software to analyze and visualize the data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buridan.sourceforge.net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44928" x="0"/>
            <a:ext cy="4670072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52736" x="1259632"/>
            <a:ext cy="5836284" cx="640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2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Scientific Code with Persistent Identifiers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66800" x="0"/>
            <a:ext cy="6063730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Font typeface="Verdana"/>
              <a:buNone/>
            </a:pPr>
            <a:r>
              <a:t/>
            </a:r>
            <a:endParaRPr strike="noStrike" u="none" b="0" cap="none" baseline="0" sz="3600" i="0">
              <a:solidFill>
                <a:srgbClr val="8A9C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411553" x="381000"/>
            <a:ext cy="2200601" cx="838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00660" marL="34290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911225" x="0"/>
            <a:ext cy="4919398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y="3370925" x="6248400"/>
            <a:ext cy="1048674" cx="2743199"/>
          </a:xfrm>
          <a:prstGeom prst="rect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-16974" x="1264925"/>
            <a:ext cy="4665174" cx="63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705" x="1295400"/>
            <a:ext cy="6847294" cx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Font typeface="Verdana"/>
              <a:buNone/>
            </a:pPr>
            <a:r>
              <a:t/>
            </a:r>
            <a:endParaRPr strike="noStrike" u="none" b="0" cap="none" baseline="0" sz="3600" i="0">
              <a:solidFill>
                <a:srgbClr val="8A9C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411553" x="381000"/>
            <a:ext cy="2200601" cx="838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00660" marL="34290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1259632"/>
            <a:ext cy="6863164" cx="684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705" x="1295400"/>
            <a:ext cy="6847294" cx="6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352800" x="2743200"/>
            <a:ext cy="1929621" cx="254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FigShare API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86000" x="3962400"/>
            <a:ext cy="3276600" cx="480155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y="2514600" x="152400"/>
            <a:ext cy="3046988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fig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allows you to push data to fig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pull data out. This first version is a basic implementation that allows you to manage your fig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 or build applications on top of the fig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 and public research.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4" name="Shape 2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-12061" x="1295400"/>
            <a:ext cy="6922820" cx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Run your script and...</a:t>
            </a:r>
          </a:p>
        </p:txBody>
      </p:sp>
      <p:pic>
        <p:nvPicPr>
          <p:cNvPr id="241" name="Shape 2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66800" x="4481"/>
            <a:ext cy="5791200" cx="455559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y="990600" x="4495800"/>
            <a:ext cy="5867400" cx="4648199"/>
          </a:xfrm>
          <a:prstGeom prst="rect">
            <a:avLst/>
          </a:prstGeom>
          <a:noFill/>
          <a:ln>
            <a:noFill/>
          </a:ln>
        </p:spPr>
        <p:txBody>
          <a:bodyPr bIns="40800" rIns="81625" lIns="81625" tIns="5517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type of experiments → same script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Default:	→ same categories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→ same tags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→ same authors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→ same links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→ same description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→ One complete article, in one click.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sng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figure</a:t>
            </a: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sample size directly published while analysed, your boss may see the results before you do! (or you may see the results of your student before they do)</a:t>
            </a: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to make it public and citable in one click or directly in the R code.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Citable?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3088473" x="152400"/>
            <a:ext cy="681053" cx="883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0" cap="none" baseline="0" sz="36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http://dx.doi.org/10.6084/m9.figshare.97792</a:t>
            </a:r>
          </a:p>
          <a:p>
            <a:pPr algn="ctr" rtl="0" lvl="0" marR="0" indent="0" marL="0">
              <a:spcBef>
                <a:spcPts val="72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6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447800" x="1981200"/>
            <a:ext cy="1428749" cx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Citable!</a:t>
            </a:r>
          </a:p>
        </p:txBody>
      </p:sp>
      <p:pic>
        <p:nvPicPr>
          <p:cNvPr id="256" name="Shape 2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71562" x="1959383"/>
            <a:ext cy="5786437" cx="535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2514600" x="1359694"/>
            <a:ext cy="2549892" cx="660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Font typeface="Verdana"/>
              <a:buNone/>
            </a:pPr>
            <a:r>
              <a:t/>
            </a:r>
            <a:endParaRPr strike="noStrike" u="none" b="0" cap="none" baseline="0" sz="3600" i="0">
              <a:solidFill>
                <a:srgbClr val="8A9C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411553" x="381000"/>
            <a:ext cy="2200601" cx="8381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00660" marL="34290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Shape 26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762000"/>
            <a:ext cy="6853991" cx="7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120252"/>
            <a:ext cy="6858000" cx="891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83285" x="-16202"/>
            <a:ext cy="6730090" cx="914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7002548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Conversations are moving online?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772816" x="644177"/>
            <a:ext cy="2664295" cx="849694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Blogging</a:t>
            </a:r>
          </a:p>
          <a:p>
            <a:pPr algn="l" rtl="0" lvl="0" marR="0" indent="-342900" marL="34290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commenting on peer-reviewed papers</a:t>
            </a:r>
          </a:p>
          <a:p>
            <a:pPr algn="l" rtl="0" lvl="0" marR="0" indent="-342900" marL="34290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l" rtl="0" lvl="0" marR="0" indent="-342900" marL="342900">
              <a:spcBef>
                <a:spcPts val="9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</a:p>
          <a:p>
            <a:pPr algn="l" rtl="0" lvl="0" marR="0" indent="-38100" marL="342900">
              <a:spcBef>
                <a:spcPts val="96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4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0"/>
            <a:ext cy="7179468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Faculty Blogging?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24744" x="216022"/>
            <a:ext cy="5237756" cx="500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196751" x="5364087"/>
            <a:ext cy="5112567" cx="352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Online Commenting?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52736" x="2646566"/>
            <a:ext cy="6078115" cx="355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Email?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772816" x="428595"/>
            <a:ext cy="4442265" cx="828680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“What’s RSS? I have set up email alerts, they work fine for me”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“What’s wrong with sending Word documents around?”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“Why do you say our infrastructure is antiquated? Isn’t all our literature on the web these days?”</a:t>
            </a:r>
          </a:p>
        </p:txBody>
      </p:sp>
    </p:spTree>
  </p:cSld>
  <p:clrMapOvr>
    <a:masterClrMapping/>
  </p:clrMapOvr>
  <p:transition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Twitter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52736" x="2843808"/>
            <a:ext cy="5992071" cx="367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060887" x="-1188640"/>
            <a:ext cy="1267544" cx="1115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“New forms of communication”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5229200" x="35495"/>
            <a:ext cy="1628800" cx="910850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“There are signs that these new forms of communication and the acceleration of the scientific discourse they entail may profoundly alter scholarly publishing”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196751" x="1331640"/>
            <a:ext cy="3960440" cx="642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0" x="0"/>
            <a:ext cy="857232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A9C7A"/>
              </a:buClr>
              <a:buSzPct val="25000"/>
              <a:buFont typeface="Verdana"/>
              <a:buNone/>
            </a:pPr>
            <a:r>
              <a:rPr strike="noStrike" u="none" b="0" cap="none" baseline="0" sz="3600" lang="en-US" i="0">
                <a:solidFill>
                  <a:srgbClr val="8A9C7A"/>
                </a:solidFill>
                <a:latin typeface="Verdana"/>
                <a:ea typeface="Verdana"/>
                <a:cs typeface="Verdana"/>
                <a:sym typeface="Verdana"/>
              </a:rPr>
              <a:t>What does the online landscape offer?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556791" x="395536"/>
            <a:ext cy="5143535" cx="828680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between the ‘avantgarde’ and the ‘luddites’ is increasing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majority of scientists doesn’t even realize the need for improvement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develop applications that pull scientists into the 21</a:t>
            </a:r>
            <a:r>
              <a:rPr strike="noStrike" u="none" b="0" cap="none" baseline="3000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rembs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