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4" r:id="rId1"/>
  </p:sldMasterIdLst>
  <p:notesMasterIdLst>
    <p:notesMasterId r:id="rId20"/>
  </p:notesMasterIdLst>
  <p:handoutMasterIdLst>
    <p:handoutMasterId r:id="rId21"/>
  </p:handoutMasterIdLst>
  <p:sldIdLst>
    <p:sldId id="940" r:id="rId2"/>
    <p:sldId id="1249" r:id="rId3"/>
    <p:sldId id="1280" r:id="rId4"/>
    <p:sldId id="1285" r:id="rId5"/>
    <p:sldId id="1279" r:id="rId6"/>
    <p:sldId id="1284" r:id="rId7"/>
    <p:sldId id="1286" r:id="rId8"/>
    <p:sldId id="1287" r:id="rId9"/>
    <p:sldId id="1288" r:id="rId10"/>
    <p:sldId id="1290" r:id="rId11"/>
    <p:sldId id="1297" r:id="rId12"/>
    <p:sldId id="1292" r:id="rId13"/>
    <p:sldId id="1298" r:id="rId14"/>
    <p:sldId id="1293" r:id="rId15"/>
    <p:sldId id="1296" r:id="rId16"/>
    <p:sldId id="1282" r:id="rId17"/>
    <p:sldId id="1281" r:id="rId18"/>
    <p:sldId id="1275" r:id="rId19"/>
  </p:sldIdLst>
  <p:sldSz cx="9144000" cy="6858000" type="screen4x3"/>
  <p:notesSz cx="6669088" cy="9926638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8000"/>
    <a:srgbClr val="CCECFF"/>
    <a:srgbClr val="CCFFFF"/>
    <a:srgbClr val="99CCFF"/>
    <a:srgbClr val="99FF99"/>
    <a:srgbClr val="F9D5D8"/>
    <a:srgbClr val="6600FF"/>
    <a:srgbClr val="9933FF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4" autoAdjust="0"/>
    <p:restoredTop sz="83659" autoAdjust="0"/>
  </p:normalViewPr>
  <p:slideViewPr>
    <p:cSldViewPr snapToGrid="0">
      <p:cViewPr>
        <p:scale>
          <a:sx n="70" d="100"/>
          <a:sy n="70" d="100"/>
        </p:scale>
        <p:origin x="-1182" y="-5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30" d="100"/>
          <a:sy n="130" d="100"/>
        </p:scale>
        <p:origin x="-756" y="1542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890355" cy="497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defTabSz="923925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734" y="0"/>
            <a:ext cx="2890355" cy="497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9348"/>
            <a:ext cx="2890355" cy="497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b" anchorCtr="0" compatLnSpc="1">
            <a:prstTxWarp prst="textNoShape">
              <a:avLst/>
            </a:prstTxWarp>
          </a:bodyPr>
          <a:lstStyle>
            <a:lvl1pPr defTabSz="923925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734" y="9429348"/>
            <a:ext cx="2890355" cy="497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409E993E-4881-4309-A4BF-770C1AE4EAC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843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890355" cy="497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defTabSz="923925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734" y="0"/>
            <a:ext cx="2890355" cy="497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4538"/>
            <a:ext cx="496093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8379" y="4715474"/>
            <a:ext cx="4892333" cy="4467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9348"/>
            <a:ext cx="2890355" cy="497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b" anchorCtr="0" compatLnSpc="1">
            <a:prstTxWarp prst="textNoShape">
              <a:avLst/>
            </a:prstTxWarp>
          </a:bodyPr>
          <a:lstStyle>
            <a:lvl1pPr defTabSz="923925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734" y="9429348"/>
            <a:ext cx="2890355" cy="497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36801A38-6D73-4F20-A53D-8EFBF8BB6D7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3584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We have been displaying</a:t>
            </a:r>
            <a:r>
              <a:rPr lang="en-US" baseline="0" dirty="0" smtClean="0"/>
              <a:t> the top 10 best rated articles for 33 journals on Elsevier.com since November 2013. </a:t>
            </a:r>
            <a:endParaRPr lang="en-US" dirty="0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4778" indent="-282607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30427" indent="-2260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82598" indent="-2260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34769" indent="-2260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86939" indent="-2260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39110" indent="-2260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91281" indent="-2260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43452" indent="-2260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DAC82BF-188D-490C-A036-27D50BDCA2B6}" type="slidenum">
              <a:rPr lang="en-US" smtClean="0"/>
              <a:pPr eaLnBrk="1" hangingPunct="1"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4778" indent="-282607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30427" indent="-2260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82598" indent="-2260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34769" indent="-2260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86939" indent="-2260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39110" indent="-2260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91281" indent="-2260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43452" indent="-2260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4A7800A-3B8B-4B20-B512-DE7E42557635}" type="slidenum">
              <a:rPr lang="en-US" smtClean="0">
                <a:solidFill>
                  <a:prstClr val="black"/>
                </a:solidFill>
              </a:rPr>
              <a:pPr eaLnBrk="1" hangingPunct="1"/>
              <a:t>11</a:t>
            </a:fld>
            <a:endParaRPr lang="en-US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The marketing department also makes use of the Altmetrics</a:t>
            </a:r>
            <a:r>
              <a:rPr lang="en-US" baseline="0" dirty="0" smtClean="0"/>
              <a:t> Explorer, which is a tool that allows you to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monitor, search and measure conversations about your publications and those of your competitors. Making use of the data in the Explorer,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marketing managers can also use those data in campaigns, such as the e-mail campaigns done for Physical Sciences in December last year. </a:t>
            </a:r>
            <a:endParaRPr lang="en-US" dirty="0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4778" indent="-282607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30427" indent="-2260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82598" indent="-2260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34769" indent="-2260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86939" indent="-2260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39110" indent="-2260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91281" indent="-2260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43452" indent="-2260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4A7800A-3B8B-4B20-B512-DE7E42557635}" type="slidenum">
              <a:rPr lang="en-US" smtClean="0"/>
              <a:pPr eaLnBrk="1" hangingPunct="1"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801A38-6D73-4F20-A53D-8EFBF8BB6D77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514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These are the statistic</a:t>
            </a:r>
            <a:r>
              <a:rPr lang="en-US" baseline="0" dirty="0" smtClean="0"/>
              <a:t>s for the campaigns for Physical Sciences. As you can see, there was a lot of interest in this campaign. This was repeated as a global campaign within the journal and article metrics sponsorship.</a:t>
            </a:r>
            <a:endParaRPr lang="en-US" dirty="0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4778" indent="-282607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30427" indent="-2260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82598" indent="-2260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34769" indent="-2260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86939" indent="-2260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39110" indent="-2260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91281" indent="-2260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43452" indent="-2260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4A7800A-3B8B-4B20-B512-DE7E42557635}" type="slidenum">
              <a:rPr lang="en-US" smtClean="0"/>
              <a:pPr eaLnBrk="1" hangingPunct="1"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4778" indent="-282607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30427" indent="-2260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82598" indent="-2260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34769" indent="-2260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86939" indent="-2260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39110" indent="-2260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91281" indent="-2260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43452" indent="-2260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4A7800A-3B8B-4B20-B512-DE7E42557635}" type="slidenum">
              <a:rPr lang="en-US" smtClean="0"/>
              <a:pPr eaLnBrk="1" hangingPunct="1"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801A38-6D73-4F20-A53D-8EFBF8BB6D77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5146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801A38-6D73-4F20-A53D-8EFBF8BB6D77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5146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4778" indent="-282607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30427" indent="-2260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82598" indent="-2260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34769" indent="-2260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86939" indent="-2260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39110" indent="-2260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91281" indent="-2260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43452" indent="-2260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4A7800A-3B8B-4B20-B512-DE7E42557635}" type="slidenum">
              <a:rPr lang="en-US" smtClean="0"/>
              <a:pPr eaLnBrk="1" hangingPunct="1"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Across</a:t>
            </a:r>
            <a:r>
              <a:rPr lang="en-US" baseline="0" dirty="0" smtClean="0"/>
              <a:t> the company, there are a lot of departments actively engaged with altmetrics. </a:t>
            </a:r>
          </a:p>
          <a:p>
            <a:r>
              <a:rPr lang="en-US" baseline="0" dirty="0" smtClean="0"/>
              <a:t>However, in most cases we are still testing the waters and senior management has yet to take a decision about the direction to take.</a:t>
            </a:r>
          </a:p>
          <a:p>
            <a:r>
              <a:rPr lang="en-US" baseline="0" dirty="0" smtClean="0"/>
              <a:t>In this presentation, I will take you through the main initiatives which are currently happening.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801A38-6D73-4F20-A53D-8EFBF8BB6D77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514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801A38-6D73-4F20-A53D-8EFBF8BB6D77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514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801A38-6D73-4F20-A53D-8EFBF8BB6D77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514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801A38-6D73-4F20-A53D-8EFBF8BB6D77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514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801A38-6D73-4F20-A53D-8EFBF8BB6D77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514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Across</a:t>
            </a:r>
            <a:r>
              <a:rPr lang="en-US" baseline="0" dirty="0" smtClean="0"/>
              <a:t> the company, there are a lot of departments actively engaged with altmetrics. </a:t>
            </a:r>
            <a:r>
              <a:rPr lang="en-US" baseline="0" dirty="0" smtClean="0"/>
              <a:t>We really embraced the concept and put a lot of effort in spreading the word. Piloting and testing it, because we believe it can be a great help to scientists </a:t>
            </a:r>
            <a:r>
              <a:rPr lang="en-US" baseline="0" smtClean="0"/>
              <a:t>and publishers.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801A38-6D73-4F20-A53D-8EFBF8BB6D77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514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</a:t>
            </a:r>
            <a:r>
              <a:rPr lang="en-US" baseline="0" dirty="0" smtClean="0"/>
              <a:t> ScienceDirect, users could already for a few years download the altmetric.com app via the application marketplace. Now, it’s a permanent feature for 27 journals, which the ScienceDirect product team is testing the interest of readers in this app.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801A38-6D73-4F20-A53D-8EFBF8BB6D77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084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Scopus</a:t>
            </a:r>
            <a:r>
              <a:rPr lang="en-US" baseline="0" dirty="0" smtClean="0"/>
              <a:t> was the first Elsevier product to embrace altmetrics.</a:t>
            </a:r>
          </a:p>
          <a:p>
            <a:r>
              <a:rPr lang="en-US" baseline="0" dirty="0" smtClean="0"/>
              <a:t>The </a:t>
            </a:r>
            <a:r>
              <a:rPr lang="en-US" baseline="0" dirty="0" err="1" smtClean="0"/>
              <a:t>altmetric</a:t>
            </a:r>
            <a:r>
              <a:rPr lang="en-US" baseline="0" dirty="0" smtClean="0"/>
              <a:t> app has been live there for all content </a:t>
            </a:r>
            <a:r>
              <a:rPr lang="en-US" baseline="0" smtClean="0"/>
              <a:t>on Scopus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801A38-6D73-4F20-A53D-8EFBF8BB6D77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0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5"/>
          <p:cNvSpPr>
            <a:spLocks noChangeArrowheads="1"/>
          </p:cNvSpPr>
          <p:nvPr/>
        </p:nvSpPr>
        <p:spPr bwMode="auto">
          <a:xfrm>
            <a:off x="0" y="2133600"/>
            <a:ext cx="9144000" cy="348615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aphicFrame>
        <p:nvGraphicFramePr>
          <p:cNvPr id="5" name="Object 33"/>
          <p:cNvGraphicFramePr>
            <a:graphicFrameLocks noChangeAspect="1"/>
          </p:cNvGraphicFramePr>
          <p:nvPr/>
        </p:nvGraphicFramePr>
        <p:xfrm>
          <a:off x="304800" y="304800"/>
          <a:ext cx="1371600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26" name="Image" r:id="rId3" imgW="1371254" imgH="1517779" progId="">
                  <p:embed/>
                </p:oleObj>
              </mc:Choice>
              <mc:Fallback>
                <p:oleObj name="Image" r:id="rId3" imgW="1371254" imgH="1517779" progId="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04800"/>
                        <a:ext cx="1371600" cy="151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819400"/>
            <a:ext cx="8077200" cy="838200"/>
          </a:xfrm>
        </p:spPr>
        <p:txBody>
          <a:bodyPr rIns="0"/>
          <a:lstStyle>
            <a:lvl1pPr algn="r">
              <a:defRPr sz="4200">
                <a:solidFill>
                  <a:srgbClr val="5F5F5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00400" y="3733800"/>
            <a:ext cx="5486400" cy="1447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>
                <a:solidFill>
                  <a:srgbClr val="5F5F5F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8" name="Rectangle 45"/>
          <p:cNvSpPr>
            <a:spLocks noChangeArrowheads="1"/>
          </p:cNvSpPr>
          <p:nvPr userDrawn="1"/>
        </p:nvSpPr>
        <p:spPr bwMode="auto">
          <a:xfrm>
            <a:off x="0" y="2133600"/>
            <a:ext cx="9144000" cy="348615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46"/>
          <p:cNvSpPr>
            <a:spLocks noChangeArrowheads="1"/>
          </p:cNvSpPr>
          <p:nvPr userDrawn="1"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8740D-FA99-46BB-958F-CC052549EB2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7000" y="304800"/>
            <a:ext cx="1905000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04800"/>
            <a:ext cx="5562600" cy="5105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495D4E-BA83-4CA5-9E35-2C5354829416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762000" y="304800"/>
            <a:ext cx="76200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646851-EC8E-409C-9AE8-5BC778B78A86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6200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066800"/>
            <a:ext cx="37338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7338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BC9ABB-21DD-406F-82CE-DA372C5B66D6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6" name="Picture 1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50238" y="76200"/>
            <a:ext cx="817562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F1203-711A-444A-9853-E994818EE36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6" name="Picture 1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50238" y="76200"/>
            <a:ext cx="817562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E86FB-5743-457A-9F26-7D537072168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066800"/>
            <a:ext cx="37338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7338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B74437-E5FE-4E1A-90D9-D94BBAB3BF4D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E1DA3-2DF3-4D4E-A613-7587AD9CE00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717256-7B68-4080-88ED-51D9FFD5921D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1D546-A9D4-4D59-8C8D-E746A4B317F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E47593-D3FE-4EC4-8266-DBC64A618B72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770FB9-CCC4-4044-884E-76EB162F6FA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Line 23"/>
          <p:cNvSpPr>
            <a:spLocks noChangeShapeType="1"/>
          </p:cNvSpPr>
          <p:nvPr/>
        </p:nvSpPr>
        <p:spPr bwMode="auto">
          <a:xfrm>
            <a:off x="762000" y="785813"/>
            <a:ext cx="7620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304800"/>
            <a:ext cx="7620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066800"/>
            <a:ext cx="7620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29400"/>
            <a:ext cx="2743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34F1203-711A-444A-9853-E994818EE36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6557963"/>
            <a:ext cx="1600200" cy="300037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aphicFrame>
        <p:nvGraphicFramePr>
          <p:cNvPr id="1026" name="Object 21"/>
          <p:cNvGraphicFramePr>
            <a:graphicFrameLocks noChangeAspect="1"/>
          </p:cNvGraphicFramePr>
          <p:nvPr/>
        </p:nvGraphicFramePr>
        <p:xfrm>
          <a:off x="304800" y="6629400"/>
          <a:ext cx="103028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03" name="Image" r:id="rId16" imgW="1029964" imgH="158402" progId="">
                  <p:embed/>
                </p:oleObj>
              </mc:Choice>
              <mc:Fallback>
                <p:oleObj name="Image" r:id="rId16" imgW="1029964" imgH="158402" progId="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6629400"/>
                        <a:ext cx="1030288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ine 23"/>
          <p:cNvSpPr>
            <a:spLocks noChangeShapeType="1"/>
          </p:cNvSpPr>
          <p:nvPr/>
        </p:nvSpPr>
        <p:spPr bwMode="auto">
          <a:xfrm>
            <a:off x="762000" y="785813"/>
            <a:ext cx="7620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Rectangle 24"/>
          <p:cNvSpPr>
            <a:spLocks noChangeArrowheads="1"/>
          </p:cNvSpPr>
          <p:nvPr/>
        </p:nvSpPr>
        <p:spPr bwMode="auto">
          <a:xfrm>
            <a:off x="0" y="6557963"/>
            <a:ext cx="1600200" cy="300037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4" name="Picture 14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250238" y="76200"/>
            <a:ext cx="817562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75" r:id="rId1"/>
    <p:sldLayoutId id="2147484376" r:id="rId2"/>
    <p:sldLayoutId id="2147484377" r:id="rId3"/>
    <p:sldLayoutId id="2147484378" r:id="rId4"/>
    <p:sldLayoutId id="2147484379" r:id="rId5"/>
    <p:sldLayoutId id="2147484380" r:id="rId6"/>
    <p:sldLayoutId id="2147484381" r:id="rId7"/>
    <p:sldLayoutId id="2147484382" r:id="rId8"/>
    <p:sldLayoutId id="2147484383" r:id="rId9"/>
    <p:sldLayoutId id="2147484384" r:id="rId10"/>
    <p:sldLayoutId id="2147484385" r:id="rId11"/>
    <p:sldLayoutId id="2147484386" r:id="rId12"/>
    <p:sldLayoutId id="2147484387" r:id="rId13"/>
  </p:sldLayoutIdLst>
  <p:transition>
    <p:fade thruBlk="1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FF99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FF9900"/>
          </a:solidFill>
          <a:latin typeface="Arial Narrow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FF9900"/>
          </a:solidFill>
          <a:latin typeface="Arial Narrow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FF9900"/>
          </a:solidFill>
          <a:latin typeface="Arial Narrow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FF9900"/>
          </a:solidFill>
          <a:latin typeface="Arial Narrow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FF9900"/>
          </a:solidFill>
          <a:latin typeface="Arial Narrow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FF9900"/>
          </a:solidFill>
          <a:latin typeface="Arial Narrow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FF9900"/>
          </a:solidFill>
          <a:latin typeface="Arial Narrow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FF9900"/>
          </a:solidFill>
          <a:latin typeface="Arial Narrow" pitchFamily="34" charset="0"/>
        </a:defRPr>
      </a:lvl9pPr>
    </p:titleStyle>
    <p:bodyStyle>
      <a:lvl1pPr marL="285750" indent="-285750" algn="l" rtl="0" eaLnBrk="1" fontAlgn="base" hangingPunct="1">
        <a:lnSpc>
          <a:spcPct val="85000"/>
        </a:lnSpc>
        <a:spcBef>
          <a:spcPct val="35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§"/>
        <a:defRPr sz="28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§"/>
        <a:defRPr sz="2400">
          <a:solidFill>
            <a:srgbClr val="333333"/>
          </a:solidFill>
          <a:latin typeface="+mn-lt"/>
        </a:defRPr>
      </a:lvl2pPr>
      <a:lvl3pPr marL="1143000" indent="-228600" algn="l" rtl="0" eaLnBrk="1" fontAlgn="base" hangingPunct="1">
        <a:lnSpc>
          <a:spcPct val="85000"/>
        </a:lnSpc>
        <a:spcBef>
          <a:spcPct val="40000"/>
        </a:spcBef>
        <a:spcAft>
          <a:spcPct val="0"/>
        </a:spcAft>
        <a:buClr>
          <a:schemeClr val="accent1"/>
        </a:buClr>
        <a:buSzPct val="70000"/>
        <a:buChar char="»"/>
        <a:defRPr sz="2000">
          <a:solidFill>
            <a:srgbClr val="333333"/>
          </a:solidFill>
          <a:latin typeface="+mn-lt"/>
        </a:defRPr>
      </a:lvl3pPr>
      <a:lvl4pPr marL="1600200" indent="-228600" algn="l" rtl="0" eaLnBrk="1" fontAlgn="base" hangingPunct="1">
        <a:lnSpc>
          <a:spcPct val="85000"/>
        </a:lnSpc>
        <a:spcBef>
          <a:spcPct val="4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§"/>
        <a:defRPr>
          <a:solidFill>
            <a:srgbClr val="333333"/>
          </a:solidFill>
          <a:latin typeface="+mn-lt"/>
        </a:defRPr>
      </a:lvl4pPr>
      <a:lvl5pPr marL="2057400" indent="-228600" algn="l" rtl="0" eaLnBrk="1" fontAlgn="base" hangingPunct="1">
        <a:lnSpc>
          <a:spcPct val="85000"/>
        </a:lnSpc>
        <a:spcBef>
          <a:spcPct val="40000"/>
        </a:spcBef>
        <a:spcAft>
          <a:spcPct val="0"/>
        </a:spcAft>
        <a:buClr>
          <a:schemeClr val="accent1"/>
        </a:buClr>
        <a:buSzPct val="70000"/>
        <a:buChar char="»"/>
        <a:defRPr>
          <a:solidFill>
            <a:srgbClr val="333333"/>
          </a:solidFill>
          <a:latin typeface="+mn-lt"/>
        </a:defRPr>
      </a:lvl5pPr>
      <a:lvl6pPr marL="2514600" indent="-228600" algn="l" rtl="0" eaLnBrk="1" fontAlgn="base" hangingPunct="1">
        <a:lnSpc>
          <a:spcPct val="85000"/>
        </a:lnSpc>
        <a:spcBef>
          <a:spcPct val="40000"/>
        </a:spcBef>
        <a:spcAft>
          <a:spcPct val="0"/>
        </a:spcAft>
        <a:buClr>
          <a:srgbClr val="000099"/>
        </a:buClr>
        <a:buSzPct val="70000"/>
        <a:buChar char="»"/>
        <a:defRPr>
          <a:solidFill>
            <a:srgbClr val="333333"/>
          </a:solidFill>
          <a:latin typeface="+mn-lt"/>
        </a:defRPr>
      </a:lvl6pPr>
      <a:lvl7pPr marL="2971800" indent="-228600" algn="l" rtl="0" eaLnBrk="1" fontAlgn="base" hangingPunct="1">
        <a:lnSpc>
          <a:spcPct val="85000"/>
        </a:lnSpc>
        <a:spcBef>
          <a:spcPct val="40000"/>
        </a:spcBef>
        <a:spcAft>
          <a:spcPct val="0"/>
        </a:spcAft>
        <a:buClr>
          <a:srgbClr val="000099"/>
        </a:buClr>
        <a:buSzPct val="70000"/>
        <a:buChar char="»"/>
        <a:defRPr>
          <a:solidFill>
            <a:srgbClr val="333333"/>
          </a:solidFill>
          <a:latin typeface="+mn-lt"/>
        </a:defRPr>
      </a:lvl7pPr>
      <a:lvl8pPr marL="3429000" indent="-228600" algn="l" rtl="0" eaLnBrk="1" fontAlgn="base" hangingPunct="1">
        <a:lnSpc>
          <a:spcPct val="85000"/>
        </a:lnSpc>
        <a:spcBef>
          <a:spcPct val="40000"/>
        </a:spcBef>
        <a:spcAft>
          <a:spcPct val="0"/>
        </a:spcAft>
        <a:buClr>
          <a:srgbClr val="000099"/>
        </a:buClr>
        <a:buSzPct val="70000"/>
        <a:buChar char="»"/>
        <a:defRPr>
          <a:solidFill>
            <a:srgbClr val="333333"/>
          </a:solidFill>
          <a:latin typeface="+mn-lt"/>
        </a:defRPr>
      </a:lvl8pPr>
      <a:lvl9pPr marL="3886200" indent="-228600" algn="l" rtl="0" eaLnBrk="1" fontAlgn="base" hangingPunct="1">
        <a:lnSpc>
          <a:spcPct val="85000"/>
        </a:lnSpc>
        <a:spcBef>
          <a:spcPct val="40000"/>
        </a:spcBef>
        <a:spcAft>
          <a:spcPct val="0"/>
        </a:spcAft>
        <a:buClr>
          <a:srgbClr val="000099"/>
        </a:buClr>
        <a:buSzPct val="70000"/>
        <a:buChar char="»"/>
        <a:defRPr>
          <a:solidFill>
            <a:srgbClr val="333333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ciencedirect.com/science/article/pii/S1369848614000855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9835" y="2194210"/>
            <a:ext cx="8470142" cy="1039813"/>
          </a:xfrm>
        </p:spPr>
        <p:txBody>
          <a:bodyPr/>
          <a:lstStyle/>
          <a:p>
            <a:pPr algn="ctr"/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Beyond the article:</a:t>
            </a:r>
            <a:b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Altmetrics, publishing and marketing</a:t>
            </a:r>
            <a:endParaRPr lang="en-GB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677988" y="655638"/>
            <a:ext cx="6797675" cy="1905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678058" y="5913280"/>
            <a:ext cx="62219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r" eaLnBrk="0" hangingPunct="0">
              <a:spcBef>
                <a:spcPct val="25000"/>
              </a:spcBef>
            </a:pPr>
            <a:r>
              <a:rPr lang="en-US" sz="1200" b="0" dirty="0" smtClean="0">
                <a:solidFill>
                  <a:srgbClr val="333333"/>
                </a:solidFill>
                <a:latin typeface="Tahoma" pitchFamily="34" charset="0"/>
                <a:cs typeface="Tahoma" pitchFamily="34" charset="0"/>
              </a:rPr>
              <a:t>1: AM, Altmetrics conference, London, 26 September 2014, Hans Zijlstra, h.zijlstra@elsevier.com</a:t>
            </a:r>
            <a:endParaRPr lang="en-US" sz="1200" b="0" dirty="0">
              <a:solidFill>
                <a:srgbClr val="333333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01378" name="Picture 2" descr="M:\HansZ\Altmetrics\Altmetricelsevi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973" y="3378217"/>
            <a:ext cx="3070746" cy="253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750627" y="163772"/>
            <a:ext cx="7799648" cy="979227"/>
          </a:xfrm>
        </p:spPr>
        <p:txBody>
          <a:bodyPr/>
          <a:lstStyle/>
          <a:p>
            <a:r>
              <a:rPr lang="en-US" sz="3200" b="0" dirty="0" smtClean="0">
                <a:cs typeface="Calibri" panose="020F0502020204030204" pitchFamily="34" charset="0"/>
              </a:rPr>
              <a:t>Altmetrics on Journal Homepages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762000" y="875731"/>
            <a:ext cx="7620000" cy="1048603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dirty="0" smtClean="0"/>
              <a:t>Altmetrics information available via dedicated pod, linking to SD and </a:t>
            </a:r>
            <a:r>
              <a:rPr lang="en-US" dirty="0"/>
              <a:t>Altmetric.com </a:t>
            </a:r>
            <a:r>
              <a:rPr lang="en-US" dirty="0" smtClean="0"/>
              <a:t>(since </a:t>
            </a:r>
            <a:r>
              <a:rPr lang="en-US" dirty="0"/>
              <a:t>November 2013</a:t>
            </a:r>
            <a:r>
              <a:rPr lang="en-US" dirty="0" smtClean="0"/>
              <a:t>) for 33 journals</a:t>
            </a: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400800" y="6629400"/>
            <a:ext cx="2743200" cy="2286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9F3A03D-7A35-43B2-B935-CF23718712B0}" type="slidenum">
              <a:rPr lang="en-GB" b="0" smtClean="0">
                <a:latin typeface="+mn-lt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GB" b="0" smtClean="0">
              <a:latin typeface="+mn-lt"/>
              <a:cs typeface="Tahoma" pitchFamily="34" charset="0"/>
            </a:endParaRPr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864" y="2415653"/>
            <a:ext cx="3343530" cy="25804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C:\Users\zijlstrah\Pictures\Altme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937" y="2415653"/>
            <a:ext cx="4149448" cy="355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510" y="1354539"/>
            <a:ext cx="5238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68577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79" y="3660804"/>
            <a:ext cx="4162568" cy="2790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750627" y="245660"/>
            <a:ext cx="7799648" cy="668740"/>
          </a:xfrm>
        </p:spPr>
        <p:txBody>
          <a:bodyPr/>
          <a:lstStyle/>
          <a:p>
            <a:r>
              <a:rPr lang="en-US" sz="3200" b="0" dirty="0" smtClean="0">
                <a:cs typeface="Calibri" panose="020F0502020204030204" pitchFamily="34" charset="0"/>
              </a:rPr>
              <a:t>Altmetrics web statistics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558284" cy="5105400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endParaRPr lang="en-US" sz="2400" dirty="0" smtClean="0">
              <a:solidFill>
                <a:srgbClr val="FF0000"/>
              </a:solidFill>
            </a:endParaRPr>
          </a:p>
          <a:p>
            <a:pPr>
              <a:buFontTx/>
              <a:buChar char="•"/>
              <a:defRPr/>
            </a:pPr>
            <a:endParaRPr lang="en-US" sz="2400" dirty="0" smtClean="0">
              <a:solidFill>
                <a:srgbClr val="FF0000"/>
              </a:solidFill>
            </a:endParaRPr>
          </a:p>
          <a:p>
            <a:pPr>
              <a:buFontTx/>
              <a:buChar char="•"/>
              <a:defRPr/>
            </a:pP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400800" y="6629400"/>
            <a:ext cx="2743200" cy="228600"/>
          </a:xfrm>
        </p:spPr>
        <p:txBody>
          <a:bodyPr/>
          <a:lstStyle/>
          <a:p>
            <a:pPr>
              <a:defRPr/>
            </a:pPr>
            <a:fld id="{79F3A03D-7A35-43B2-B935-CF23718712B0}" type="slidenum">
              <a:rPr lang="en-GB" b="0" smtClean="0">
                <a:solidFill>
                  <a:srgbClr val="000000"/>
                </a:solidFill>
                <a:latin typeface="Tahoma"/>
                <a:cs typeface="Tahoma" pitchFamily="34" charset="0"/>
              </a:rPr>
              <a:pPr>
                <a:defRPr/>
              </a:pPr>
              <a:t>11</a:t>
            </a:fld>
            <a:endParaRPr lang="en-GB" b="0" smtClean="0">
              <a:solidFill>
                <a:srgbClr val="000000"/>
              </a:solidFill>
              <a:latin typeface="Tahoma"/>
              <a:cs typeface="Tahom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7923" y="1050879"/>
            <a:ext cx="74926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b="0" dirty="0" smtClean="0">
                <a:solidFill>
                  <a:srgbClr val="000000"/>
                </a:solidFill>
                <a:latin typeface="Tahoma"/>
                <a:ea typeface="Calibri"/>
              </a:rPr>
              <a:t>Generally: Not a lot of extra traffic (around 1%), but staying relatively long: 2.30 min/session. </a:t>
            </a:r>
            <a:r>
              <a:rPr lang="en-GB" sz="2800" dirty="0" smtClean="0">
                <a:solidFill>
                  <a:srgbClr val="000000"/>
                </a:solidFill>
                <a:latin typeface="Tahoma"/>
                <a:ea typeface="Calibri"/>
              </a:rPr>
              <a:t>Quality over quantity</a:t>
            </a:r>
            <a:r>
              <a:rPr lang="en-GB" sz="2800" b="0" dirty="0" smtClean="0">
                <a:solidFill>
                  <a:srgbClr val="000000"/>
                </a:solidFill>
                <a:latin typeface="Tahoma"/>
                <a:ea typeface="Calibri"/>
              </a:rPr>
              <a:t>.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b="0" dirty="0" smtClean="0">
                <a:solidFill>
                  <a:srgbClr val="000000"/>
                </a:solidFill>
                <a:latin typeface="Tahoma"/>
                <a:ea typeface="Calibri"/>
              </a:rPr>
              <a:t>Same pattern clicks Donut </a:t>
            </a:r>
            <a:r>
              <a:rPr lang="en-GB" sz="2800" b="0" dirty="0" err="1" smtClean="0">
                <a:solidFill>
                  <a:srgbClr val="000000"/>
                </a:solidFill>
                <a:latin typeface="Tahoma"/>
                <a:ea typeface="Calibri"/>
              </a:rPr>
              <a:t>vs</a:t>
            </a:r>
            <a:r>
              <a:rPr lang="en-GB" sz="2800" b="0" dirty="0" smtClean="0">
                <a:solidFill>
                  <a:srgbClr val="000000"/>
                </a:solidFill>
                <a:latin typeface="Tahoma"/>
                <a:ea typeface="Calibri"/>
              </a:rPr>
              <a:t> Article as in </a:t>
            </a:r>
            <a:r>
              <a:rPr lang="en-GB" sz="2800" b="0" dirty="0" err="1" smtClean="0">
                <a:solidFill>
                  <a:srgbClr val="000000"/>
                </a:solidFill>
                <a:latin typeface="Tahoma"/>
                <a:ea typeface="Calibri"/>
              </a:rPr>
              <a:t>emailings</a:t>
            </a:r>
            <a:r>
              <a:rPr lang="en-GB" sz="2800" b="0" dirty="0" smtClean="0">
                <a:solidFill>
                  <a:srgbClr val="000000"/>
                </a:solidFill>
                <a:latin typeface="Tahoma"/>
                <a:ea typeface="Calibri"/>
              </a:rPr>
              <a:t>. In pod: </a:t>
            </a:r>
            <a:r>
              <a:rPr lang="en-GB" sz="2800" dirty="0" smtClean="0">
                <a:solidFill>
                  <a:srgbClr val="000000"/>
                </a:solidFill>
                <a:latin typeface="Tahoma"/>
                <a:ea typeface="Calibri"/>
              </a:rPr>
              <a:t>86% click Article, only 14% donut</a:t>
            </a:r>
            <a:r>
              <a:rPr lang="en-GB" sz="2800" b="0" dirty="0" smtClean="0">
                <a:solidFill>
                  <a:srgbClr val="000000"/>
                </a:solidFill>
                <a:latin typeface="Tahoma"/>
                <a:ea typeface="Calibri"/>
              </a:rPr>
              <a:t>.</a:t>
            </a:r>
            <a:endParaRPr lang="en-US" sz="2800" b="0" dirty="0">
              <a:solidFill>
                <a:srgbClr val="000000"/>
              </a:solidFill>
              <a:latin typeface="Tahoma"/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846928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750627" y="245660"/>
            <a:ext cx="7799648" cy="897340"/>
          </a:xfrm>
        </p:spPr>
        <p:txBody>
          <a:bodyPr/>
          <a:lstStyle/>
          <a:p>
            <a:r>
              <a:rPr lang="en-US" sz="3200" b="0" dirty="0" smtClean="0">
                <a:cs typeface="Calibri" panose="020F0502020204030204" pitchFamily="34" charset="0"/>
              </a:rPr>
              <a:t>Altmetrics campaigns in STMJ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381000" y="965200"/>
            <a:ext cx="4419600" cy="5105400"/>
          </a:xfrm>
        </p:spPr>
        <p:txBody>
          <a:bodyPr/>
          <a:lstStyle/>
          <a:p>
            <a:pPr>
              <a:buFontTx/>
              <a:buChar char="-"/>
              <a:defRPr/>
            </a:pPr>
            <a:r>
              <a:rPr lang="en-US" dirty="0" smtClean="0">
                <a:latin typeface="+mj-lt"/>
                <a:cs typeface="Calibri" panose="020F0502020204030204" pitchFamily="34" charset="0"/>
              </a:rPr>
              <a:t>Altmetric.com Explorer used for internal analysis and e.g. Virtual Special issues</a:t>
            </a:r>
          </a:p>
          <a:p>
            <a:pPr>
              <a:buFontTx/>
              <a:buChar char="-"/>
              <a:defRPr/>
            </a:pPr>
            <a:r>
              <a:rPr lang="en-US" dirty="0" smtClean="0">
                <a:latin typeface="+mj-lt"/>
                <a:cs typeface="Calibri" panose="020F0502020204030204" pitchFamily="34" charset="0"/>
              </a:rPr>
              <a:t>Marketing is using the tool for email campaigns too</a:t>
            </a:r>
          </a:p>
          <a:p>
            <a:pPr marL="0" indent="0">
              <a:buFont typeface="Arial"/>
              <a:buNone/>
              <a:defRPr/>
            </a:pPr>
            <a:endParaRPr lang="en-US" sz="2400" dirty="0" smtClean="0">
              <a:solidFill>
                <a:srgbClr val="FF0000"/>
              </a:solidFill>
            </a:endParaRPr>
          </a:p>
          <a:p>
            <a:pPr>
              <a:buFontTx/>
              <a:buChar char="•"/>
              <a:defRPr/>
            </a:pPr>
            <a:endParaRPr lang="en-US" sz="2400" dirty="0" smtClean="0">
              <a:solidFill>
                <a:srgbClr val="FF0000"/>
              </a:solidFill>
            </a:endParaRPr>
          </a:p>
          <a:p>
            <a:pPr>
              <a:buFontTx/>
              <a:buChar char="•"/>
              <a:defRPr/>
            </a:pPr>
            <a:endParaRPr lang="en-US" sz="2400" dirty="0" smtClean="0">
              <a:solidFill>
                <a:srgbClr val="FF0000"/>
              </a:solidFill>
            </a:endParaRPr>
          </a:p>
        </p:txBody>
      </p:sp>
      <p:pic>
        <p:nvPicPr>
          <p:cNvPr id="2662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188492"/>
            <a:ext cx="4173538" cy="414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06" y="3422929"/>
            <a:ext cx="4157544" cy="31651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400800" y="6629400"/>
            <a:ext cx="2743200" cy="2286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9F3A03D-7A35-43B2-B935-CF23718712B0}" type="slidenum">
              <a:rPr lang="en-GB" b="0" smtClean="0">
                <a:latin typeface="+mn-lt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GB" b="0" smtClean="0">
              <a:latin typeface="+mn-lt"/>
              <a:cs typeface="Tahom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72335" y="5367128"/>
            <a:ext cx="37793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0" dirty="0" smtClean="0">
                <a:latin typeface="+mj-lt"/>
              </a:rPr>
              <a:t>Publishers use reports in </a:t>
            </a:r>
            <a:r>
              <a:rPr lang="en-GB" sz="2800" b="0" dirty="0" err="1" smtClean="0">
                <a:latin typeface="+mj-lt"/>
              </a:rPr>
              <a:t>Ed.Board</a:t>
            </a:r>
            <a:r>
              <a:rPr lang="en-GB" sz="2800" b="0" dirty="0" smtClean="0">
                <a:latin typeface="+mj-lt"/>
              </a:rPr>
              <a:t> meetings and receive e-alerts.</a:t>
            </a:r>
            <a:endParaRPr lang="en-US" sz="2800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006054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dirty="0" err="1" smtClean="0"/>
              <a:t>Mendeley</a:t>
            </a:r>
            <a:r>
              <a:rPr lang="en-US" sz="3200" b="0" dirty="0" smtClean="0"/>
              <a:t> in STMJ</a:t>
            </a:r>
            <a:endParaRPr lang="en-US" sz="32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Integration in </a:t>
            </a:r>
            <a:r>
              <a:rPr lang="en-US" dirty="0" err="1" smtClean="0"/>
              <a:t>altmetrics</a:t>
            </a:r>
            <a:r>
              <a:rPr lang="en-US" dirty="0" smtClean="0"/>
              <a:t> display</a:t>
            </a:r>
          </a:p>
          <a:p>
            <a:r>
              <a:rPr lang="en-US" dirty="0" smtClean="0"/>
              <a:t>Bannering</a:t>
            </a:r>
          </a:p>
          <a:p>
            <a:r>
              <a:rPr lang="en-US" dirty="0" smtClean="0"/>
              <a:t>Email campaigns</a:t>
            </a:r>
          </a:p>
          <a:p>
            <a:r>
              <a:rPr lang="en-GB" dirty="0" smtClean="0"/>
              <a:t>Journal homepage pod</a:t>
            </a:r>
            <a:br>
              <a:rPr lang="en-GB" dirty="0" smtClean="0"/>
            </a:br>
            <a:r>
              <a:rPr lang="en-GB" dirty="0" smtClean="0"/>
              <a:t>with Top-3/10</a:t>
            </a:r>
          </a:p>
          <a:p>
            <a:r>
              <a:rPr lang="en-GB" dirty="0" smtClean="0"/>
              <a:t>In sharing options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4F1203-711A-444A-9853-E994818EE369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  <p:pic>
        <p:nvPicPr>
          <p:cNvPr id="97282" name="Picture 2" descr="M:\HansZ\Altmetrics\MendeleyGlob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332" y="2238233"/>
            <a:ext cx="3876652" cy="403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2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517" y="1495958"/>
            <a:ext cx="4843465" cy="589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517" y="3928352"/>
            <a:ext cx="3580616" cy="329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493363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750627" y="245660"/>
            <a:ext cx="7799648" cy="897340"/>
          </a:xfrm>
        </p:spPr>
        <p:txBody>
          <a:bodyPr/>
          <a:lstStyle/>
          <a:p>
            <a:r>
              <a:rPr lang="en-US" sz="3200" b="0" dirty="0" smtClean="0">
                <a:cs typeface="Calibri" panose="020F0502020204030204" pitchFamily="34" charset="0"/>
              </a:rPr>
              <a:t>Altmetrics Email statistics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98976" cy="5105400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endParaRPr lang="en-US" sz="2400" dirty="0" smtClean="0">
              <a:solidFill>
                <a:srgbClr val="FF0000"/>
              </a:solidFill>
            </a:endParaRPr>
          </a:p>
          <a:p>
            <a:pPr>
              <a:buFontTx/>
              <a:buChar char="•"/>
              <a:defRPr/>
            </a:pPr>
            <a:endParaRPr lang="en-US" sz="2400" dirty="0" smtClean="0">
              <a:solidFill>
                <a:srgbClr val="FF0000"/>
              </a:solidFill>
            </a:endParaRPr>
          </a:p>
          <a:p>
            <a:pPr>
              <a:buFontTx/>
              <a:buChar char="•"/>
              <a:defRPr/>
            </a:pP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400800" y="6629400"/>
            <a:ext cx="2743200" cy="2286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9F3A03D-7A35-43B2-B935-CF23718712B0}" type="slidenum">
              <a:rPr lang="en-GB" b="0" smtClean="0">
                <a:latin typeface="+mn-lt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GB" b="0" smtClean="0">
              <a:latin typeface="+mn-lt"/>
              <a:cs typeface="Tahom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7922" y="941696"/>
            <a:ext cx="779287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800" b="0" i="1" dirty="0" smtClean="0">
                <a:latin typeface="+mj-lt"/>
                <a:ea typeface="Calibri"/>
              </a:rPr>
              <a:t>December 2013</a:t>
            </a:r>
            <a:r>
              <a:rPr lang="en-US" sz="2800" b="0" dirty="0" smtClean="0">
                <a:latin typeface="+mj-lt"/>
                <a:ea typeface="Calibri"/>
              </a:rPr>
              <a:t>. Total 280 journals.</a:t>
            </a:r>
            <a:endParaRPr lang="en-US" sz="2800" b="0" dirty="0">
              <a:latin typeface="+mj-lt"/>
              <a:ea typeface="Calibri"/>
            </a:endParaRPr>
          </a:p>
          <a:p>
            <a:pPr marL="342900" lvl="0" indent="-342900">
              <a:spcAft>
                <a:spcPts val="0"/>
              </a:spcAft>
              <a:buFont typeface="Symbol"/>
              <a:buChar char=""/>
            </a:pPr>
            <a:r>
              <a:rPr lang="en-US" sz="2800" b="0" dirty="0">
                <a:latin typeface="+mj-lt"/>
                <a:ea typeface="Times New Roman"/>
              </a:rPr>
              <a:t>Total </a:t>
            </a:r>
            <a:r>
              <a:rPr lang="en-US" sz="2800" b="0" dirty="0" smtClean="0">
                <a:latin typeface="+mj-lt"/>
                <a:ea typeface="Times New Roman"/>
              </a:rPr>
              <a:t>emails: 145,781, Open 26%, Click 10%</a:t>
            </a:r>
          </a:p>
          <a:p>
            <a:pPr>
              <a:spcAft>
                <a:spcPts val="0"/>
              </a:spcAft>
            </a:pPr>
            <a:r>
              <a:rPr lang="en-GB" sz="2800" b="0" i="1" dirty="0" smtClean="0">
                <a:latin typeface="+mj-lt"/>
                <a:ea typeface="Calibri"/>
              </a:rPr>
              <a:t>May 2014</a:t>
            </a:r>
            <a:r>
              <a:rPr lang="en-US" sz="2800" b="0" dirty="0" smtClean="0">
                <a:latin typeface="+mj-lt"/>
                <a:ea typeface="Calibri"/>
              </a:rPr>
              <a:t>. Total </a:t>
            </a:r>
            <a:r>
              <a:rPr lang="en-US" sz="2800" b="0" dirty="0">
                <a:latin typeface="+mj-lt"/>
                <a:ea typeface="Calibri"/>
              </a:rPr>
              <a:t>144 </a:t>
            </a:r>
            <a:r>
              <a:rPr lang="en-US" sz="2800" b="0" dirty="0" smtClean="0">
                <a:latin typeface="+mj-lt"/>
                <a:ea typeface="Calibri"/>
              </a:rPr>
              <a:t>journals. </a:t>
            </a:r>
            <a:r>
              <a:rPr lang="en-US" sz="2800" dirty="0" smtClean="0">
                <a:latin typeface="+mj-lt"/>
                <a:ea typeface="Calibri"/>
              </a:rPr>
              <a:t>Minimum 5 </a:t>
            </a:r>
            <a:r>
              <a:rPr lang="en-US" sz="2800" dirty="0">
                <a:latin typeface="+mj-lt"/>
                <a:ea typeface="Calibri"/>
              </a:rPr>
              <a:t>articles with </a:t>
            </a:r>
            <a:r>
              <a:rPr lang="en-US" sz="2800" dirty="0" err="1">
                <a:latin typeface="+mj-lt"/>
                <a:ea typeface="Calibri"/>
              </a:rPr>
              <a:t>Altmetric</a:t>
            </a:r>
            <a:r>
              <a:rPr lang="en-US" sz="2800" dirty="0">
                <a:latin typeface="+mj-lt"/>
                <a:ea typeface="Calibri"/>
              </a:rPr>
              <a:t> </a:t>
            </a:r>
            <a:r>
              <a:rPr lang="en-US" sz="2800" dirty="0" smtClean="0">
                <a:latin typeface="+mj-lt"/>
                <a:ea typeface="Calibri"/>
              </a:rPr>
              <a:t>score </a:t>
            </a:r>
            <a:r>
              <a:rPr lang="en-US" sz="2800" dirty="0">
                <a:latin typeface="+mj-lt"/>
                <a:ea typeface="Calibri"/>
              </a:rPr>
              <a:t>10 or higher</a:t>
            </a:r>
          </a:p>
          <a:p>
            <a:pPr marL="342900" lvl="0" indent="-342900">
              <a:spcAft>
                <a:spcPts val="0"/>
              </a:spcAft>
              <a:buFont typeface="Symbol"/>
              <a:buChar char=""/>
            </a:pPr>
            <a:r>
              <a:rPr lang="nl-NL" sz="2800" b="0" dirty="0">
                <a:latin typeface="+mj-lt"/>
                <a:ea typeface="Times New Roman"/>
              </a:rPr>
              <a:t>Total </a:t>
            </a:r>
            <a:r>
              <a:rPr lang="nl-NL" sz="2800" b="0" dirty="0" smtClean="0">
                <a:latin typeface="+mj-lt"/>
                <a:ea typeface="Times New Roman"/>
              </a:rPr>
              <a:t>emails: </a:t>
            </a:r>
            <a:r>
              <a:rPr lang="en-US" sz="2800" b="0" dirty="0" smtClean="0">
                <a:latin typeface="+mj-lt"/>
                <a:ea typeface="Times New Roman"/>
              </a:rPr>
              <a:t>108,756, </a:t>
            </a:r>
            <a:r>
              <a:rPr lang="nl-NL" sz="2800" b="0" dirty="0" smtClean="0">
                <a:latin typeface="+mj-lt"/>
                <a:ea typeface="Times New Roman"/>
              </a:rPr>
              <a:t>Open </a:t>
            </a:r>
            <a:r>
              <a:rPr lang="nl-NL" sz="2800" b="0" dirty="0">
                <a:latin typeface="+mj-lt"/>
                <a:ea typeface="Times New Roman"/>
              </a:rPr>
              <a:t>32</a:t>
            </a:r>
            <a:r>
              <a:rPr lang="nl-NL" sz="2800" b="0" dirty="0" smtClean="0">
                <a:latin typeface="+mj-lt"/>
                <a:ea typeface="Times New Roman"/>
              </a:rPr>
              <a:t>%, Click </a:t>
            </a:r>
            <a:r>
              <a:rPr lang="nl-NL" sz="2800" b="0" dirty="0">
                <a:latin typeface="+mj-lt"/>
                <a:ea typeface="Times New Roman"/>
              </a:rPr>
              <a:t>7% </a:t>
            </a:r>
            <a:endParaRPr lang="en-US" sz="2800" b="0" dirty="0">
              <a:latin typeface="+mj-lt"/>
              <a:ea typeface="Calibri"/>
            </a:endParaRPr>
          </a:p>
          <a:p>
            <a:pPr lvl="0">
              <a:spcAft>
                <a:spcPts val="0"/>
              </a:spcAft>
            </a:pPr>
            <a:endParaRPr lang="en-US" sz="2800" b="0" dirty="0">
              <a:latin typeface="+mj-lt"/>
              <a:ea typeface="Calibri"/>
            </a:endParaRPr>
          </a:p>
        </p:txBody>
      </p:sp>
      <p:pic>
        <p:nvPicPr>
          <p:cNvPr id="2" name="Picture 2" descr="M:\HansZ\Altmetrics\physicalscialtmagr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327" y="3382236"/>
            <a:ext cx="1929518" cy="318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M:\HansZ\Altmetrics\altmetricscampaig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357" y="3448066"/>
            <a:ext cx="2102595" cy="3052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64082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750627" y="245660"/>
            <a:ext cx="7799648" cy="668740"/>
          </a:xfrm>
        </p:spPr>
        <p:txBody>
          <a:bodyPr/>
          <a:lstStyle/>
          <a:p>
            <a:r>
              <a:rPr lang="en-US" sz="3200" b="0" dirty="0" smtClean="0">
                <a:cs typeface="Calibri" panose="020F0502020204030204" pitchFamily="34" charset="0"/>
              </a:rPr>
              <a:t>Altmetrics feedback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98976" cy="5105400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endParaRPr lang="en-US" sz="2400" dirty="0" smtClean="0">
              <a:solidFill>
                <a:srgbClr val="FF0000"/>
              </a:solidFill>
            </a:endParaRPr>
          </a:p>
          <a:p>
            <a:pPr>
              <a:buFontTx/>
              <a:buChar char="•"/>
              <a:defRPr/>
            </a:pPr>
            <a:endParaRPr lang="en-US" sz="2400" dirty="0" smtClean="0">
              <a:solidFill>
                <a:srgbClr val="FF0000"/>
              </a:solidFill>
            </a:endParaRPr>
          </a:p>
          <a:p>
            <a:pPr>
              <a:buFontTx/>
              <a:buChar char="•"/>
              <a:defRPr/>
            </a:pP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400800" y="6629400"/>
            <a:ext cx="2743200" cy="2286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9F3A03D-7A35-43B2-B935-CF23718712B0}" type="slidenum">
              <a:rPr lang="en-GB" b="0" smtClean="0">
                <a:latin typeface="+mn-lt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GB" b="0" smtClean="0">
              <a:latin typeface="+mn-lt"/>
              <a:cs typeface="Tahom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7923" y="1050879"/>
            <a:ext cx="727425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b="0" dirty="0" smtClean="0">
                <a:latin typeface="+mj-lt"/>
                <a:ea typeface="Calibri"/>
              </a:rPr>
              <a:t>Generally: Positive but critical on usefulness.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b="0" dirty="0" smtClean="0">
                <a:effectLst/>
                <a:latin typeface="+mj-lt"/>
                <a:ea typeface="Calibri"/>
              </a:rPr>
              <a:t>Scientific Societies and institutions are demanding it.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b="0" dirty="0" smtClean="0">
                <a:latin typeface="+mj-lt"/>
                <a:ea typeface="Calibri"/>
              </a:rPr>
              <a:t>Beware of impact controversial articles.</a:t>
            </a:r>
            <a:endParaRPr lang="en-US" sz="2800" b="0" dirty="0">
              <a:effectLst/>
              <a:latin typeface="+mj-lt"/>
              <a:ea typeface="Calibri"/>
            </a:endParaRPr>
          </a:p>
        </p:txBody>
      </p:sp>
      <p:pic>
        <p:nvPicPr>
          <p:cNvPr id="8" name="Picture 2" descr="C:\Users\zijlstrah\AppData\Local\Microsoft\Windows\Temporary Internet Files\Content.Outlook\I2EUDYHU\foto (4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076" y="3425588"/>
            <a:ext cx="4176213" cy="313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86746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dirty="0" smtClean="0"/>
              <a:t>Feedback from individuals</a:t>
            </a:r>
            <a:endParaRPr lang="en-US" sz="32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5647" y="957618"/>
            <a:ext cx="7620000" cy="4343400"/>
          </a:xfrm>
        </p:spPr>
        <p:txBody>
          <a:bodyPr/>
          <a:lstStyle/>
          <a:p>
            <a:r>
              <a:rPr lang="en-US" sz="2400" dirty="0" smtClean="0"/>
              <a:t>“</a:t>
            </a:r>
            <a:r>
              <a:rPr lang="en-US" sz="2400" dirty="0"/>
              <a:t>This service looks like it might be both useful and interesting for an EIC.”  - </a:t>
            </a:r>
            <a:r>
              <a:rPr lang="en-US" sz="2400" i="1" dirty="0" smtClean="0"/>
              <a:t>Editor-in-Chief</a:t>
            </a:r>
          </a:p>
          <a:p>
            <a:r>
              <a:rPr lang="en-US" sz="2400" dirty="0"/>
              <a:t> </a:t>
            </a:r>
            <a:r>
              <a:rPr lang="en-US" sz="2400" dirty="0" smtClean="0"/>
              <a:t>“I </a:t>
            </a:r>
            <a:r>
              <a:rPr lang="en-US" sz="2400" dirty="0"/>
              <a:t>was thinking that you could track the number of mentions of papers in W</a:t>
            </a:r>
            <a:r>
              <a:rPr lang="en-US" sz="2400" dirty="0" smtClean="0"/>
              <a:t>ikipedia</a:t>
            </a:r>
            <a:r>
              <a:rPr lang="en-US" sz="2400" dirty="0"/>
              <a:t>. It is a great measure of the "social utility" of a paper.” </a:t>
            </a:r>
            <a:r>
              <a:rPr lang="en-US" sz="2400" dirty="0" smtClean="0"/>
              <a:t>- </a:t>
            </a:r>
            <a:r>
              <a:rPr lang="en-US" sz="2400" i="1" dirty="0" smtClean="0"/>
              <a:t>Senior </a:t>
            </a:r>
            <a:r>
              <a:rPr lang="en-US" sz="2400" i="1" dirty="0"/>
              <a:t>Research </a:t>
            </a:r>
            <a:r>
              <a:rPr lang="en-US" sz="2400" i="1" dirty="0" smtClean="0"/>
              <a:t>Fellow</a:t>
            </a:r>
          </a:p>
          <a:p>
            <a:r>
              <a:rPr lang="en-GB" sz="2400" dirty="0" smtClean="0"/>
              <a:t>“I </a:t>
            </a:r>
            <a:r>
              <a:rPr lang="en-GB" sz="2400" dirty="0"/>
              <a:t>very much appreciate the possibility to track relevant online discussions on social media through </a:t>
            </a:r>
            <a:r>
              <a:rPr lang="en-GB" sz="2400" dirty="0" smtClean="0"/>
              <a:t>Altmetrics” – </a:t>
            </a:r>
            <a:r>
              <a:rPr lang="en-GB" sz="2400" i="1" dirty="0" smtClean="0"/>
              <a:t>Researcher</a:t>
            </a:r>
          </a:p>
          <a:p>
            <a:r>
              <a:rPr lang="en-US" sz="2400" dirty="0" smtClean="0"/>
              <a:t>“It </a:t>
            </a:r>
            <a:r>
              <a:rPr lang="en-US" sz="2400" dirty="0"/>
              <a:t>is really unclear how your system works and what criteria you are using to select </a:t>
            </a:r>
            <a:r>
              <a:rPr lang="en-US" sz="2400" dirty="0" smtClean="0"/>
              <a:t>papers”. </a:t>
            </a:r>
            <a:r>
              <a:rPr lang="en-US" sz="2400" i="1" dirty="0" smtClean="0"/>
              <a:t>- Researcher</a:t>
            </a:r>
            <a:endParaRPr lang="en-US" sz="2400" i="1" dirty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4F1203-711A-444A-9853-E994818EE369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93147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dirty="0" smtClean="0"/>
              <a:t>Tips and Ideas</a:t>
            </a:r>
            <a:endParaRPr lang="en-US" sz="32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43970"/>
            <a:ext cx="7620000" cy="4883624"/>
          </a:xfrm>
        </p:spPr>
        <p:txBody>
          <a:bodyPr/>
          <a:lstStyle/>
          <a:p>
            <a:r>
              <a:rPr lang="en-US" dirty="0"/>
              <a:t>Talk to </a:t>
            </a:r>
            <a:r>
              <a:rPr lang="en-US" dirty="0" smtClean="0"/>
              <a:t>people who </a:t>
            </a:r>
            <a:r>
              <a:rPr lang="en-US" dirty="0"/>
              <a:t>take </a:t>
            </a:r>
            <a:r>
              <a:rPr lang="en-US" dirty="0" smtClean="0"/>
              <a:t>effort </a:t>
            </a:r>
            <a:r>
              <a:rPr lang="en-US" dirty="0"/>
              <a:t>to contact you, both positive, negative and confused. </a:t>
            </a:r>
          </a:p>
          <a:p>
            <a:r>
              <a:rPr lang="en-US" dirty="0"/>
              <a:t>Do not take data too seriously! It </a:t>
            </a:r>
            <a:r>
              <a:rPr lang="en-US" dirty="0" smtClean="0"/>
              <a:t>just gives </a:t>
            </a:r>
            <a:r>
              <a:rPr lang="en-US" dirty="0"/>
              <a:t>you </a:t>
            </a:r>
            <a:r>
              <a:rPr lang="en-US" dirty="0" smtClean="0"/>
              <a:t>indications: There </a:t>
            </a:r>
            <a:r>
              <a:rPr lang="en-US" dirty="0"/>
              <a:t>is no </a:t>
            </a:r>
            <a:r>
              <a:rPr lang="en-US" dirty="0" smtClean="0"/>
              <a:t>perfect </a:t>
            </a:r>
            <a:r>
              <a:rPr lang="en-US" dirty="0"/>
              <a:t>data set</a:t>
            </a:r>
            <a:r>
              <a:rPr lang="en-US" dirty="0" smtClean="0"/>
              <a:t>.</a:t>
            </a:r>
          </a:p>
          <a:p>
            <a:r>
              <a:rPr lang="en-GB" dirty="0" smtClean="0"/>
              <a:t>Virtual Special issues</a:t>
            </a:r>
          </a:p>
          <a:p>
            <a:r>
              <a:rPr lang="en-GB" dirty="0" smtClean="0"/>
              <a:t>Buzz competition</a:t>
            </a:r>
          </a:p>
          <a:p>
            <a:r>
              <a:rPr lang="en-GB" dirty="0" smtClean="0"/>
              <a:t>Remarkable </a:t>
            </a:r>
            <a:r>
              <a:rPr lang="en-GB" dirty="0"/>
              <a:t>article of the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week/month </a:t>
            </a:r>
            <a:r>
              <a:rPr lang="en-GB" dirty="0"/>
              <a:t>etc</a:t>
            </a:r>
            <a:r>
              <a:rPr lang="en-GB" dirty="0" smtClean="0"/>
              <a:t>.</a:t>
            </a:r>
          </a:p>
          <a:p>
            <a:r>
              <a:rPr lang="en-GB" dirty="0" smtClean="0"/>
              <a:t>Personal </a:t>
            </a:r>
            <a:r>
              <a:rPr lang="en-GB" dirty="0" err="1" smtClean="0"/>
              <a:t>altmetric</a:t>
            </a:r>
            <a:r>
              <a:rPr lang="en-GB" dirty="0" smtClean="0"/>
              <a:t> score (</a:t>
            </a:r>
            <a:r>
              <a:rPr lang="en-GB" dirty="0" err="1" smtClean="0"/>
              <a:t>Impactstory</a:t>
            </a:r>
            <a:r>
              <a:rPr lang="en-GB" dirty="0" smtClean="0"/>
              <a:t>), </a:t>
            </a:r>
            <a:br>
              <a:rPr lang="en-GB" dirty="0" smtClean="0"/>
            </a:br>
            <a:r>
              <a:rPr lang="en-GB" dirty="0" smtClean="0"/>
              <a:t>journal level </a:t>
            </a:r>
            <a:r>
              <a:rPr lang="en-GB" dirty="0" err="1" smtClean="0"/>
              <a:t>altmetric</a:t>
            </a:r>
            <a:r>
              <a:rPr lang="en-GB" dirty="0" smtClean="0"/>
              <a:t> scores</a:t>
            </a:r>
          </a:p>
          <a:p>
            <a:r>
              <a:rPr lang="en-GB" dirty="0" smtClean="0"/>
              <a:t>Test. Just do it.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4F1203-711A-444A-9853-E994818EE369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  <p:pic>
        <p:nvPicPr>
          <p:cNvPr id="96258" name="Picture 2" descr="M:\HansZ\Altmetrics\MethodsXBuzz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177" y="2680910"/>
            <a:ext cx="2693748" cy="1685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Journal of Experimental Social Psychology Journal Insigh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749" y="5032145"/>
            <a:ext cx="1766603" cy="144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22453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750627" y="245660"/>
            <a:ext cx="7799648" cy="668740"/>
          </a:xfrm>
        </p:spPr>
        <p:txBody>
          <a:bodyPr/>
          <a:lstStyle/>
          <a:p>
            <a:r>
              <a:rPr lang="en-US" sz="3200" b="0" dirty="0" smtClean="0">
                <a:cs typeface="Calibri" panose="020F0502020204030204" pitchFamily="34" charset="0"/>
              </a:rPr>
              <a:t>What’s next?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98976" cy="5105400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endParaRPr lang="en-US" sz="2400" dirty="0" smtClean="0">
              <a:solidFill>
                <a:srgbClr val="FF0000"/>
              </a:solidFill>
            </a:endParaRPr>
          </a:p>
          <a:p>
            <a:pPr>
              <a:buFontTx/>
              <a:buChar char="•"/>
              <a:defRPr/>
            </a:pPr>
            <a:endParaRPr lang="en-US" sz="2400" dirty="0" smtClean="0">
              <a:solidFill>
                <a:srgbClr val="FF0000"/>
              </a:solidFill>
            </a:endParaRPr>
          </a:p>
          <a:p>
            <a:pPr>
              <a:buFontTx/>
              <a:buChar char="•"/>
              <a:defRPr/>
            </a:pP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400800" y="6629400"/>
            <a:ext cx="2743200" cy="2286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9F3A03D-7A35-43B2-B935-CF23718712B0}" type="slidenum">
              <a:rPr lang="en-GB" b="0" smtClean="0">
                <a:latin typeface="+mn-lt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GB" b="0" dirty="0" smtClean="0">
              <a:latin typeface="+mn-lt"/>
              <a:cs typeface="Tahom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7923" y="1050879"/>
            <a:ext cx="72742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b="0" dirty="0" smtClean="0">
                <a:latin typeface="+mj-lt"/>
                <a:ea typeface="Calibri"/>
              </a:rPr>
              <a:t>Rolling out to STMJ Elsevier.com and Science Direct. 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b="0" dirty="0" smtClean="0">
                <a:effectLst/>
                <a:latin typeface="+mj-lt"/>
                <a:ea typeface="Calibri"/>
              </a:rPr>
              <a:t>Integration with Usage/Citations.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b="0" dirty="0" smtClean="0">
                <a:latin typeface="+mj-lt"/>
                <a:ea typeface="Calibri"/>
              </a:rPr>
              <a:t>Testing alternative display, buckets.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b="0" dirty="0" smtClean="0">
                <a:latin typeface="+mj-lt"/>
              </a:rPr>
              <a:t>Keep listening, collaborating, explaining</a:t>
            </a:r>
            <a:r>
              <a:rPr lang="en-GB" sz="2800" b="0" dirty="0">
                <a:latin typeface="+mj-lt"/>
              </a:rPr>
              <a:t>, educating, </a:t>
            </a:r>
            <a:r>
              <a:rPr lang="en-GB" sz="2800" b="0" dirty="0" smtClean="0">
                <a:latin typeface="+mj-lt"/>
              </a:rPr>
              <a:t>promoting. 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b="0" dirty="0" smtClean="0">
                <a:latin typeface="+mj-lt"/>
              </a:rPr>
              <a:t>Make </a:t>
            </a:r>
            <a:r>
              <a:rPr lang="en-GB" sz="2800" b="0" dirty="0">
                <a:latin typeface="+mj-lt"/>
              </a:rPr>
              <a:t>big data </a:t>
            </a:r>
            <a:r>
              <a:rPr lang="en-GB" sz="2800" b="0" dirty="0" smtClean="0">
                <a:latin typeface="+mj-lt"/>
              </a:rPr>
              <a:t>small: Visualize!</a:t>
            </a:r>
            <a:endParaRPr lang="en-GB" sz="2800" b="0" dirty="0">
              <a:latin typeface="+mj-lt"/>
            </a:endParaRP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b="0" dirty="0">
              <a:latin typeface="+mj-lt"/>
            </a:endParaRP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b="0" dirty="0">
              <a:effectLst/>
              <a:latin typeface="+mj-lt"/>
              <a:ea typeface="Calibri"/>
            </a:endParaRPr>
          </a:p>
        </p:txBody>
      </p:sp>
      <p:pic>
        <p:nvPicPr>
          <p:cNvPr id="100354" name="Picture 2" descr="M:\HansZ\Altmetrics\Euanshir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205" y="4152683"/>
            <a:ext cx="1963845" cy="234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355" name="Picture 3" descr="M:\HansZ\Altmetrics\Mikeshir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098" y="4152683"/>
            <a:ext cx="2056829" cy="234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62844" y="6484603"/>
            <a:ext cx="2304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dirty="0" smtClean="0"/>
              <a:t>The </a:t>
            </a:r>
            <a:r>
              <a:rPr lang="en-GB" sz="1400" b="0" dirty="0" err="1" smtClean="0"/>
              <a:t>Che</a:t>
            </a:r>
            <a:r>
              <a:rPr lang="en-GB" sz="1400" b="0" dirty="0" smtClean="0"/>
              <a:t> Guevara’s of Altmetrics</a:t>
            </a:r>
            <a:endParaRPr lang="en-US" sz="1400" b="0" dirty="0"/>
          </a:p>
        </p:txBody>
      </p:sp>
      <p:pic>
        <p:nvPicPr>
          <p:cNvPr id="9" name="Picture 2" descr="C:\CameraHZ\editorsupdat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121" y="1531373"/>
            <a:ext cx="2088106" cy="128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06963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dirty="0" smtClean="0"/>
              <a:t>Overview</a:t>
            </a:r>
            <a:endParaRPr lang="en-US" sz="32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About Hans</a:t>
            </a:r>
          </a:p>
          <a:p>
            <a:r>
              <a:rPr lang="en-GB" dirty="0" smtClean="0"/>
              <a:t>Observations</a:t>
            </a:r>
          </a:p>
          <a:p>
            <a:r>
              <a:rPr lang="en-GB" dirty="0" smtClean="0"/>
              <a:t>What role do </a:t>
            </a:r>
            <a:r>
              <a:rPr lang="en-GB" dirty="0" err="1" smtClean="0"/>
              <a:t>altmetrics</a:t>
            </a:r>
            <a:r>
              <a:rPr lang="en-GB" dirty="0" smtClean="0"/>
              <a:t> play?</a:t>
            </a:r>
          </a:p>
          <a:p>
            <a:r>
              <a:rPr lang="en-GB" dirty="0" smtClean="0"/>
              <a:t>What can publishers do with </a:t>
            </a:r>
            <a:r>
              <a:rPr lang="en-GB" dirty="0" err="1" smtClean="0"/>
              <a:t>altmetrics</a:t>
            </a:r>
            <a:r>
              <a:rPr lang="en-GB" dirty="0" smtClean="0"/>
              <a:t>?</a:t>
            </a:r>
            <a:endParaRPr lang="en-US" dirty="0" smtClean="0"/>
          </a:p>
          <a:p>
            <a:r>
              <a:rPr lang="en-US" dirty="0" smtClean="0"/>
              <a:t>So what did Elsevier do?</a:t>
            </a:r>
          </a:p>
          <a:p>
            <a:r>
              <a:rPr lang="en-GB" dirty="0" smtClean="0"/>
              <a:t>Feedback</a:t>
            </a:r>
          </a:p>
          <a:p>
            <a:r>
              <a:rPr lang="en-GB" dirty="0" smtClean="0"/>
              <a:t>Tips/Ideas</a:t>
            </a:r>
          </a:p>
          <a:p>
            <a:r>
              <a:rPr lang="en-GB" dirty="0" smtClean="0"/>
              <a:t>What’s next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4F1203-711A-444A-9853-E994818EE369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66415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dirty="0" smtClean="0"/>
              <a:t>About Hans</a:t>
            </a:r>
            <a:endParaRPr lang="en-US" sz="32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9" y="1066800"/>
            <a:ext cx="7890681" cy="4343400"/>
          </a:xfrm>
        </p:spPr>
        <p:txBody>
          <a:bodyPr/>
          <a:lstStyle/>
          <a:p>
            <a:r>
              <a:rPr lang="en-GB" dirty="0" smtClean="0"/>
              <a:t>Marketing projects @ Elsevier STM journals</a:t>
            </a:r>
          </a:p>
          <a:p>
            <a:r>
              <a:rPr lang="en-GB" dirty="0" smtClean="0"/>
              <a:t>Covering all science areas</a:t>
            </a:r>
          </a:p>
          <a:p>
            <a:r>
              <a:rPr lang="en-GB" dirty="0" smtClean="0"/>
              <a:t>Focus on journal and article metrics for authors</a:t>
            </a:r>
          </a:p>
          <a:p>
            <a:r>
              <a:rPr lang="en-GB" dirty="0" smtClean="0"/>
              <a:t>Passion for bridging communication gaps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4F1203-711A-444A-9853-E994818EE369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  <p:pic>
        <p:nvPicPr>
          <p:cNvPr id="96258" name="Picture 2" descr="C:\Users\zijlstrah\AppData\Local\Microsoft\Windows\Temporary Internet Files\Content.Outlook\I2EUDYHU\cleverha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075" y="3090022"/>
            <a:ext cx="3122458" cy="3258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15237" y="6348981"/>
            <a:ext cx="4053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hlinkClick r:id="rId4"/>
              </a:rPr>
              <a:t>http://</a:t>
            </a:r>
            <a:r>
              <a:rPr lang="en-US" sz="1200" b="0" dirty="0" smtClean="0">
                <a:hlinkClick r:id="rId4"/>
              </a:rPr>
              <a:t>www.sciencedirect.com/science/article/pii/S1369848614000855</a:t>
            </a:r>
            <a:r>
              <a:rPr lang="en-US" sz="1200" b="0" dirty="0" smtClean="0"/>
              <a:t> 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266265461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dirty="0" smtClean="0"/>
              <a:t>Observations</a:t>
            </a:r>
            <a:endParaRPr lang="en-US" sz="32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Scientists spend a lot of time on their paper but hardly any on marketing and promoting it</a:t>
            </a:r>
            <a:r>
              <a:rPr lang="en-GB" dirty="0" smtClean="0"/>
              <a:t>.</a:t>
            </a:r>
          </a:p>
          <a:p>
            <a:r>
              <a:rPr lang="en-GB" dirty="0"/>
              <a:t>Good science is not good enough! </a:t>
            </a:r>
            <a:endParaRPr lang="en-GB" dirty="0" smtClean="0"/>
          </a:p>
          <a:p>
            <a:r>
              <a:rPr lang="en-GB" dirty="0" smtClean="0"/>
              <a:t>Funding bodies are more demanding (proof of societal impact).</a:t>
            </a:r>
          </a:p>
          <a:p>
            <a:r>
              <a:rPr lang="en-GB" dirty="0" smtClean="0"/>
              <a:t>Importance </a:t>
            </a:r>
            <a:r>
              <a:rPr lang="en-GB" dirty="0"/>
              <a:t>for </a:t>
            </a:r>
            <a:r>
              <a:rPr lang="en-GB" dirty="0" smtClean="0"/>
              <a:t>both scientists </a:t>
            </a:r>
            <a:r>
              <a:rPr lang="en-GB" dirty="0"/>
              <a:t>and </a:t>
            </a:r>
            <a:r>
              <a:rPr lang="en-GB" dirty="0" smtClean="0"/>
              <a:t>institutions</a:t>
            </a:r>
            <a:r>
              <a:rPr lang="en-GB" dirty="0"/>
              <a:t>. Universities are building up marketing departments.</a:t>
            </a:r>
            <a:endParaRPr lang="en-US" dirty="0"/>
          </a:p>
          <a:p>
            <a:r>
              <a:rPr lang="en-GB" dirty="0" smtClean="0"/>
              <a:t>Publishers and </a:t>
            </a:r>
            <a:r>
              <a:rPr lang="en-GB" dirty="0" err="1" smtClean="0"/>
              <a:t>marketeers</a:t>
            </a:r>
            <a:r>
              <a:rPr lang="en-GB" dirty="0" smtClean="0"/>
              <a:t> can </a:t>
            </a:r>
            <a:br>
              <a:rPr lang="en-GB" dirty="0" smtClean="0"/>
            </a:br>
            <a:r>
              <a:rPr lang="en-GB" dirty="0" smtClean="0"/>
              <a:t>help (or Euan).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4F1203-711A-444A-9853-E994818EE369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pic>
        <p:nvPicPr>
          <p:cNvPr id="104450" name="Picture 2" descr="M:\HansZ\Altmetrics\askeua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547" y="3797488"/>
            <a:ext cx="1646687" cy="2927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14944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799"/>
            <a:ext cx="7620000" cy="1019033"/>
          </a:xfrm>
        </p:spPr>
        <p:txBody>
          <a:bodyPr/>
          <a:lstStyle/>
          <a:p>
            <a:r>
              <a:rPr lang="en-US" sz="3200" b="0" dirty="0" smtClean="0"/>
              <a:t>What role do </a:t>
            </a:r>
            <a:r>
              <a:rPr lang="en-US" sz="3200" b="0" dirty="0" err="1" smtClean="0"/>
              <a:t>altmetrics</a:t>
            </a:r>
            <a:r>
              <a:rPr lang="en-US" sz="3200" b="0" dirty="0" smtClean="0"/>
              <a:t> play? </a:t>
            </a:r>
            <a:br>
              <a:rPr lang="en-US" sz="3200" b="0" dirty="0" smtClean="0"/>
            </a:br>
            <a:r>
              <a:rPr lang="en-US" sz="3200" b="0" dirty="0" smtClean="0"/>
              <a:t>Taking the pulse!</a:t>
            </a:r>
            <a:endParaRPr lang="en-US" sz="32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409" y="1599062"/>
            <a:ext cx="7620000" cy="4343400"/>
          </a:xfrm>
        </p:spPr>
        <p:txBody>
          <a:bodyPr/>
          <a:lstStyle/>
          <a:p>
            <a:r>
              <a:rPr lang="en-US" dirty="0" smtClean="0"/>
              <a:t>Make scientists/institutions want to be part of it, the new(s)paper in science</a:t>
            </a:r>
          </a:p>
          <a:p>
            <a:r>
              <a:rPr lang="en-GB" dirty="0" smtClean="0"/>
              <a:t>Create insights in networks</a:t>
            </a:r>
          </a:p>
          <a:p>
            <a:r>
              <a:rPr lang="en-GB" dirty="0" smtClean="0"/>
              <a:t>Another (new) angle on impact</a:t>
            </a:r>
          </a:p>
          <a:p>
            <a:r>
              <a:rPr lang="en-GB" dirty="0" smtClean="0"/>
              <a:t>Reach beyond academia</a:t>
            </a:r>
          </a:p>
          <a:p>
            <a:pPr lvl="0">
              <a:buClr>
                <a:srgbClr val="FF9933"/>
              </a:buClr>
            </a:pPr>
            <a:r>
              <a:rPr lang="en-GB" dirty="0"/>
              <a:t>Change science?</a:t>
            </a:r>
          </a:p>
          <a:p>
            <a:pPr marL="0" indent="0">
              <a:buNone/>
            </a:pPr>
            <a:r>
              <a:rPr lang="en-US" dirty="0" smtClean="0"/>
              <a:t>But also:</a:t>
            </a:r>
          </a:p>
          <a:p>
            <a:r>
              <a:rPr lang="en-US" dirty="0" smtClean="0"/>
              <a:t>Confuse people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4F1203-711A-444A-9853-E994818EE369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pic>
        <p:nvPicPr>
          <p:cNvPr id="96258" name="Picture 2" descr="C:\Users\zijlstrah\Downloads\networ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712" y="3493827"/>
            <a:ext cx="2886651" cy="304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554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304800"/>
            <a:ext cx="7767851" cy="685800"/>
          </a:xfrm>
        </p:spPr>
        <p:txBody>
          <a:bodyPr/>
          <a:lstStyle/>
          <a:p>
            <a:r>
              <a:rPr lang="en-US" sz="3200" b="0" dirty="0" smtClean="0"/>
              <a:t>What can </a:t>
            </a:r>
            <a:r>
              <a:rPr lang="en-US" sz="3200" b="0" dirty="0"/>
              <a:t>p</a:t>
            </a:r>
            <a:r>
              <a:rPr lang="en-US" sz="3200" b="0" dirty="0" smtClean="0"/>
              <a:t>ublishers do with </a:t>
            </a:r>
            <a:r>
              <a:rPr lang="en-US" sz="3200" b="0" dirty="0" err="1" smtClean="0"/>
              <a:t>altmetrics</a:t>
            </a:r>
            <a:r>
              <a:rPr lang="en-US" sz="3200" b="0" dirty="0" smtClean="0"/>
              <a:t>?</a:t>
            </a:r>
            <a:br>
              <a:rPr lang="en-US" sz="3200" b="0" dirty="0" smtClean="0"/>
            </a:br>
            <a:r>
              <a:rPr lang="en-US" sz="3200" b="0" dirty="0" smtClean="0"/>
              <a:t>Help scientists promote their work</a:t>
            </a:r>
            <a:endParaRPr lang="en-US" sz="32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113" y="1544471"/>
            <a:ext cx="7620000" cy="4343400"/>
          </a:xfrm>
        </p:spPr>
        <p:txBody>
          <a:bodyPr/>
          <a:lstStyle/>
          <a:p>
            <a:r>
              <a:rPr lang="en-GB" dirty="0" smtClean="0"/>
              <a:t>Listen, collaborate, explain, </a:t>
            </a:r>
            <a:br>
              <a:rPr lang="en-GB" dirty="0" smtClean="0"/>
            </a:br>
            <a:r>
              <a:rPr lang="en-GB" dirty="0" smtClean="0"/>
              <a:t>educate, promote: advancing science</a:t>
            </a:r>
          </a:p>
          <a:p>
            <a:r>
              <a:rPr lang="en-US" dirty="0" smtClean="0"/>
              <a:t>Bridge </a:t>
            </a:r>
            <a:r>
              <a:rPr lang="en-US" dirty="0"/>
              <a:t>gap between alpha and beta</a:t>
            </a:r>
          </a:p>
          <a:p>
            <a:r>
              <a:rPr lang="en-GB" dirty="0" smtClean="0"/>
              <a:t>Support sharing=multiplying</a:t>
            </a:r>
            <a:endParaRPr lang="en-US" dirty="0" smtClean="0"/>
          </a:p>
          <a:p>
            <a:r>
              <a:rPr lang="en-US" dirty="0" smtClean="0"/>
              <a:t>Support holistic approach to metrics</a:t>
            </a:r>
          </a:p>
          <a:p>
            <a:r>
              <a:rPr lang="en-GB" dirty="0" smtClean="0"/>
              <a:t>Great science-&gt;Great Visibility-&gt;Great Visualizations</a:t>
            </a:r>
          </a:p>
          <a:p>
            <a:r>
              <a:rPr lang="en-GB" dirty="0" smtClean="0"/>
              <a:t>Link to journal metrics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4F1203-711A-444A-9853-E994818EE369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pic>
        <p:nvPicPr>
          <p:cNvPr id="99330" name="Picture 2" descr="M:\HansZ\Altmetrics\Altmetrics Banner CHB_120x600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887" y="1269240"/>
            <a:ext cx="1085338" cy="542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286" y="4914118"/>
            <a:ext cx="1768475" cy="144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683430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dirty="0" smtClean="0"/>
              <a:t>So what did Elsevier do?</a:t>
            </a:r>
            <a:br>
              <a:rPr lang="en-US" sz="3200" b="0" dirty="0" smtClean="0"/>
            </a:br>
            <a:r>
              <a:rPr lang="en-US" sz="3200" b="0" dirty="0" smtClean="0"/>
              <a:t>Pilots, tests and engagement</a:t>
            </a:r>
            <a:endParaRPr lang="en-US" sz="32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408" y="1216925"/>
            <a:ext cx="8068101" cy="4343400"/>
          </a:xfrm>
        </p:spPr>
        <p:txBody>
          <a:bodyPr/>
          <a:lstStyle/>
          <a:p>
            <a:r>
              <a:rPr lang="en-US" dirty="0" smtClean="0"/>
              <a:t>ScienceDirect pilot</a:t>
            </a:r>
          </a:p>
          <a:p>
            <a:r>
              <a:rPr lang="en-US" dirty="0" smtClean="0"/>
              <a:t>Scopus*: </a:t>
            </a:r>
            <a:r>
              <a:rPr lang="en-US" dirty="0" err="1" smtClean="0"/>
              <a:t>altmetrics</a:t>
            </a:r>
            <a:r>
              <a:rPr lang="en-US" dirty="0" smtClean="0"/>
              <a:t> + </a:t>
            </a:r>
            <a:r>
              <a:rPr lang="en-US" dirty="0" err="1" smtClean="0"/>
              <a:t>Mendeley</a:t>
            </a:r>
            <a:r>
              <a:rPr lang="en-US" dirty="0" smtClean="0"/>
              <a:t> app</a:t>
            </a:r>
          </a:p>
          <a:p>
            <a:r>
              <a:rPr lang="en-US" dirty="0" smtClean="0"/>
              <a:t>STM journal homepages pilot</a:t>
            </a:r>
          </a:p>
          <a:p>
            <a:r>
              <a:rPr lang="en-US" dirty="0" smtClean="0"/>
              <a:t>STMJ campaigns: email, virtual special issues, banners, social media mentions, corporate media</a:t>
            </a:r>
          </a:p>
          <a:p>
            <a:r>
              <a:rPr lang="en-GB" dirty="0" smtClean="0"/>
              <a:t>Engage in conferences/ discussions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4F1203-711A-444A-9853-E994818EE369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pic>
        <p:nvPicPr>
          <p:cNvPr id="102402" name="Picture 2" descr="M:\HansZ\Altmetrics\pilotsandonu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095" y="4077041"/>
            <a:ext cx="3739487" cy="260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87402" y="5915939"/>
            <a:ext cx="22245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* Scopus </a:t>
            </a:r>
            <a:r>
              <a:rPr lang="en-US" sz="1100" dirty="0"/>
              <a:t>is the largest abstract and citation database of peer-reviewed literature: scientific journals, books and conference proceedings. </a:t>
            </a:r>
          </a:p>
        </p:txBody>
      </p:sp>
    </p:spTree>
    <p:extLst>
      <p:ext uri="{BB962C8B-B14F-4D97-AF65-F5344CB8AC3E}">
        <p14:creationId xmlns:p14="http://schemas.microsoft.com/office/powerpoint/2010/main" val="426226274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dirty="0" smtClean="0"/>
              <a:t>ScienceDirect</a:t>
            </a:r>
            <a:endParaRPr lang="en-US" sz="32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Piloting the Altmetric.com app (27 journals)</a:t>
            </a:r>
          </a:p>
          <a:p>
            <a:r>
              <a:rPr lang="en-GB" dirty="0" smtClean="0"/>
              <a:t>Testing donut versus brick display</a:t>
            </a:r>
          </a:p>
          <a:p>
            <a:r>
              <a:rPr lang="en-GB" dirty="0" smtClean="0"/>
              <a:t>No significant difference in clicks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4F1203-711A-444A-9853-E994818EE369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561" y="2878998"/>
            <a:ext cx="5377218" cy="35456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M:\HansZ\Altmetrics\SD bric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468" y="4947313"/>
            <a:ext cx="1685926" cy="97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431" y="1067936"/>
            <a:ext cx="5238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135435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dirty="0" smtClean="0"/>
              <a:t>Scopus</a:t>
            </a:r>
            <a:endParaRPr lang="en-US" sz="32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4F1203-711A-444A-9853-E994818EE369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165" y="2224585"/>
            <a:ext cx="5734334" cy="33922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86853" y="1023582"/>
            <a:ext cx="79566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800" b="0" dirty="0">
                <a:solidFill>
                  <a:srgbClr val="333333"/>
                </a:solidFill>
                <a:latin typeface="+mn-lt"/>
              </a:rPr>
              <a:t>Altmetric.com app live since June </a:t>
            </a:r>
            <a:r>
              <a:rPr lang="en-US" sz="2800" b="0" dirty="0" smtClean="0">
                <a:solidFill>
                  <a:srgbClr val="333333"/>
                </a:solidFill>
                <a:latin typeface="+mn-lt"/>
              </a:rPr>
              <a:t>2012</a:t>
            </a:r>
            <a:endParaRPr lang="en-US" sz="2800" b="0" dirty="0">
              <a:solidFill>
                <a:srgbClr val="333333"/>
              </a:solidFill>
              <a:latin typeface="+mn-lt"/>
            </a:endParaRPr>
          </a:p>
          <a:p>
            <a:pPr marL="342900" indent="-342900">
              <a:buFontTx/>
              <a:buChar char="-"/>
            </a:pPr>
            <a:r>
              <a:rPr lang="en-US" sz="2800" b="0" dirty="0">
                <a:solidFill>
                  <a:srgbClr val="333333"/>
                </a:solidFill>
                <a:latin typeface="+mn-lt"/>
              </a:rPr>
              <a:t>Mendeley readership app live since March 2014</a:t>
            </a:r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54" y="2875839"/>
            <a:ext cx="3381375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466" y="898462"/>
            <a:ext cx="445790" cy="603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91566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&amp;AR 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9933"/>
      </a:accent1>
      <a:accent2>
        <a:srgbClr val="FF6600"/>
      </a:accent2>
      <a:accent3>
        <a:srgbClr val="FFFFFF"/>
      </a:accent3>
      <a:accent4>
        <a:srgbClr val="000000"/>
      </a:accent4>
      <a:accent5>
        <a:srgbClr val="FFCC99"/>
      </a:accent5>
      <a:accent6>
        <a:srgbClr val="CC3300"/>
      </a:accent6>
      <a:hlink>
        <a:srgbClr val="6666FF"/>
      </a:hlink>
      <a:folHlink>
        <a:srgbClr val="6666FF"/>
      </a:folHlink>
    </a:clrScheme>
    <a:fontScheme name="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7586</TotalTime>
  <Words>914</Words>
  <Application>Microsoft Office PowerPoint</Application>
  <PresentationFormat>On-screen Show (4:3)</PresentationFormat>
  <Paragraphs>150</Paragraphs>
  <Slides>18</Slides>
  <Notes>18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R&amp;AR template</vt:lpstr>
      <vt:lpstr>Image</vt:lpstr>
      <vt:lpstr>Beyond the article: Altmetrics, publishing and marketing</vt:lpstr>
      <vt:lpstr>Overview</vt:lpstr>
      <vt:lpstr>About Hans</vt:lpstr>
      <vt:lpstr>Observations</vt:lpstr>
      <vt:lpstr>What role do altmetrics play?  Taking the pulse!</vt:lpstr>
      <vt:lpstr>What can publishers do with altmetrics? Help scientists promote their work</vt:lpstr>
      <vt:lpstr>So what did Elsevier do? Pilots, tests and engagement</vt:lpstr>
      <vt:lpstr>ScienceDirect</vt:lpstr>
      <vt:lpstr>Scopus</vt:lpstr>
      <vt:lpstr>Altmetrics on Journal Homepages</vt:lpstr>
      <vt:lpstr>Altmetrics web statistics</vt:lpstr>
      <vt:lpstr>Altmetrics campaigns in STMJ</vt:lpstr>
      <vt:lpstr>Mendeley in STMJ</vt:lpstr>
      <vt:lpstr>Altmetrics Email statistics</vt:lpstr>
      <vt:lpstr>Altmetrics feedback</vt:lpstr>
      <vt:lpstr>Feedback from individuals</vt:lpstr>
      <vt:lpstr>Tips and Ideas</vt:lpstr>
      <vt:lpstr>What’s next?</vt:lpstr>
    </vt:vector>
  </TitlesOfParts>
  <Company>Reed Elsevier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Bibliometrics 101</dc:title>
  <dc:creator>Sarah Huggett</dc:creator>
  <cp:lastModifiedBy>Reed Elsevier</cp:lastModifiedBy>
  <cp:revision>435</cp:revision>
  <cp:lastPrinted>2014-09-23T17:56:35Z</cp:lastPrinted>
  <dcterms:created xsi:type="dcterms:W3CDTF">2012-10-10T12:32:18Z</dcterms:created>
  <dcterms:modified xsi:type="dcterms:W3CDTF">2014-09-24T10:50:52Z</dcterms:modified>
</cp:coreProperties>
</file>