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5" r:id="rId3"/>
    <p:sldId id="267" r:id="rId4"/>
    <p:sldId id="272" r:id="rId5"/>
    <p:sldId id="273" r:id="rId6"/>
    <p:sldId id="274" r:id="rId7"/>
    <p:sldId id="269" r:id="rId8"/>
    <p:sldId id="268" r:id="rId9"/>
    <p:sldId id="263" r:id="rId10"/>
    <p:sldId id="261" r:id="rId11"/>
    <p:sldId id="264" r:id="rId12"/>
    <p:sldId id="266" r:id="rId13"/>
    <p:sldId id="259" r:id="rId14"/>
    <p:sldId id="262" r:id="rId15"/>
    <p:sldId id="275" r:id="rId16"/>
    <p:sldId id="270" r:id="rId17"/>
    <p:sldId id="279" r:id="rId18"/>
    <p:sldId id="276" r:id="rId19"/>
    <p:sldId id="277" r:id="rId20"/>
    <p:sldId id="278" r:id="rId21"/>
    <p:sldId id="280" r:id="rId22"/>
    <p:sldId id="25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06" autoAdjust="0"/>
  </p:normalViewPr>
  <p:slideViewPr>
    <p:cSldViewPr snapToGrid="0" snapToObjects="1">
      <p:cViewPr varScale="1">
        <p:scale>
          <a:sx n="73" d="100"/>
          <a:sy n="73" d="100"/>
        </p:scale>
        <p:origin x="-24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B76EC-7924-494F-8C4B-2304AD7D3C5E}" type="doc">
      <dgm:prSet loTypeId="urn:microsoft.com/office/officeart/2005/8/layout/matrix3" loCatId="" qsTypeId="urn:microsoft.com/office/officeart/2005/8/quickstyle/simple2" qsCatId="simple" csTypeId="urn:microsoft.com/office/officeart/2005/8/colors/accent1_3" csCatId="accent1" phldr="1"/>
      <dgm:spPr/>
      <dgm:t>
        <a:bodyPr/>
        <a:lstStyle/>
        <a:p>
          <a:endParaRPr lang="en-US"/>
        </a:p>
      </dgm:t>
    </dgm:pt>
    <dgm:pt modelId="{694020A0-8E9C-1743-BAD2-ECE89010E8DC}">
      <dgm:prSet phldrT="[Text]"/>
      <dgm:spPr/>
      <dgm:t>
        <a:bodyPr/>
        <a:lstStyle/>
        <a:p>
          <a:r>
            <a:rPr lang="en-US" dirty="0" smtClean="0"/>
            <a:t>Editorial</a:t>
          </a:r>
          <a:endParaRPr lang="en-US" dirty="0"/>
        </a:p>
      </dgm:t>
    </dgm:pt>
    <dgm:pt modelId="{A6C58754-2566-7742-85CE-D7C25526960D}" type="parTrans" cxnId="{232F62D1-1BC3-5C44-A156-2547E57429D1}">
      <dgm:prSet/>
      <dgm:spPr/>
      <dgm:t>
        <a:bodyPr/>
        <a:lstStyle/>
        <a:p>
          <a:endParaRPr lang="en-US"/>
        </a:p>
      </dgm:t>
    </dgm:pt>
    <dgm:pt modelId="{DA0FC6A4-E7BF-B146-A884-969702A65BE8}" type="sibTrans" cxnId="{232F62D1-1BC3-5C44-A156-2547E57429D1}">
      <dgm:prSet/>
      <dgm:spPr/>
      <dgm:t>
        <a:bodyPr/>
        <a:lstStyle/>
        <a:p>
          <a:endParaRPr lang="en-US"/>
        </a:p>
      </dgm:t>
    </dgm:pt>
    <dgm:pt modelId="{C3C629EB-35DD-404D-8CE9-25B42B9950C4}">
      <dgm:prSet phldrT="[Text]"/>
      <dgm:spPr/>
      <dgm:t>
        <a:bodyPr/>
        <a:lstStyle/>
        <a:p>
          <a:r>
            <a:rPr lang="en-US" dirty="0" smtClean="0"/>
            <a:t>Publication Services</a:t>
          </a:r>
          <a:endParaRPr lang="en-US" dirty="0"/>
        </a:p>
      </dgm:t>
    </dgm:pt>
    <dgm:pt modelId="{C276DACF-3992-1347-9F52-4FF52AE5F5E3}" type="parTrans" cxnId="{9D829FD1-18AD-6E4F-860C-FA996F289ACC}">
      <dgm:prSet/>
      <dgm:spPr/>
      <dgm:t>
        <a:bodyPr/>
        <a:lstStyle/>
        <a:p>
          <a:endParaRPr lang="en-US"/>
        </a:p>
      </dgm:t>
    </dgm:pt>
    <dgm:pt modelId="{806DA946-1FF2-E84B-A74D-B517265B9111}" type="sibTrans" cxnId="{9D829FD1-18AD-6E4F-860C-FA996F289ACC}">
      <dgm:prSet/>
      <dgm:spPr/>
      <dgm:t>
        <a:bodyPr/>
        <a:lstStyle/>
        <a:p>
          <a:endParaRPr lang="en-US"/>
        </a:p>
      </dgm:t>
    </dgm:pt>
    <dgm:pt modelId="{F5911396-CE73-4345-ADBE-6EBD15322B72}">
      <dgm:prSet phldrT="[Text]"/>
      <dgm:spPr/>
      <dgm:t>
        <a:bodyPr/>
        <a:lstStyle/>
        <a:p>
          <a:r>
            <a:rPr lang="en-US" dirty="0" smtClean="0"/>
            <a:t>Marketing</a:t>
          </a:r>
          <a:endParaRPr lang="en-US" dirty="0"/>
        </a:p>
      </dgm:t>
    </dgm:pt>
    <dgm:pt modelId="{DC63B975-AD4C-4647-851F-3780E8949BAE}" type="parTrans" cxnId="{186C8161-A99E-BB40-857F-F4B8B59FB644}">
      <dgm:prSet/>
      <dgm:spPr/>
      <dgm:t>
        <a:bodyPr/>
        <a:lstStyle/>
        <a:p>
          <a:endParaRPr lang="en-US"/>
        </a:p>
      </dgm:t>
    </dgm:pt>
    <dgm:pt modelId="{12FD3034-9ECF-C24E-8E5B-C5BDCA37EA4A}" type="sibTrans" cxnId="{186C8161-A99E-BB40-857F-F4B8B59FB644}">
      <dgm:prSet/>
      <dgm:spPr/>
      <dgm:t>
        <a:bodyPr/>
        <a:lstStyle/>
        <a:p>
          <a:endParaRPr lang="en-US"/>
        </a:p>
      </dgm:t>
    </dgm:pt>
    <dgm:pt modelId="{2052600A-08DC-A048-8567-CAA41D9FFC9F}" type="pres">
      <dgm:prSet presAssocID="{57EB76EC-7924-494F-8C4B-2304AD7D3C5E}" presName="matrix" presStyleCnt="0">
        <dgm:presLayoutVars>
          <dgm:chMax val="1"/>
          <dgm:dir/>
          <dgm:resizeHandles val="exact"/>
        </dgm:presLayoutVars>
      </dgm:prSet>
      <dgm:spPr/>
    </dgm:pt>
    <dgm:pt modelId="{68E2EEEE-09AC-AE4E-857A-9B3834100ECF}" type="pres">
      <dgm:prSet presAssocID="{57EB76EC-7924-494F-8C4B-2304AD7D3C5E}" presName="diamond" presStyleLbl="bgShp" presStyleIdx="0" presStyleCnt="1"/>
      <dgm:spPr/>
    </dgm:pt>
    <dgm:pt modelId="{AE52009B-9679-C74B-B2DD-3F086B610A23}" type="pres">
      <dgm:prSet presAssocID="{57EB76EC-7924-494F-8C4B-2304AD7D3C5E}" presName="quad1" presStyleLbl="node1" presStyleIdx="0" presStyleCnt="4">
        <dgm:presLayoutVars>
          <dgm:chMax val="0"/>
          <dgm:chPref val="0"/>
          <dgm:bulletEnabled val="1"/>
        </dgm:presLayoutVars>
      </dgm:prSet>
      <dgm:spPr/>
    </dgm:pt>
    <dgm:pt modelId="{81D6B206-F007-5F43-9DE7-0A1020F51568}" type="pres">
      <dgm:prSet presAssocID="{57EB76EC-7924-494F-8C4B-2304AD7D3C5E}" presName="quad2" presStyleLbl="node1" presStyleIdx="1" presStyleCnt="4">
        <dgm:presLayoutVars>
          <dgm:chMax val="0"/>
          <dgm:chPref val="0"/>
          <dgm:bulletEnabled val="1"/>
        </dgm:presLayoutVars>
      </dgm:prSet>
      <dgm:spPr/>
      <dgm:t>
        <a:bodyPr/>
        <a:lstStyle/>
        <a:p>
          <a:endParaRPr lang="en-US"/>
        </a:p>
      </dgm:t>
    </dgm:pt>
    <dgm:pt modelId="{273BD09A-2058-FB42-9F0B-536D1E5E1917}" type="pres">
      <dgm:prSet presAssocID="{57EB76EC-7924-494F-8C4B-2304AD7D3C5E}" presName="quad3" presStyleLbl="node1" presStyleIdx="2" presStyleCnt="4" custLinFactNeighborX="54582">
        <dgm:presLayoutVars>
          <dgm:chMax val="0"/>
          <dgm:chPref val="0"/>
          <dgm:bulletEnabled val="1"/>
        </dgm:presLayoutVars>
      </dgm:prSet>
      <dgm:spPr/>
    </dgm:pt>
    <dgm:pt modelId="{8C3682DB-DD85-3C45-A89E-A7AFFA6D7A1A}" type="pres">
      <dgm:prSet presAssocID="{57EB76EC-7924-494F-8C4B-2304AD7D3C5E}" presName="quad4" presStyleLbl="node1" presStyleIdx="3" presStyleCnt="4" custFlipVert="0" custFlipHor="1" custScaleX="2590" custScaleY="7083" custLinFactX="6735" custLinFactNeighborX="100000" custLinFactNeighborY="32257">
        <dgm:presLayoutVars>
          <dgm:chMax val="0"/>
          <dgm:chPref val="0"/>
          <dgm:bulletEnabled val="1"/>
        </dgm:presLayoutVars>
      </dgm:prSet>
      <dgm:spPr/>
      <dgm:t>
        <a:bodyPr/>
        <a:lstStyle/>
        <a:p>
          <a:endParaRPr lang="en-US"/>
        </a:p>
      </dgm:t>
    </dgm:pt>
  </dgm:ptLst>
  <dgm:cxnLst>
    <dgm:cxn modelId="{9D829FD1-18AD-6E4F-860C-FA996F289ACC}" srcId="{57EB76EC-7924-494F-8C4B-2304AD7D3C5E}" destId="{C3C629EB-35DD-404D-8CE9-25B42B9950C4}" srcOrd="1" destOrd="0" parTransId="{C276DACF-3992-1347-9F52-4FF52AE5F5E3}" sibTransId="{806DA946-1FF2-E84B-A74D-B517265B9111}"/>
    <dgm:cxn modelId="{FB33F37D-59A5-6548-BBC8-A2F2D44387EC}" type="presOf" srcId="{C3C629EB-35DD-404D-8CE9-25B42B9950C4}" destId="{81D6B206-F007-5F43-9DE7-0A1020F51568}" srcOrd="0" destOrd="0" presId="urn:microsoft.com/office/officeart/2005/8/layout/matrix3"/>
    <dgm:cxn modelId="{E12D6FC2-3B47-B34F-B48F-F345A8916E0E}" type="presOf" srcId="{694020A0-8E9C-1743-BAD2-ECE89010E8DC}" destId="{AE52009B-9679-C74B-B2DD-3F086B610A23}" srcOrd="0" destOrd="0" presId="urn:microsoft.com/office/officeart/2005/8/layout/matrix3"/>
    <dgm:cxn modelId="{B95C581A-8849-6A41-97F5-C2850B0086D3}" type="presOf" srcId="{57EB76EC-7924-494F-8C4B-2304AD7D3C5E}" destId="{2052600A-08DC-A048-8567-CAA41D9FFC9F}" srcOrd="0" destOrd="0" presId="urn:microsoft.com/office/officeart/2005/8/layout/matrix3"/>
    <dgm:cxn modelId="{186C8161-A99E-BB40-857F-F4B8B59FB644}" srcId="{57EB76EC-7924-494F-8C4B-2304AD7D3C5E}" destId="{F5911396-CE73-4345-ADBE-6EBD15322B72}" srcOrd="2" destOrd="0" parTransId="{DC63B975-AD4C-4647-851F-3780E8949BAE}" sibTransId="{12FD3034-9ECF-C24E-8E5B-C5BDCA37EA4A}"/>
    <dgm:cxn modelId="{7A3EAB35-EDCA-6B4A-B2FE-5C5EA8FB0899}" type="presOf" srcId="{F5911396-CE73-4345-ADBE-6EBD15322B72}" destId="{273BD09A-2058-FB42-9F0B-536D1E5E1917}" srcOrd="0" destOrd="0" presId="urn:microsoft.com/office/officeart/2005/8/layout/matrix3"/>
    <dgm:cxn modelId="{232F62D1-1BC3-5C44-A156-2547E57429D1}" srcId="{57EB76EC-7924-494F-8C4B-2304AD7D3C5E}" destId="{694020A0-8E9C-1743-BAD2-ECE89010E8DC}" srcOrd="0" destOrd="0" parTransId="{A6C58754-2566-7742-85CE-D7C25526960D}" sibTransId="{DA0FC6A4-E7BF-B146-A884-969702A65BE8}"/>
    <dgm:cxn modelId="{96948178-A1F1-A14C-A27E-464F4A7C17CF}" type="presParOf" srcId="{2052600A-08DC-A048-8567-CAA41D9FFC9F}" destId="{68E2EEEE-09AC-AE4E-857A-9B3834100ECF}" srcOrd="0" destOrd="0" presId="urn:microsoft.com/office/officeart/2005/8/layout/matrix3"/>
    <dgm:cxn modelId="{7F6156C9-F642-7546-9918-836B2AE7A776}" type="presParOf" srcId="{2052600A-08DC-A048-8567-CAA41D9FFC9F}" destId="{AE52009B-9679-C74B-B2DD-3F086B610A23}" srcOrd="1" destOrd="0" presId="urn:microsoft.com/office/officeart/2005/8/layout/matrix3"/>
    <dgm:cxn modelId="{18A261B9-8836-6741-8594-4E298AF6EF40}" type="presParOf" srcId="{2052600A-08DC-A048-8567-CAA41D9FFC9F}" destId="{81D6B206-F007-5F43-9DE7-0A1020F51568}" srcOrd="2" destOrd="0" presId="urn:microsoft.com/office/officeart/2005/8/layout/matrix3"/>
    <dgm:cxn modelId="{D2CD9760-59CD-D147-80B8-79EDE05942E8}" type="presParOf" srcId="{2052600A-08DC-A048-8567-CAA41D9FFC9F}" destId="{273BD09A-2058-FB42-9F0B-536D1E5E1917}" srcOrd="3" destOrd="0" presId="urn:microsoft.com/office/officeart/2005/8/layout/matrix3"/>
    <dgm:cxn modelId="{E15B20E9-64A8-9543-9B8F-32C1E30B5975}" type="presParOf" srcId="{2052600A-08DC-A048-8567-CAA41D9FFC9F}" destId="{8C3682DB-DD85-3C45-A89E-A7AFFA6D7A1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2EEEE-09AC-AE4E-857A-9B3834100ECF}">
      <dsp:nvSpPr>
        <dsp:cNvPr id="0" name=""/>
        <dsp:cNvSpPr/>
      </dsp:nvSpPr>
      <dsp:spPr>
        <a:xfrm>
          <a:off x="1851818" y="0"/>
          <a:ext cx="4525963" cy="4525963"/>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52009B-9679-C74B-B2DD-3F086B610A23}">
      <dsp:nvSpPr>
        <dsp:cNvPr id="0" name=""/>
        <dsp:cNvSpPr/>
      </dsp:nvSpPr>
      <dsp:spPr>
        <a:xfrm>
          <a:off x="2281784" y="429966"/>
          <a:ext cx="1765125" cy="1765125"/>
        </a:xfrm>
        <a:prstGeom prst="roundRect">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Editorial</a:t>
          </a:r>
          <a:endParaRPr lang="en-US" sz="2400" kern="1200" dirty="0"/>
        </a:p>
      </dsp:txBody>
      <dsp:txXfrm>
        <a:off x="2367950" y="516132"/>
        <a:ext cx="1592793" cy="1592793"/>
      </dsp:txXfrm>
    </dsp:sp>
    <dsp:sp modelId="{81D6B206-F007-5F43-9DE7-0A1020F51568}">
      <dsp:nvSpPr>
        <dsp:cNvPr id="0" name=""/>
        <dsp:cNvSpPr/>
      </dsp:nvSpPr>
      <dsp:spPr>
        <a:xfrm>
          <a:off x="4182689" y="429966"/>
          <a:ext cx="1765125" cy="1765125"/>
        </a:xfrm>
        <a:prstGeom prst="roundRect">
          <a:avLst/>
        </a:prstGeom>
        <a:solidFill>
          <a:schemeClr val="accent1">
            <a:shade val="80000"/>
            <a:hueOff val="102082"/>
            <a:satOff val="-1464"/>
            <a:lumOff val="853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Publication Services</a:t>
          </a:r>
          <a:endParaRPr lang="en-US" sz="2400" kern="1200" dirty="0"/>
        </a:p>
      </dsp:txBody>
      <dsp:txXfrm>
        <a:off x="4268855" y="516132"/>
        <a:ext cx="1592793" cy="1592793"/>
      </dsp:txXfrm>
    </dsp:sp>
    <dsp:sp modelId="{273BD09A-2058-FB42-9F0B-536D1E5E1917}">
      <dsp:nvSpPr>
        <dsp:cNvPr id="0" name=""/>
        <dsp:cNvSpPr/>
      </dsp:nvSpPr>
      <dsp:spPr>
        <a:xfrm>
          <a:off x="3245225" y="2330870"/>
          <a:ext cx="1765125" cy="1765125"/>
        </a:xfrm>
        <a:prstGeom prst="roundRect">
          <a:avLst/>
        </a:prstGeom>
        <a:solidFill>
          <a:schemeClr val="accent1">
            <a:shade val="80000"/>
            <a:hueOff val="204164"/>
            <a:satOff val="-2928"/>
            <a:lumOff val="1707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Marketing</a:t>
          </a:r>
          <a:endParaRPr lang="en-US" sz="2400" kern="1200" dirty="0"/>
        </a:p>
      </dsp:txBody>
      <dsp:txXfrm>
        <a:off x="3331391" y="2417036"/>
        <a:ext cx="1592793" cy="1592793"/>
      </dsp:txXfrm>
    </dsp:sp>
    <dsp:sp modelId="{8C3682DB-DD85-3C45-A89E-A7AFFA6D7A1A}">
      <dsp:nvSpPr>
        <dsp:cNvPr id="0" name=""/>
        <dsp:cNvSpPr/>
      </dsp:nvSpPr>
      <dsp:spPr>
        <a:xfrm flipH="1">
          <a:off x="6926400" y="3720298"/>
          <a:ext cx="45716" cy="125023"/>
        </a:xfrm>
        <a:prstGeom prst="roundRect">
          <a:avLst/>
        </a:prstGeom>
        <a:solidFill>
          <a:schemeClr val="accent1">
            <a:shade val="80000"/>
            <a:hueOff val="306247"/>
            <a:satOff val="-4392"/>
            <a:lumOff val="256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0E95F8-41EE-C240-BB06-0336388ABB0F}" type="datetimeFigureOut">
              <a:rPr lang="en-US" smtClean="0"/>
              <a:t>9/25/14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DCEB73-F2CB-9F41-B9DD-4841B76F4741}" type="slidenum">
              <a:rPr lang="en-US" smtClean="0"/>
              <a:t>‹#›</a:t>
            </a:fld>
            <a:endParaRPr lang="en-US"/>
          </a:p>
        </p:txBody>
      </p:sp>
    </p:spTree>
    <p:extLst>
      <p:ext uri="{BB962C8B-B14F-4D97-AF65-F5344CB8AC3E}">
        <p14:creationId xmlns:p14="http://schemas.microsoft.com/office/powerpoint/2010/main" val="5368998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that authors want to see the impact of their article</a:t>
            </a:r>
            <a:endParaRPr lang="en-US" dirty="0"/>
          </a:p>
        </p:txBody>
      </p:sp>
      <p:sp>
        <p:nvSpPr>
          <p:cNvPr id="4" name="Slide Number Placeholder 3"/>
          <p:cNvSpPr>
            <a:spLocks noGrp="1"/>
          </p:cNvSpPr>
          <p:nvPr>
            <p:ph type="sldNum" sz="quarter" idx="10"/>
          </p:nvPr>
        </p:nvSpPr>
        <p:spPr/>
        <p:txBody>
          <a:bodyPr/>
          <a:lstStyle/>
          <a:p>
            <a:fld id="{30DF8BE9-7908-4854-80BF-6E832F7A1E62}" type="slidenum">
              <a:rPr lang="en-US" smtClean="0"/>
              <a:pPr/>
              <a:t>4</a:t>
            </a:fld>
            <a:endParaRPr lang="en-US" dirty="0"/>
          </a:p>
        </p:txBody>
      </p:sp>
    </p:spTree>
    <p:extLst>
      <p:ext uri="{BB962C8B-B14F-4D97-AF65-F5344CB8AC3E}">
        <p14:creationId xmlns:p14="http://schemas.microsoft.com/office/powerpoint/2010/main" val="3873929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panose="020B0604020202020204" pitchFamily="34" charset="0"/>
              <a:buChar char="•"/>
            </a:pPr>
            <a:r>
              <a:rPr lang="en-US" dirty="0" smtClean="0">
                <a:solidFill>
                  <a:srgbClr val="4F81BD"/>
                </a:solidFill>
              </a:rPr>
              <a:t>Structured metadata for cleanest results:</a:t>
            </a:r>
          </a:p>
          <a:p>
            <a:pPr marL="793750" lvl="1" indent="-331788"/>
            <a:r>
              <a:rPr lang="en-US" dirty="0" smtClean="0">
                <a:solidFill>
                  <a:srgbClr val="4F81BD"/>
                </a:solidFill>
              </a:rPr>
              <a:t>Author names (ORCID)</a:t>
            </a:r>
          </a:p>
          <a:p>
            <a:pPr marL="793750" lvl="1" indent="-331788"/>
            <a:r>
              <a:rPr lang="en-US" dirty="0" smtClean="0">
                <a:solidFill>
                  <a:srgbClr val="4F81BD"/>
                </a:solidFill>
              </a:rPr>
              <a:t>Funder names (</a:t>
            </a:r>
            <a:r>
              <a:rPr lang="en-US" dirty="0" err="1" smtClean="0">
                <a:solidFill>
                  <a:srgbClr val="4F81BD"/>
                </a:solidFill>
              </a:rPr>
              <a:t>FundRef</a:t>
            </a:r>
            <a:r>
              <a:rPr lang="en-US" dirty="0" smtClean="0">
                <a:solidFill>
                  <a:srgbClr val="4F81BD"/>
                </a:solidFill>
              </a:rPr>
              <a:t>)</a:t>
            </a:r>
          </a:p>
          <a:p>
            <a:pPr marL="793750" lvl="1" indent="-331788"/>
            <a:r>
              <a:rPr lang="en-US" dirty="0" smtClean="0">
                <a:solidFill>
                  <a:srgbClr val="4F81BD"/>
                </a:solidFill>
              </a:rPr>
              <a:t>Institution names (Ringgold)</a:t>
            </a:r>
          </a:p>
          <a:p>
            <a:endParaRPr lang="en-US" dirty="0"/>
          </a:p>
        </p:txBody>
      </p:sp>
      <p:sp>
        <p:nvSpPr>
          <p:cNvPr id="4" name="Slide Number Placeholder 3"/>
          <p:cNvSpPr>
            <a:spLocks noGrp="1"/>
          </p:cNvSpPr>
          <p:nvPr>
            <p:ph type="sldNum" sz="quarter" idx="10"/>
          </p:nvPr>
        </p:nvSpPr>
        <p:spPr/>
        <p:txBody>
          <a:bodyPr/>
          <a:lstStyle/>
          <a:p>
            <a:fld id="{65DCEB73-F2CB-9F41-B9DD-4841B76F4741}" type="slidenum">
              <a:rPr lang="en-US" smtClean="0"/>
              <a:t>17</a:t>
            </a:fld>
            <a:endParaRPr lang="en-US"/>
          </a:p>
        </p:txBody>
      </p:sp>
    </p:spTree>
    <p:extLst>
      <p:ext uri="{BB962C8B-B14F-4D97-AF65-F5344CB8AC3E}">
        <p14:creationId xmlns:p14="http://schemas.microsoft.com/office/powerpoint/2010/main" val="1899855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Smokestack/funnel of the titanic</a:t>
            </a:r>
            <a:endParaRPr lang="en-US" dirty="0"/>
          </a:p>
        </p:txBody>
      </p:sp>
      <p:sp>
        <p:nvSpPr>
          <p:cNvPr id="4" name="Slide Number Placeholder 3"/>
          <p:cNvSpPr>
            <a:spLocks noGrp="1"/>
          </p:cNvSpPr>
          <p:nvPr>
            <p:ph type="sldNum" sz="quarter" idx="10"/>
          </p:nvPr>
        </p:nvSpPr>
        <p:spPr/>
        <p:txBody>
          <a:bodyPr/>
          <a:lstStyle/>
          <a:p>
            <a:fld id="{30DF8BE9-7908-4854-80BF-6E832F7A1E62}" type="slidenum">
              <a:rPr lang="en-US" smtClean="0"/>
              <a:pPr/>
              <a:t>18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a:t>
            </a:r>
            <a:r>
              <a:rPr lang="en-US" baseline="0" dirty="0" smtClean="0"/>
              <a:t> modes of activity counted</a:t>
            </a:r>
          </a:p>
          <a:p>
            <a:r>
              <a:rPr lang="en-US" baseline="0" dirty="0" smtClean="0"/>
              <a:t>Different objects counted - versions and copies – in the case of a research paper</a:t>
            </a:r>
            <a:endParaRPr lang="en-US" dirty="0"/>
          </a:p>
        </p:txBody>
      </p:sp>
      <p:sp>
        <p:nvSpPr>
          <p:cNvPr id="4" name="Slide Number Placeholder 3"/>
          <p:cNvSpPr>
            <a:spLocks noGrp="1"/>
          </p:cNvSpPr>
          <p:nvPr>
            <p:ph type="sldNum" sz="quarter" idx="10"/>
          </p:nvPr>
        </p:nvSpPr>
        <p:spPr/>
        <p:txBody>
          <a:bodyPr/>
          <a:lstStyle/>
          <a:p>
            <a:fld id="{30DF8BE9-7908-4854-80BF-6E832F7A1E62}" type="slidenum">
              <a:rPr lang="en-US" smtClean="0"/>
              <a:pPr/>
              <a:t>20</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SzPts val="2800"/>
              <a:buFont typeface="Arial"/>
              <a:buNone/>
            </a:pPr>
            <a:r>
              <a:rPr lang="en-US" sz="1200" b="0" i="0" u="none" strike="noStrike" kern="1200" baseline="0" dirty="0" smtClean="0">
                <a:solidFill>
                  <a:srgbClr val="FFFFFF"/>
                </a:solidFill>
                <a:latin typeface="+mn-lt"/>
              </a:rPr>
              <a:t>How are we going to get there?  We can’t do it alone… never envisioned it and have never acted based on this premise.</a:t>
            </a:r>
          </a:p>
          <a:p>
            <a:pPr rtl="0">
              <a:buSzPts val="2800"/>
              <a:buFont typeface="Arial"/>
              <a:buNone/>
            </a:pPr>
            <a:endParaRPr lang="en-US" sz="1200" b="0" i="0" u="none" strike="noStrike" kern="1200" baseline="0" dirty="0" smtClean="0">
              <a:solidFill>
                <a:srgbClr val="FFFFFF"/>
              </a:solidFill>
              <a:latin typeface="+mn-lt"/>
            </a:endParaRPr>
          </a:p>
          <a:p>
            <a:pPr rtl="0">
              <a:buSzPts val="2800"/>
              <a:buFont typeface="Arial"/>
              <a:buNone/>
            </a:pPr>
            <a:r>
              <a:rPr lang="en-US" sz="1200" b="0" i="0" u="none" strike="noStrike" kern="1200" baseline="0" dirty="0" smtClean="0">
                <a:solidFill>
                  <a:srgbClr val="FFFFFF"/>
                </a:solidFill>
                <a:latin typeface="+mn-lt"/>
              </a:rPr>
              <a:t>Coordination between other publishers</a:t>
            </a:r>
          </a:p>
          <a:p>
            <a:pPr rtl="0">
              <a:buSzPts val="2800"/>
              <a:buFont typeface="Arial"/>
              <a:buChar char="–"/>
            </a:pPr>
            <a:r>
              <a:rPr lang="en-US" sz="1200" b="0" i="0" u="none" strike="noStrike" kern="1200" baseline="0" dirty="0" smtClean="0">
                <a:solidFill>
                  <a:srgbClr val="FFFFFF"/>
                </a:solidFill>
                <a:latin typeface="+mn-lt"/>
              </a:rPr>
              <a:t>technology etiquette for content publishers so that data is available &amp; easily consumable (data stewardship) </a:t>
            </a:r>
          </a:p>
          <a:p>
            <a:pPr rtl="0">
              <a:buSzPts val="2800"/>
              <a:buFont typeface="Arial"/>
              <a:buChar char="–"/>
            </a:pPr>
            <a:r>
              <a:rPr lang="en-US" sz="1200" b="0" i="0" u="none" strike="noStrike" kern="1200" baseline="0" dirty="0" smtClean="0">
                <a:solidFill>
                  <a:srgbClr val="FFFFFF"/>
                </a:solidFill>
                <a:latin typeface="+mn-lt"/>
              </a:rPr>
              <a:t>basic degree of coordination between actors (best practices, standards, etc.)</a:t>
            </a:r>
          </a:p>
          <a:p>
            <a:pPr rtl="0">
              <a:buSzPts val="2400"/>
              <a:buFont typeface="Arial"/>
              <a:buChar char="•"/>
            </a:pPr>
            <a:r>
              <a:rPr lang="en-US" sz="1100" b="0" i="0" u="none" strike="noStrike" kern="1200" baseline="0" dirty="0" smtClean="0">
                <a:solidFill>
                  <a:srgbClr val="FFFFFF"/>
                </a:solidFill>
                <a:latin typeface="+mn-lt"/>
              </a:rPr>
              <a:t>NISO </a:t>
            </a:r>
            <a:r>
              <a:rPr lang="en-US" sz="1100" b="0" i="0" u="none" strike="noStrike" kern="1200" baseline="0" dirty="0" err="1" smtClean="0">
                <a:solidFill>
                  <a:srgbClr val="FFFFFF"/>
                </a:solidFill>
                <a:latin typeface="+mn-lt"/>
              </a:rPr>
              <a:t>Altmetrics</a:t>
            </a:r>
            <a:r>
              <a:rPr lang="en-US" sz="1100" b="0" i="0" u="none" strike="noStrike" kern="1200" baseline="0" dirty="0" smtClean="0">
                <a:solidFill>
                  <a:srgbClr val="FFFFFF"/>
                </a:solidFill>
                <a:latin typeface="+mn-lt"/>
              </a:rPr>
              <a:t> Project</a:t>
            </a:r>
          </a:p>
          <a:p>
            <a:pPr rtl="0">
              <a:buSzPts val="2400"/>
              <a:buFont typeface="Arial"/>
              <a:buChar char="•"/>
            </a:pPr>
            <a:endParaRPr lang="en-US" sz="1100" b="0" i="0" u="none" strike="noStrike" kern="1200" baseline="0" dirty="0" smtClean="0">
              <a:solidFill>
                <a:srgbClr val="FFFFFF"/>
              </a:solidFill>
              <a:latin typeface="+mn-lt"/>
            </a:endParaRPr>
          </a:p>
          <a:p>
            <a:pPr rtl="0">
              <a:buSzPts val="2400"/>
              <a:buFont typeface="Arial"/>
              <a:buChar char="•"/>
            </a:pPr>
            <a:r>
              <a:rPr lang="en-US" sz="1100" b="0" i="0" u="none" strike="noStrike" kern="1200" baseline="0" dirty="0" smtClean="0">
                <a:solidFill>
                  <a:srgbClr val="FFFFFF"/>
                </a:solidFill>
                <a:latin typeface="+mn-lt"/>
              </a:rPr>
              <a:t>For us to have fully realize the use of ALMs for research published by PLOS, we need open metrics, open ALM</a:t>
            </a:r>
          </a:p>
          <a:p>
            <a:pPr rtl="0">
              <a:buSzPts val="2400"/>
              <a:buFont typeface="Arial"/>
              <a:buChar char="•"/>
            </a:pPr>
            <a:endParaRPr lang="en-US" sz="1100" b="0" i="0" u="none" strike="noStrike" kern="1200" baseline="0" dirty="0" smtClean="0">
              <a:solidFill>
                <a:srgbClr val="FFFFFF"/>
              </a:solidFill>
              <a:latin typeface="+mn-lt"/>
            </a:endParaRPr>
          </a:p>
          <a:p>
            <a:r>
              <a:rPr lang="en-US" dirty="0" smtClean="0"/>
              <a:t>Scholarly community</a:t>
            </a:r>
            <a:r>
              <a:rPr lang="en-US" baseline="0" dirty="0" smtClean="0"/>
              <a:t> infrastructure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 trusted, engaging the right communities, and financially sustainable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Sustainable future: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Organisations</a:t>
            </a:r>
            <a:r>
              <a:rPr lang="en-US" dirty="0" smtClean="0"/>
              <a:t> like </a:t>
            </a:r>
            <a:r>
              <a:rPr lang="en-US" dirty="0" err="1" smtClean="0"/>
              <a:t>Crossref</a:t>
            </a:r>
            <a:r>
              <a:rPr lang="en-US" dirty="0" smtClean="0"/>
              <a:t>, ORCID, as well as systems like PubMed and </a:t>
            </a:r>
            <a:r>
              <a:rPr lang="en-US" dirty="0" err="1" smtClean="0"/>
              <a:t>ArXiv</a:t>
            </a:r>
            <a:r>
              <a:rPr lang="en-US" dirty="0" smtClean="0"/>
              <a:t> reduce the burden of requiring bilateral agreements across </a:t>
            </a:r>
            <a:r>
              <a:rPr lang="en-US" dirty="0" err="1" smtClean="0"/>
              <a:t>organisations</a:t>
            </a:r>
            <a:r>
              <a:rPr lang="en-US" dirty="0" smtClean="0"/>
              <a:t> to exchange information. We now need to tackle a similar problem - a multitude of bilateral agreements between these </a:t>
            </a:r>
            <a:r>
              <a:rPr lang="en-US" dirty="0" err="1" smtClean="0"/>
              <a:t>organisations</a:t>
            </a:r>
            <a:r>
              <a:rPr lang="en-US" dirty="0" smtClean="0"/>
              <a:t>. But without a single place to negotiate such agreements for many identifier systems, a supra-organization is necessary. To this end, we envision a general and open system that enables the deposition, distribution, and exchange of claims about the identifiers that these systems manage and curate. This system offers the most sustainable solution for the future.</a:t>
            </a:r>
          </a:p>
          <a:p>
            <a:pPr rtl="0">
              <a:buSzPts val="2400"/>
              <a:buFont typeface="Arial"/>
              <a:buNone/>
            </a:pPr>
            <a:endParaRPr lang="en-US" sz="1100" b="0" i="0" u="none" strike="noStrike" kern="1200" baseline="0" dirty="0" smtClean="0">
              <a:solidFill>
                <a:srgbClr val="FFFFFF"/>
              </a:solidFill>
              <a:latin typeface="+mn-lt"/>
            </a:endParaRPr>
          </a:p>
          <a:p>
            <a:endParaRPr lang="en-US" dirty="0"/>
          </a:p>
        </p:txBody>
      </p:sp>
      <p:sp>
        <p:nvSpPr>
          <p:cNvPr id="4" name="Slide Number Placeholder 3"/>
          <p:cNvSpPr>
            <a:spLocks noGrp="1"/>
          </p:cNvSpPr>
          <p:nvPr>
            <p:ph type="sldNum" sz="quarter" idx="10"/>
          </p:nvPr>
        </p:nvSpPr>
        <p:spPr/>
        <p:txBody>
          <a:bodyPr/>
          <a:lstStyle/>
          <a:p>
            <a:fld id="{65DCEB73-F2CB-9F41-B9DD-4841B76F4741}" type="slidenum">
              <a:rPr lang="en-US" smtClean="0"/>
              <a:t>21</a:t>
            </a:fld>
            <a:endParaRPr lang="en-US"/>
          </a:p>
        </p:txBody>
      </p:sp>
    </p:spTree>
    <p:extLst>
      <p:ext uri="{BB962C8B-B14F-4D97-AF65-F5344CB8AC3E}">
        <p14:creationId xmlns:p14="http://schemas.microsoft.com/office/powerpoint/2010/main" val="1575984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Open call for</a:t>
            </a:r>
            <a:r>
              <a:rPr lang="en-US" b="1" baseline="0" dirty="0" smtClean="0"/>
              <a:t> papers in the PLOS </a:t>
            </a:r>
            <a:r>
              <a:rPr lang="en-US" b="1" baseline="0" dirty="0" err="1" smtClean="0"/>
              <a:t>Altmetrics</a:t>
            </a:r>
            <a:r>
              <a:rPr lang="en-US" b="1" baseline="0" dirty="0" smtClean="0"/>
              <a:t> Collection.</a:t>
            </a:r>
          </a:p>
          <a:p>
            <a:r>
              <a:rPr lang="en-US" b="0" baseline="0" dirty="0" smtClean="0"/>
              <a:t>The PLOS </a:t>
            </a:r>
            <a:r>
              <a:rPr lang="en-US" b="0" baseline="0" dirty="0" err="1" smtClean="0"/>
              <a:t>Altmetrics</a:t>
            </a:r>
            <a:r>
              <a:rPr lang="en-US" b="0" baseline="0" dirty="0" smtClean="0"/>
              <a:t> Collection launched back in 2012 with an aim to provide a forum for the dissemination of innovative research on metrics. Today along with the original </a:t>
            </a:r>
            <a:r>
              <a:rPr lang="en-US" b="0" baseline="0" dirty="0" err="1" smtClean="0"/>
              <a:t>altmetrics</a:t>
            </a:r>
            <a:r>
              <a:rPr lang="en-US" b="0" baseline="0" dirty="0" smtClean="0"/>
              <a:t> architects, we reissue a call for papers under the topic of </a:t>
            </a:r>
            <a:r>
              <a:rPr lang="en-US" b="0" baseline="0" dirty="0" err="1" smtClean="0"/>
              <a:t>Altmetrics</a:t>
            </a:r>
            <a:r>
              <a:rPr lang="en-US" b="0" baseline="0" dirty="0" smtClean="0"/>
              <a:t> in order to better establish a concrete set of tools and data for future scholars.</a:t>
            </a:r>
          </a:p>
          <a:p>
            <a:endParaRPr lang="en-US" b="1" baseline="0" dirty="0" smtClean="0"/>
          </a:p>
          <a:p>
            <a:r>
              <a:rPr lang="en-US" b="1" baseline="0" dirty="0" smtClean="0"/>
              <a:t>Paper topics: </a:t>
            </a:r>
          </a:p>
          <a:p>
            <a:r>
              <a:rPr lang="en-US" baseline="0" dirty="0" smtClean="0"/>
              <a:t>Statistical analysis of </a:t>
            </a:r>
            <a:r>
              <a:rPr lang="en-US" baseline="0" dirty="0" err="1" smtClean="0"/>
              <a:t>altmetrics</a:t>
            </a:r>
            <a:r>
              <a:rPr lang="en-US" baseline="0" dirty="0" smtClean="0"/>
              <a:t> data sources</a:t>
            </a:r>
          </a:p>
          <a:p>
            <a:r>
              <a:rPr lang="en-US" baseline="0" dirty="0" smtClean="0"/>
              <a:t>Metric validation, and identification of biases in measurements</a:t>
            </a:r>
          </a:p>
          <a:p>
            <a:r>
              <a:rPr lang="en-US" baseline="0" dirty="0" smtClean="0"/>
              <a:t>Validation of models of scientific discovery/recommendation based on </a:t>
            </a:r>
            <a:r>
              <a:rPr lang="en-US" baseline="0" dirty="0" err="1" smtClean="0"/>
              <a:t>altmetrics</a:t>
            </a:r>
            <a:endParaRPr lang="en-US" baseline="0" dirty="0" smtClean="0"/>
          </a:p>
          <a:p>
            <a:r>
              <a:rPr lang="en-US" baseline="0" dirty="0" smtClean="0"/>
              <a:t>Qualitative research describing the scholarly use of online tools and environments</a:t>
            </a:r>
          </a:p>
          <a:p>
            <a:r>
              <a:rPr lang="en-US" baseline="0" dirty="0" smtClean="0"/>
              <a:t>Empirically-supported theory guiding </a:t>
            </a:r>
            <a:r>
              <a:rPr lang="en-US" baseline="0" dirty="0" err="1" smtClean="0"/>
              <a:t>altmetrics</a:t>
            </a:r>
            <a:r>
              <a:rPr lang="en-US" baseline="0" dirty="0" smtClean="0"/>
              <a:t> uses</a:t>
            </a:r>
          </a:p>
          <a:p>
            <a:r>
              <a:rPr lang="en-US" baseline="0" dirty="0" smtClean="0"/>
              <a:t>Other research relating to scholarly impact in online tools and environments</a:t>
            </a:r>
          </a:p>
          <a:p>
            <a:endParaRPr lang="en-US" dirty="0"/>
          </a:p>
        </p:txBody>
      </p:sp>
      <p:sp>
        <p:nvSpPr>
          <p:cNvPr id="4" name="Slide Number Placeholder 3"/>
          <p:cNvSpPr>
            <a:spLocks noGrp="1"/>
          </p:cNvSpPr>
          <p:nvPr>
            <p:ph type="sldNum" sz="quarter" idx="10"/>
          </p:nvPr>
        </p:nvSpPr>
        <p:spPr/>
        <p:txBody>
          <a:bodyPr/>
          <a:lstStyle/>
          <a:p>
            <a:fld id="{65DCEB73-F2CB-9F41-B9DD-4841B76F4741}" type="slidenum">
              <a:rPr lang="en-US" smtClean="0"/>
              <a:t>22</a:t>
            </a:fld>
            <a:endParaRPr lang="en-US"/>
          </a:p>
        </p:txBody>
      </p:sp>
    </p:spTree>
    <p:extLst>
      <p:ext uri="{BB962C8B-B14F-4D97-AF65-F5344CB8AC3E}">
        <p14:creationId xmlns:p14="http://schemas.microsoft.com/office/powerpoint/2010/main" val="315440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integrating it into our CMS tool for home pages</a:t>
            </a:r>
          </a:p>
          <a:p>
            <a:r>
              <a:rPr lang="en-US" dirty="0" smtClean="0"/>
              <a:t>will be using it to better the article recommendations from </a:t>
            </a:r>
            <a:r>
              <a:rPr lang="en-US" dirty="0" err="1" smtClean="0"/>
              <a:t>Eigenfactor</a:t>
            </a:r>
            <a:r>
              <a:rPr lang="en-US" dirty="0" smtClean="0"/>
              <a:t> Recommends</a:t>
            </a:r>
            <a:endParaRPr lang="en-US" dirty="0"/>
          </a:p>
        </p:txBody>
      </p:sp>
      <p:sp>
        <p:nvSpPr>
          <p:cNvPr id="4" name="Slide Number Placeholder 3"/>
          <p:cNvSpPr>
            <a:spLocks noGrp="1"/>
          </p:cNvSpPr>
          <p:nvPr>
            <p:ph type="sldNum" sz="quarter" idx="10"/>
          </p:nvPr>
        </p:nvSpPr>
        <p:spPr/>
        <p:txBody>
          <a:bodyPr/>
          <a:lstStyle/>
          <a:p>
            <a:fld id="{65DCEB73-F2CB-9F41-B9DD-4841B76F4741}" type="slidenum">
              <a:rPr lang="en-US" smtClean="0"/>
              <a:t>7</a:t>
            </a:fld>
            <a:endParaRPr lang="en-US"/>
          </a:p>
        </p:txBody>
      </p:sp>
    </p:spTree>
    <p:extLst>
      <p:ext uri="{BB962C8B-B14F-4D97-AF65-F5344CB8AC3E}">
        <p14:creationId xmlns:p14="http://schemas.microsoft.com/office/powerpoint/2010/main" val="246293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Editorial</a:t>
            </a:r>
            <a:r>
              <a:rPr lang="en-US" baseline="0" dirty="0" smtClean="0"/>
              <a:t> – </a:t>
            </a:r>
            <a:r>
              <a:rPr lang="en-US" dirty="0" err="1" smtClean="0"/>
              <a:t>curation</a:t>
            </a:r>
            <a:r>
              <a:rPr lang="en-US" dirty="0" smtClean="0"/>
              <a:t>,</a:t>
            </a:r>
            <a:r>
              <a:rPr lang="en-US" baseline="0" dirty="0" smtClean="0"/>
              <a:t> </a:t>
            </a:r>
            <a:r>
              <a:rPr lang="en-US" dirty="0" smtClean="0"/>
              <a:t>promotion, Track dissemination of articles published (types of channels, rate of growth, etc.)</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Publication Services – supportin</a:t>
            </a:r>
            <a:r>
              <a:rPr lang="en-US" baseline="0" dirty="0" smtClean="0"/>
              <a:t>g our external editors, </a:t>
            </a:r>
            <a:r>
              <a:rPr lang="en-US" dirty="0" smtClean="0"/>
              <a:t>Provide data</a:t>
            </a:r>
            <a:r>
              <a:rPr lang="en-US" baseline="0" dirty="0" smtClean="0"/>
              <a:t> &amp; the content behind the metrics </a:t>
            </a:r>
            <a:r>
              <a:rPr lang="en-US" dirty="0" smtClean="0"/>
              <a:t>on downstream impact of publications</a:t>
            </a:r>
            <a:r>
              <a:rPr lang="en-US" baseline="0" dirty="0" smtClean="0"/>
              <a:t> (media coverage, blog coverage, etc.)</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Marketing</a:t>
            </a:r>
            <a:r>
              <a:rPr lang="en-US" baseline="0" dirty="0" smtClean="0"/>
              <a:t> - </a:t>
            </a:r>
            <a:r>
              <a:rPr lang="en-US" dirty="0" smtClean="0"/>
              <a:t>Attract authors and new audiences</a:t>
            </a:r>
            <a:r>
              <a:rPr lang="en-US" baseline="0" dirty="0" smtClean="0"/>
              <a:t> </a:t>
            </a:r>
            <a:r>
              <a:rPr lang="en-US" dirty="0" smtClean="0"/>
              <a:t>by offering data on the audience’s research interest</a:t>
            </a:r>
          </a:p>
          <a:p>
            <a:endParaRPr lang="en-US" dirty="0" smtClean="0"/>
          </a:p>
          <a:p>
            <a:r>
              <a:rPr lang="en-US" dirty="0" smtClean="0"/>
              <a:t>Executive</a:t>
            </a:r>
            <a:r>
              <a:rPr lang="en-US" baseline="0" dirty="0" smtClean="0"/>
              <a:t> team – support reporting to our Board, provide hard-data to inform strategic decision-making for the organization</a:t>
            </a:r>
            <a:endParaRPr lang="en-US" dirty="0" smtClean="0"/>
          </a:p>
        </p:txBody>
      </p:sp>
      <p:sp>
        <p:nvSpPr>
          <p:cNvPr id="4" name="Slide Number Placeholder 3"/>
          <p:cNvSpPr>
            <a:spLocks noGrp="1"/>
          </p:cNvSpPr>
          <p:nvPr>
            <p:ph type="sldNum" sz="quarter" idx="10"/>
          </p:nvPr>
        </p:nvSpPr>
        <p:spPr/>
        <p:txBody>
          <a:bodyPr/>
          <a:lstStyle/>
          <a:p>
            <a:fld id="{65DCEB73-F2CB-9F41-B9DD-4841B76F4741}" type="slidenum">
              <a:rPr lang="en-US" smtClean="0"/>
              <a:t>9</a:t>
            </a:fld>
            <a:endParaRPr lang="en-US"/>
          </a:p>
        </p:txBody>
      </p:sp>
    </p:spTree>
    <p:extLst>
      <p:ext uri="{BB962C8B-B14F-4D97-AF65-F5344CB8AC3E}">
        <p14:creationId xmlns:p14="http://schemas.microsoft.com/office/powerpoint/2010/main" val="4214973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list will be selected each month from a report of papers generated based on the following ALMs ratio: PDF downloads/HTML ratios.  Only papers published within the last four calendar months were eligible for inclusion. (This list was pulled from March 15, 2014- July 15, 2014)</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almreports.plos.org</a:t>
            </a:r>
            <a:r>
              <a:rPr lang="en-US" dirty="0" smtClean="0"/>
              <a:t>/reports/metrics/15583</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 Investigating “</a:t>
            </a:r>
            <a:r>
              <a:rPr lang="en-US" dirty="0" err="1" smtClean="0"/>
              <a:t>knockin</a:t>
            </a:r>
            <a:r>
              <a:rPr lang="en-US" dirty="0" smtClean="0"/>
              <a:t>” and “knockdown” in a human cell line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 The shapes of 2.1 billion year-old macroscopic marine biota</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 Musical training may benefit young brains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 Cheers for the “bugs” in Lambic beers’ (yeast and bacteria)</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 Latent virus reactivation in patients with sepsis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 Prehistoric crocodiles may have dined on each other</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7. Microbes hitching a ride on the skin of a humpback whale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8. Up close with 3D insects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5DCEB73-F2CB-9F41-B9DD-4841B76F4741}" type="slidenum">
              <a:rPr lang="en-US" smtClean="0"/>
              <a:t>10</a:t>
            </a:fld>
            <a:endParaRPr lang="en-US"/>
          </a:p>
        </p:txBody>
      </p:sp>
    </p:spTree>
    <p:extLst>
      <p:ext uri="{BB962C8B-B14F-4D97-AF65-F5344CB8AC3E}">
        <p14:creationId xmlns:p14="http://schemas.microsoft.com/office/powerpoint/2010/main" val="297529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CEB73-F2CB-9F41-B9DD-4841B76F4741}" type="slidenum">
              <a:rPr lang="en-US" smtClean="0"/>
              <a:t>11</a:t>
            </a:fld>
            <a:endParaRPr lang="en-US"/>
          </a:p>
        </p:txBody>
      </p:sp>
    </p:spTree>
    <p:extLst>
      <p:ext uri="{BB962C8B-B14F-4D97-AF65-F5344CB8AC3E}">
        <p14:creationId xmlns:p14="http://schemas.microsoft.com/office/powerpoint/2010/main" val="3132652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can track these papers over time, within this cohort,</a:t>
            </a:r>
            <a:r>
              <a:rPr lang="en-US" baseline="0" dirty="0" smtClean="0"/>
              <a:t> </a:t>
            </a:r>
            <a:r>
              <a:rPr lang="en-US" dirty="0" smtClean="0"/>
              <a:t>merely</a:t>
            </a:r>
            <a:r>
              <a:rPr lang="en-US" baseline="0" dirty="0" smtClean="0"/>
              <a:t> rerunning the report to see how they change as they age.</a:t>
            </a:r>
            <a:endParaRPr lang="en-US" dirty="0" smtClean="0"/>
          </a:p>
          <a:p>
            <a:r>
              <a:rPr lang="en-US" dirty="0" smtClean="0"/>
              <a:t>http://</a:t>
            </a:r>
            <a:r>
              <a:rPr lang="en-US" dirty="0" err="1" smtClean="0"/>
              <a:t>almreports.plos.org</a:t>
            </a:r>
            <a:r>
              <a:rPr lang="en-US" dirty="0" smtClean="0"/>
              <a:t>/reports/visualizations/15675</a:t>
            </a:r>
            <a:endParaRPr lang="en-US" dirty="0"/>
          </a:p>
        </p:txBody>
      </p:sp>
      <p:sp>
        <p:nvSpPr>
          <p:cNvPr id="4" name="Slide Number Placeholder 3"/>
          <p:cNvSpPr>
            <a:spLocks noGrp="1"/>
          </p:cNvSpPr>
          <p:nvPr>
            <p:ph type="sldNum" sz="quarter" idx="10"/>
          </p:nvPr>
        </p:nvSpPr>
        <p:spPr/>
        <p:txBody>
          <a:bodyPr/>
          <a:lstStyle/>
          <a:p>
            <a:fld id="{65DCEB73-F2CB-9F41-B9DD-4841B76F4741}" type="slidenum">
              <a:rPr lang="en-US" smtClean="0"/>
              <a:t>12</a:t>
            </a:fld>
            <a:endParaRPr lang="en-US"/>
          </a:p>
        </p:txBody>
      </p:sp>
    </p:spTree>
    <p:extLst>
      <p:ext uri="{BB962C8B-B14F-4D97-AF65-F5344CB8AC3E}">
        <p14:creationId xmlns:p14="http://schemas.microsoft.com/office/powerpoint/2010/main" val="311153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Regularly</a:t>
            </a:r>
            <a:r>
              <a:rPr lang="en-US" baseline="0" dirty="0" smtClean="0"/>
              <a:t> </a:t>
            </a:r>
            <a:r>
              <a:rPr lang="en-US" baseline="0" dirty="0" err="1" smtClean="0"/>
              <a:t>occuring</a:t>
            </a:r>
            <a:r>
              <a:rPr lang="en-US" baseline="0" dirty="0" smtClean="0"/>
              <a:t>, ongoing series - </a:t>
            </a:r>
            <a:r>
              <a:rPr lang="en-US" dirty="0" smtClean="0"/>
              <a:t>This series will not only highlight individual articles but will celebrate what in the end is a core editorial function of journals—curating content that matters to their, and we hope wider, audiences.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ONE – public viewing </a:t>
            </a:r>
            <a:r>
              <a:rPr lang="en-US" smtClean="0"/>
              <a:t>of science does matter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5DCEB73-F2CB-9F41-B9DD-4841B76F4741}" type="slidenum">
              <a:rPr lang="en-US" smtClean="0"/>
              <a:t>13</a:t>
            </a:fld>
            <a:endParaRPr lang="en-US"/>
          </a:p>
        </p:txBody>
      </p:sp>
    </p:spTree>
    <p:extLst>
      <p:ext uri="{BB962C8B-B14F-4D97-AF65-F5344CB8AC3E}">
        <p14:creationId xmlns:p14="http://schemas.microsoft.com/office/powerpoint/2010/main" val="88729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Sauropod</a:t>
            </a:r>
            <a:r>
              <a:rPr lang="en-US" baseline="0" dirty="0" smtClean="0"/>
              <a:t> Gigantism: </a:t>
            </a:r>
            <a:r>
              <a:rPr lang="en-US" dirty="0" err="1" smtClean="0"/>
              <a:t>Sauropod</a:t>
            </a:r>
            <a:r>
              <a:rPr lang="en-US" dirty="0" smtClean="0"/>
              <a:t> dinosaurs were the largest terrestrial animals to roam the Earth, exceeding all other land-dwelling vertebrates in both mean and maximal body size. While </a:t>
            </a:r>
            <a:r>
              <a:rPr lang="en-US" dirty="0" err="1" smtClean="0"/>
              <a:t>convergently</a:t>
            </a:r>
            <a:r>
              <a:rPr lang="en-US" dirty="0" smtClean="0"/>
              <a:t> evolving many features seen in large terrestrial mammals, such as upright, columnar limbs and barrel-shaped trunks, </a:t>
            </a:r>
            <a:r>
              <a:rPr lang="en-US" dirty="0" err="1" smtClean="0"/>
              <a:t>sauropods</a:t>
            </a:r>
            <a:r>
              <a:rPr lang="en-US" dirty="0" smtClean="0"/>
              <a:t> evolved some unique features, such as the extremely long neck and diminutive head they are famous for. This new PLOS Collection discusses major efforts by evolutionary biologists and paleontologists to understand </a:t>
            </a:r>
            <a:r>
              <a:rPr lang="en-US" dirty="0" err="1" smtClean="0"/>
              <a:t>sauropods</a:t>
            </a:r>
            <a:r>
              <a:rPr lang="en-US" dirty="0" smtClean="0"/>
              <a:t> as living animals and to explain their evolutionary success and uniquely gigantic body size. The articles address these questions from the widest selection of disciplinary viewpoints, including those of ecology, engineering, functional morphology, animal nutrition and </a:t>
            </a:r>
            <a:r>
              <a:rPr lang="en-US" dirty="0" err="1" smtClean="0"/>
              <a:t>palaeontology</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collections reporting, reports for CJ, community building (author emails)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5DCEB73-F2CB-9F41-B9DD-4841B76F4741}" type="slidenum">
              <a:rPr lang="en-US" smtClean="0"/>
              <a:t>14</a:t>
            </a:fld>
            <a:endParaRPr lang="en-US"/>
          </a:p>
        </p:txBody>
      </p:sp>
    </p:spTree>
    <p:extLst>
      <p:ext uri="{BB962C8B-B14F-4D97-AF65-F5344CB8AC3E}">
        <p14:creationId xmlns:p14="http://schemas.microsoft.com/office/powerpoint/2010/main" val="2621297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Context</a:t>
            </a:r>
          </a:p>
          <a:p>
            <a:r>
              <a:rPr lang="en-US" dirty="0" smtClean="0"/>
              <a:t>Clean Data</a:t>
            </a:r>
          </a:p>
          <a:p>
            <a:r>
              <a:rPr lang="en-US" dirty="0" smtClean="0"/>
              <a:t>Looking</a:t>
            </a:r>
            <a:r>
              <a:rPr lang="en-US" baseline="0" dirty="0" smtClean="0"/>
              <a:t> beyond the article to other fundamental or associated components (figures, data, software, etc.)</a:t>
            </a:r>
          </a:p>
          <a:p>
            <a:endParaRPr lang="en-US" baseline="0" dirty="0" smtClean="0"/>
          </a:p>
          <a:p>
            <a:pPr marL="396875" indent="-331788"/>
            <a:r>
              <a:rPr lang="en-US" dirty="0" smtClean="0">
                <a:solidFill>
                  <a:srgbClr val="4F81BD"/>
                </a:solidFill>
              </a:rPr>
              <a:t>Article page metrics tab refresh (historical view, interactive graphs)</a:t>
            </a:r>
          </a:p>
          <a:p>
            <a:pPr marL="396875" indent="-331788"/>
            <a:r>
              <a:rPr lang="en-US" dirty="0" smtClean="0">
                <a:solidFill>
                  <a:srgbClr val="4F81BD"/>
                </a:solidFill>
              </a:rPr>
              <a:t>Relative metrics for all ALM</a:t>
            </a:r>
          </a:p>
          <a:p>
            <a:pPr marL="396875" indent="-331788"/>
            <a:r>
              <a:rPr lang="en-US" dirty="0" smtClean="0">
                <a:solidFill>
                  <a:srgbClr val="4F81BD"/>
                </a:solidFill>
              </a:rPr>
              <a:t>Data-level metrics (NSF Project - Making Data Count)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5DCEB73-F2CB-9F41-B9DD-4841B76F4741}" type="slidenum">
              <a:rPr lang="en-US" smtClean="0"/>
              <a:t>16</a:t>
            </a:fld>
            <a:endParaRPr lang="en-US"/>
          </a:p>
        </p:txBody>
      </p:sp>
    </p:spTree>
    <p:extLst>
      <p:ext uri="{BB962C8B-B14F-4D97-AF65-F5344CB8AC3E}">
        <p14:creationId xmlns:p14="http://schemas.microsoft.com/office/powerpoint/2010/main" val="967748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2AE153-405F-144A-97C8-CBF0B8609120}" type="datetimeFigureOut">
              <a:rPr lang="en-US" smtClean="0"/>
              <a:t>9/25/14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D4B6C-87BA-334D-B304-C22D23B90CD0}" type="slidenum">
              <a:rPr lang="en-US" smtClean="0"/>
              <a:t>‹#›</a:t>
            </a:fld>
            <a:endParaRPr lang="en-US"/>
          </a:p>
        </p:txBody>
      </p:sp>
    </p:spTree>
    <p:extLst>
      <p:ext uri="{BB962C8B-B14F-4D97-AF65-F5344CB8AC3E}">
        <p14:creationId xmlns:p14="http://schemas.microsoft.com/office/powerpoint/2010/main" val="128876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AE153-405F-144A-97C8-CBF0B8609120}" type="datetimeFigureOut">
              <a:rPr lang="en-US" smtClean="0"/>
              <a:t>9/25/14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D4B6C-87BA-334D-B304-C22D23B90CD0}" type="slidenum">
              <a:rPr lang="en-US" smtClean="0"/>
              <a:t>‹#›</a:t>
            </a:fld>
            <a:endParaRPr lang="en-US"/>
          </a:p>
        </p:txBody>
      </p:sp>
    </p:spTree>
    <p:extLst>
      <p:ext uri="{BB962C8B-B14F-4D97-AF65-F5344CB8AC3E}">
        <p14:creationId xmlns:p14="http://schemas.microsoft.com/office/powerpoint/2010/main" val="360513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AE153-405F-144A-97C8-CBF0B8609120}" type="datetimeFigureOut">
              <a:rPr lang="en-US" smtClean="0"/>
              <a:t>9/25/14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D4B6C-87BA-334D-B304-C22D23B90CD0}" type="slidenum">
              <a:rPr lang="en-US" smtClean="0"/>
              <a:t>‹#›</a:t>
            </a:fld>
            <a:endParaRPr lang="en-US"/>
          </a:p>
        </p:txBody>
      </p:sp>
    </p:spTree>
    <p:extLst>
      <p:ext uri="{BB962C8B-B14F-4D97-AF65-F5344CB8AC3E}">
        <p14:creationId xmlns:p14="http://schemas.microsoft.com/office/powerpoint/2010/main" val="157052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AE153-405F-144A-97C8-CBF0B8609120}" type="datetimeFigureOut">
              <a:rPr lang="en-US" smtClean="0"/>
              <a:t>9/25/14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D4B6C-87BA-334D-B304-C22D23B90CD0}" type="slidenum">
              <a:rPr lang="en-US" smtClean="0"/>
              <a:t>‹#›</a:t>
            </a:fld>
            <a:endParaRPr lang="en-US"/>
          </a:p>
        </p:txBody>
      </p:sp>
    </p:spTree>
    <p:extLst>
      <p:ext uri="{BB962C8B-B14F-4D97-AF65-F5344CB8AC3E}">
        <p14:creationId xmlns:p14="http://schemas.microsoft.com/office/powerpoint/2010/main" val="355999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2AE153-405F-144A-97C8-CBF0B8609120}" type="datetimeFigureOut">
              <a:rPr lang="en-US" smtClean="0"/>
              <a:t>9/25/14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D4B6C-87BA-334D-B304-C22D23B90CD0}" type="slidenum">
              <a:rPr lang="en-US" smtClean="0"/>
              <a:t>‹#›</a:t>
            </a:fld>
            <a:endParaRPr lang="en-US"/>
          </a:p>
        </p:txBody>
      </p:sp>
    </p:spTree>
    <p:extLst>
      <p:ext uri="{BB962C8B-B14F-4D97-AF65-F5344CB8AC3E}">
        <p14:creationId xmlns:p14="http://schemas.microsoft.com/office/powerpoint/2010/main" val="3708587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2AE153-405F-144A-97C8-CBF0B8609120}" type="datetimeFigureOut">
              <a:rPr lang="en-US" smtClean="0"/>
              <a:t>9/25/14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D4B6C-87BA-334D-B304-C22D23B90CD0}" type="slidenum">
              <a:rPr lang="en-US" smtClean="0"/>
              <a:t>‹#›</a:t>
            </a:fld>
            <a:endParaRPr lang="en-US"/>
          </a:p>
        </p:txBody>
      </p:sp>
    </p:spTree>
    <p:extLst>
      <p:ext uri="{BB962C8B-B14F-4D97-AF65-F5344CB8AC3E}">
        <p14:creationId xmlns:p14="http://schemas.microsoft.com/office/powerpoint/2010/main" val="314207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2AE153-405F-144A-97C8-CBF0B8609120}" type="datetimeFigureOut">
              <a:rPr lang="en-US" smtClean="0"/>
              <a:t>9/25/14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D4B6C-87BA-334D-B304-C22D23B90CD0}" type="slidenum">
              <a:rPr lang="en-US" smtClean="0"/>
              <a:t>‹#›</a:t>
            </a:fld>
            <a:endParaRPr lang="en-US"/>
          </a:p>
        </p:txBody>
      </p:sp>
    </p:spTree>
    <p:extLst>
      <p:ext uri="{BB962C8B-B14F-4D97-AF65-F5344CB8AC3E}">
        <p14:creationId xmlns:p14="http://schemas.microsoft.com/office/powerpoint/2010/main" val="1964043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2AE153-405F-144A-97C8-CBF0B8609120}" type="datetimeFigureOut">
              <a:rPr lang="en-US" smtClean="0"/>
              <a:t>9/25/14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D4B6C-87BA-334D-B304-C22D23B90CD0}" type="slidenum">
              <a:rPr lang="en-US" smtClean="0"/>
              <a:t>‹#›</a:t>
            </a:fld>
            <a:endParaRPr lang="en-US"/>
          </a:p>
        </p:txBody>
      </p:sp>
    </p:spTree>
    <p:extLst>
      <p:ext uri="{BB962C8B-B14F-4D97-AF65-F5344CB8AC3E}">
        <p14:creationId xmlns:p14="http://schemas.microsoft.com/office/powerpoint/2010/main" val="20526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AE153-405F-144A-97C8-CBF0B8609120}" type="datetimeFigureOut">
              <a:rPr lang="en-US" smtClean="0"/>
              <a:t>9/25/14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D4B6C-87BA-334D-B304-C22D23B90CD0}" type="slidenum">
              <a:rPr lang="en-US" smtClean="0"/>
              <a:t>‹#›</a:t>
            </a:fld>
            <a:endParaRPr lang="en-US"/>
          </a:p>
        </p:txBody>
      </p:sp>
    </p:spTree>
    <p:extLst>
      <p:ext uri="{BB962C8B-B14F-4D97-AF65-F5344CB8AC3E}">
        <p14:creationId xmlns:p14="http://schemas.microsoft.com/office/powerpoint/2010/main" val="150420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AE153-405F-144A-97C8-CBF0B8609120}" type="datetimeFigureOut">
              <a:rPr lang="en-US" smtClean="0"/>
              <a:t>9/25/14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D4B6C-87BA-334D-B304-C22D23B90CD0}" type="slidenum">
              <a:rPr lang="en-US" smtClean="0"/>
              <a:t>‹#›</a:t>
            </a:fld>
            <a:endParaRPr lang="en-US"/>
          </a:p>
        </p:txBody>
      </p:sp>
    </p:spTree>
    <p:extLst>
      <p:ext uri="{BB962C8B-B14F-4D97-AF65-F5344CB8AC3E}">
        <p14:creationId xmlns:p14="http://schemas.microsoft.com/office/powerpoint/2010/main" val="115989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AE153-405F-144A-97C8-CBF0B8609120}" type="datetimeFigureOut">
              <a:rPr lang="en-US" smtClean="0"/>
              <a:t>9/25/14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D4B6C-87BA-334D-B304-C22D23B90CD0}" type="slidenum">
              <a:rPr lang="en-US" smtClean="0"/>
              <a:t>‹#›</a:t>
            </a:fld>
            <a:endParaRPr lang="en-US"/>
          </a:p>
        </p:txBody>
      </p:sp>
    </p:spTree>
    <p:extLst>
      <p:ext uri="{BB962C8B-B14F-4D97-AF65-F5344CB8AC3E}">
        <p14:creationId xmlns:p14="http://schemas.microsoft.com/office/powerpoint/2010/main" val="12306754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AE153-405F-144A-97C8-CBF0B8609120}" type="datetimeFigureOut">
              <a:rPr lang="en-US" smtClean="0"/>
              <a:t>9/25/14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D4B6C-87BA-334D-B304-C22D23B90CD0}" type="slidenum">
              <a:rPr lang="en-US" smtClean="0"/>
              <a:t>‹#›</a:t>
            </a:fld>
            <a:endParaRPr lang="en-US"/>
          </a:p>
        </p:txBody>
      </p:sp>
    </p:spTree>
    <p:extLst>
      <p:ext uri="{BB962C8B-B14F-4D97-AF65-F5344CB8AC3E}">
        <p14:creationId xmlns:p14="http://schemas.microsoft.com/office/powerpoint/2010/main" val="286433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blogs.plos.org/everyone/2014/09/02/article-level-metrics-monthly-highlight-top-10-summ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blogs.plos.org/tech/making-metrics-count-alm-article-feature-seri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hyperlink" Target="http://www.ploscollections.org/" TargetMode="External"/><Relationship Id="rId5" Type="http://schemas.openxmlformats.org/officeDocument/2006/relationships/hyperlink" Target="http://bit.ly/1stjaPP"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losone.org/search/simple?searchName=&amp;weekly=&amp;monthly=&amp;startPage=0&amp;pageSize=15&amp;filterKeyword=&amp;resultView=&amp;query=national+university+of+singapore&amp;sort=Most+cited,+all+time&amp;filterStartDate=&amp;filterEndDate=&amp;filterJournals=PLoSONE" TargetMode="Externa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chemeClr val="tx2"/>
                </a:solidFill>
              </a:rPr>
              <a:t>Altmetrics</a:t>
            </a:r>
            <a:r>
              <a:rPr lang="en-US" dirty="0" smtClean="0">
                <a:solidFill>
                  <a:schemeClr val="tx2"/>
                </a:solidFill>
              </a:rPr>
              <a:t> &amp; Publishers:</a:t>
            </a:r>
            <a:br>
              <a:rPr lang="en-US" dirty="0" smtClean="0">
                <a:solidFill>
                  <a:schemeClr val="tx2"/>
                </a:solidFill>
              </a:rPr>
            </a:br>
            <a:r>
              <a:rPr lang="en-US" dirty="0" smtClean="0">
                <a:solidFill>
                  <a:schemeClr val="tx2"/>
                </a:solidFill>
              </a:rPr>
              <a:t>Making Metrics Count</a:t>
            </a:r>
            <a:endParaRPr lang="en-US" dirty="0">
              <a:solidFill>
                <a:schemeClr val="tx2"/>
              </a:solidFill>
            </a:endParaRPr>
          </a:p>
        </p:txBody>
      </p:sp>
      <p:sp>
        <p:nvSpPr>
          <p:cNvPr id="3" name="Subtitle 2"/>
          <p:cNvSpPr>
            <a:spLocks noGrp="1"/>
          </p:cNvSpPr>
          <p:nvPr>
            <p:ph type="subTitle" idx="1"/>
          </p:nvPr>
        </p:nvSpPr>
        <p:spPr/>
        <p:txBody>
          <a:bodyPr/>
          <a:lstStyle/>
          <a:p>
            <a:r>
              <a:rPr lang="en-US" dirty="0" smtClean="0">
                <a:solidFill>
                  <a:schemeClr val="tx2"/>
                </a:solidFill>
              </a:rPr>
              <a:t>Jennifer Lin, PhD</a:t>
            </a:r>
          </a:p>
          <a:p>
            <a:r>
              <a:rPr lang="en-US" dirty="0" smtClean="0">
                <a:solidFill>
                  <a:schemeClr val="tx2"/>
                </a:solidFill>
              </a:rPr>
              <a:t>Senior Product Manager, PLOS</a:t>
            </a:r>
            <a:endParaRPr lang="en-US" dirty="0">
              <a:solidFill>
                <a:schemeClr val="tx2"/>
              </a:solidFill>
            </a:endParaRPr>
          </a:p>
        </p:txBody>
      </p:sp>
    </p:spTree>
    <p:extLst>
      <p:ext uri="{BB962C8B-B14F-4D97-AF65-F5344CB8AC3E}">
        <p14:creationId xmlns:p14="http://schemas.microsoft.com/office/powerpoint/2010/main" val="5507039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350"/>
            <a:ext cx="8229600" cy="1143000"/>
          </a:xfrm>
        </p:spPr>
        <p:txBody>
          <a:bodyPr/>
          <a:lstStyle/>
          <a:p>
            <a:r>
              <a:rPr lang="en-US" dirty="0" smtClean="0">
                <a:solidFill>
                  <a:srgbClr val="1F497D"/>
                </a:solidFill>
              </a:rPr>
              <a:t>PLOS ONE Highlights</a:t>
            </a:r>
            <a:endParaRPr lang="en-US" dirty="0">
              <a:solidFill>
                <a:srgbClr val="1F497D"/>
              </a:solidFill>
            </a:endParaRP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337312"/>
              </p:ext>
            </p:extLst>
          </p:nvPr>
        </p:nvGraphicFramePr>
        <p:xfrm>
          <a:off x="104586" y="1093994"/>
          <a:ext cx="8949765" cy="5755640"/>
        </p:xfrm>
        <a:graphic>
          <a:graphicData uri="http://schemas.openxmlformats.org/drawingml/2006/table">
            <a:tbl>
              <a:tblPr firstRow="1" bandRow="1">
                <a:tableStyleId>{5C22544A-7EE6-4342-B048-85BDC9FD1C3A}</a:tableStyleId>
              </a:tblPr>
              <a:tblGrid>
                <a:gridCol w="1748120"/>
                <a:gridCol w="5235094"/>
                <a:gridCol w="1966551"/>
              </a:tblGrid>
              <a:tr h="370840">
                <a:tc>
                  <a:txBody>
                    <a:bodyPr/>
                    <a:lstStyle/>
                    <a:p>
                      <a:r>
                        <a:rPr lang="en-US" dirty="0" smtClean="0"/>
                        <a:t>DOI</a:t>
                      </a:r>
                      <a:endParaRPr lang="en-US" dirty="0"/>
                    </a:p>
                  </a:txBody>
                  <a:tcPr/>
                </a:tc>
                <a:tc>
                  <a:txBody>
                    <a:bodyPr/>
                    <a:lstStyle/>
                    <a:p>
                      <a:r>
                        <a:rPr lang="en-US" dirty="0" smtClean="0"/>
                        <a:t>Title</a:t>
                      </a:r>
                      <a:endParaRPr lang="en-US" dirty="0"/>
                    </a:p>
                  </a:txBody>
                  <a:tcPr/>
                </a:tc>
                <a:tc>
                  <a:txBody>
                    <a:bodyPr/>
                    <a:lstStyle/>
                    <a:p>
                      <a:r>
                        <a:rPr lang="en-US" dirty="0" smtClean="0"/>
                        <a:t>Authors</a:t>
                      </a:r>
                      <a:endParaRPr lang="en-US" dirty="0"/>
                    </a:p>
                  </a:txBody>
                  <a:tcPr/>
                </a:tc>
              </a:tr>
              <a:tr h="370840">
                <a:tc>
                  <a:txBody>
                    <a:bodyPr/>
                    <a:lstStyle/>
                    <a:p>
                      <a:pPr algn="l" fontAlgn="b"/>
                      <a:r>
                        <a:rPr lang="fr-FR" sz="1500" b="0" i="0" u="none" strike="noStrike" dirty="0">
                          <a:solidFill>
                            <a:srgbClr val="1F497D"/>
                          </a:solidFill>
                          <a:effectLst/>
                          <a:latin typeface="Calibri"/>
                        </a:rPr>
                        <a:t>10.1371/journal.pone.0099438</a:t>
                      </a:r>
                    </a:p>
                  </a:txBody>
                  <a:tcPr marL="12700" marR="12700" marT="12700" marB="0" anchor="b"/>
                </a:tc>
                <a:tc>
                  <a:txBody>
                    <a:bodyPr/>
                    <a:lstStyle/>
                    <a:p>
                      <a:pPr algn="l" fontAlgn="b"/>
                      <a:r>
                        <a:rPr lang="en-US" sz="1500" b="0" i="0" u="none" strike="noStrike" dirty="0">
                          <a:solidFill>
                            <a:srgbClr val="1F497D"/>
                          </a:solidFill>
                          <a:effectLst/>
                          <a:latin typeface="Calibri"/>
                        </a:rPr>
                        <a:t>The 2.1 </a:t>
                      </a:r>
                      <a:r>
                        <a:rPr lang="en-US" sz="1500" b="0" i="0" u="none" strike="noStrike" dirty="0" err="1">
                          <a:solidFill>
                            <a:srgbClr val="1F497D"/>
                          </a:solidFill>
                          <a:effectLst/>
                          <a:latin typeface="Calibri"/>
                        </a:rPr>
                        <a:t>Ga</a:t>
                      </a:r>
                      <a:r>
                        <a:rPr lang="en-US" sz="1500" b="0" i="0" u="none" strike="noStrike" dirty="0">
                          <a:solidFill>
                            <a:srgbClr val="1F497D"/>
                          </a:solidFill>
                          <a:effectLst/>
                          <a:latin typeface="Calibri"/>
                        </a:rPr>
                        <a:t> Old </a:t>
                      </a:r>
                      <a:r>
                        <a:rPr lang="en-US" sz="1500" b="0" i="0" u="none" strike="noStrike" dirty="0" err="1">
                          <a:solidFill>
                            <a:srgbClr val="1F497D"/>
                          </a:solidFill>
                          <a:effectLst/>
                          <a:latin typeface="Calibri"/>
                        </a:rPr>
                        <a:t>Francevillian</a:t>
                      </a:r>
                      <a:r>
                        <a:rPr lang="en-US" sz="1500" b="0" i="0" u="none" strike="noStrike" dirty="0">
                          <a:solidFill>
                            <a:srgbClr val="1F497D"/>
                          </a:solidFill>
                          <a:effectLst/>
                          <a:latin typeface="Calibri"/>
                        </a:rPr>
                        <a:t> Biota: </a:t>
                      </a:r>
                      <a:r>
                        <a:rPr lang="en-US" sz="1500" b="0" i="0" u="none" strike="noStrike" dirty="0" err="1">
                          <a:solidFill>
                            <a:srgbClr val="1F497D"/>
                          </a:solidFill>
                          <a:effectLst/>
                          <a:latin typeface="Calibri"/>
                        </a:rPr>
                        <a:t>Biogenicity</a:t>
                      </a:r>
                      <a:r>
                        <a:rPr lang="en-US" sz="1500" b="0" i="0" u="none" strike="noStrike" dirty="0">
                          <a:solidFill>
                            <a:srgbClr val="1F497D"/>
                          </a:solidFill>
                          <a:effectLst/>
                          <a:latin typeface="Calibri"/>
                        </a:rPr>
                        <a:t>, </a:t>
                      </a:r>
                      <a:r>
                        <a:rPr lang="en-US" sz="1500" b="0" i="0" u="none" strike="noStrike" dirty="0" err="1">
                          <a:solidFill>
                            <a:srgbClr val="1F497D"/>
                          </a:solidFill>
                          <a:effectLst/>
                          <a:latin typeface="Calibri"/>
                        </a:rPr>
                        <a:t>Taphonomy</a:t>
                      </a:r>
                      <a:r>
                        <a:rPr lang="en-US" sz="1500" b="0" i="0" u="none" strike="noStrike" dirty="0">
                          <a:solidFill>
                            <a:srgbClr val="1F497D"/>
                          </a:solidFill>
                          <a:effectLst/>
                          <a:latin typeface="Calibri"/>
                        </a:rPr>
                        <a:t> and Biodiversity</a:t>
                      </a:r>
                    </a:p>
                  </a:txBody>
                  <a:tcPr marL="12700" marR="12700" marT="12700" marB="0" anchor="b"/>
                </a:tc>
                <a:tc>
                  <a:txBody>
                    <a:bodyPr/>
                    <a:lstStyle/>
                    <a:p>
                      <a:pPr algn="l" fontAlgn="b"/>
                      <a:r>
                        <a:rPr lang="en-US" sz="1500" b="0" i="0" u="none" strike="noStrike" dirty="0" err="1">
                          <a:solidFill>
                            <a:srgbClr val="1F497D"/>
                          </a:solidFill>
                          <a:effectLst/>
                          <a:latin typeface="Calibri"/>
                        </a:rPr>
                        <a:t>Abderrazak</a:t>
                      </a:r>
                      <a:r>
                        <a:rPr lang="en-US" sz="1500" b="0" i="0" u="none" strike="noStrike" dirty="0">
                          <a:solidFill>
                            <a:srgbClr val="1F497D"/>
                          </a:solidFill>
                          <a:effectLst/>
                          <a:latin typeface="Calibri"/>
                        </a:rPr>
                        <a:t> El </a:t>
                      </a:r>
                      <a:r>
                        <a:rPr lang="en-US" sz="1500" b="0" i="0" u="none" strike="noStrike" dirty="0" err="1">
                          <a:solidFill>
                            <a:srgbClr val="1F497D"/>
                          </a:solidFill>
                          <a:effectLst/>
                          <a:latin typeface="Calibri"/>
                        </a:rPr>
                        <a:t>Albani</a:t>
                      </a:r>
                      <a:r>
                        <a:rPr lang="en-US" sz="1500" b="0" i="0" u="none" strike="noStrike" dirty="0">
                          <a:solidFill>
                            <a:srgbClr val="1F497D"/>
                          </a:solidFill>
                          <a:effectLst/>
                          <a:latin typeface="Calibri"/>
                        </a:rPr>
                        <a:t>, Stefan </a:t>
                      </a:r>
                      <a:r>
                        <a:rPr lang="en-US" sz="1500" b="0" i="0" u="none" strike="noStrike" dirty="0" err="1">
                          <a:solidFill>
                            <a:srgbClr val="1F497D"/>
                          </a:solidFill>
                          <a:effectLst/>
                          <a:latin typeface="Calibri"/>
                        </a:rPr>
                        <a:t>Bengtson</a:t>
                      </a:r>
                      <a:r>
                        <a:rPr lang="en-US" sz="1500" b="0" i="0" u="none" strike="noStrike" dirty="0">
                          <a:solidFill>
                            <a:srgbClr val="1F497D"/>
                          </a:solidFill>
                          <a:effectLst/>
                          <a:latin typeface="Calibri"/>
                        </a:rPr>
                        <a:t>, </a:t>
                      </a:r>
                      <a:r>
                        <a:rPr lang="en-US" sz="1500" b="0" i="0" u="none" strike="noStrike" dirty="0" smtClean="0">
                          <a:solidFill>
                            <a:srgbClr val="1F497D"/>
                          </a:solidFill>
                          <a:effectLst/>
                          <a:latin typeface="Calibri"/>
                        </a:rPr>
                        <a:t>et</a:t>
                      </a:r>
                      <a:r>
                        <a:rPr lang="en-US" sz="1500" b="0" i="0" u="none" strike="noStrike" baseline="0" dirty="0" smtClean="0">
                          <a:solidFill>
                            <a:srgbClr val="1F497D"/>
                          </a:solidFill>
                          <a:effectLst/>
                          <a:latin typeface="Calibri"/>
                        </a:rPr>
                        <a:t> al.</a:t>
                      </a:r>
                      <a:endParaRPr lang="en-US" sz="1500" b="0" i="0" u="none" strike="noStrike" dirty="0">
                        <a:solidFill>
                          <a:srgbClr val="1F497D"/>
                        </a:solidFill>
                        <a:effectLst/>
                        <a:latin typeface="Calibri"/>
                      </a:endParaRPr>
                    </a:p>
                  </a:txBody>
                  <a:tcPr marL="12700" marR="12700" marT="12700" marB="0" anchor="b"/>
                </a:tc>
              </a:tr>
              <a:tr h="370840">
                <a:tc>
                  <a:txBody>
                    <a:bodyPr/>
                    <a:lstStyle/>
                    <a:p>
                      <a:pPr algn="l" fontAlgn="b"/>
                      <a:r>
                        <a:rPr lang="fr-FR" sz="1500" b="0" i="0" u="none" strike="noStrike">
                          <a:solidFill>
                            <a:srgbClr val="1F497D"/>
                          </a:solidFill>
                          <a:effectLst/>
                          <a:latin typeface="Calibri"/>
                        </a:rPr>
                        <a:t>10.1371/journal.pone.0099868</a:t>
                      </a:r>
                    </a:p>
                  </a:txBody>
                  <a:tcPr marL="12700" marR="12700" marT="12700" marB="0" anchor="b"/>
                </a:tc>
                <a:tc>
                  <a:txBody>
                    <a:bodyPr/>
                    <a:lstStyle/>
                    <a:p>
                      <a:pPr algn="l" fontAlgn="b"/>
                      <a:r>
                        <a:rPr lang="en-US" sz="1500" b="0" i="0" u="none" strike="noStrike">
                          <a:solidFill>
                            <a:srgbClr val="1F497D"/>
                          </a:solidFill>
                          <a:effectLst/>
                          <a:latin typeface="Calibri"/>
                        </a:rPr>
                        <a:t>Behavioral and Neural Correlates of Executive Functioning in Musicians and Non-Musicians</a:t>
                      </a:r>
                    </a:p>
                  </a:txBody>
                  <a:tcPr marL="12700" marR="12700" marT="12700" marB="0" anchor="b"/>
                </a:tc>
                <a:tc>
                  <a:txBody>
                    <a:bodyPr/>
                    <a:lstStyle/>
                    <a:p>
                      <a:pPr algn="l" fontAlgn="b"/>
                      <a:r>
                        <a:rPr lang="en-US" sz="1500" b="0" i="0" u="none" strike="noStrike">
                          <a:solidFill>
                            <a:srgbClr val="1F497D"/>
                          </a:solidFill>
                          <a:effectLst/>
                          <a:latin typeface="Calibri"/>
                        </a:rPr>
                        <a:t>Jennifer Zuk, Christopher Benjamin, Arnold Kenyon, Nadine Gaab</a:t>
                      </a:r>
                    </a:p>
                  </a:txBody>
                  <a:tcPr marL="12700" marR="12700" marT="12700" marB="0" anchor="b"/>
                </a:tc>
              </a:tr>
              <a:tr h="370840">
                <a:tc>
                  <a:txBody>
                    <a:bodyPr/>
                    <a:lstStyle/>
                    <a:p>
                      <a:pPr algn="l" fontAlgn="b"/>
                      <a:r>
                        <a:rPr lang="fr-FR" sz="1500" b="0" i="0" u="none" strike="noStrike">
                          <a:solidFill>
                            <a:srgbClr val="1F497D"/>
                          </a:solidFill>
                          <a:effectLst/>
                          <a:latin typeface="Calibri"/>
                        </a:rPr>
                        <a:t>10.1371/journal.pone.0098819</a:t>
                      </a:r>
                    </a:p>
                  </a:txBody>
                  <a:tcPr marL="12700" marR="12700" marT="12700" marB="0" anchor="b"/>
                </a:tc>
                <a:tc>
                  <a:txBody>
                    <a:bodyPr/>
                    <a:lstStyle/>
                    <a:p>
                      <a:pPr algn="l" fontAlgn="b"/>
                      <a:r>
                        <a:rPr lang="en-US" sz="1500" b="0" i="0" u="none" strike="noStrike">
                          <a:solidFill>
                            <a:srgbClr val="1F497D"/>
                          </a:solidFill>
                          <a:effectLst/>
                          <a:latin typeface="Calibri"/>
                        </a:rPr>
                        <a:t>Reactivation of Multiple Viruses in Patients with Sepsis</a:t>
                      </a:r>
                    </a:p>
                  </a:txBody>
                  <a:tcPr marL="12700" marR="12700" marT="12700" marB="0" anchor="b"/>
                </a:tc>
                <a:tc>
                  <a:txBody>
                    <a:bodyPr/>
                    <a:lstStyle/>
                    <a:p>
                      <a:pPr algn="l" fontAlgn="b"/>
                      <a:r>
                        <a:rPr lang="en-US" sz="1500" b="0" i="0" u="none" strike="noStrike" dirty="0">
                          <a:solidFill>
                            <a:srgbClr val="1F497D"/>
                          </a:solidFill>
                          <a:effectLst/>
                          <a:latin typeface="Calibri"/>
                        </a:rPr>
                        <a:t>Andrew H. Walton, Jared T. </a:t>
                      </a:r>
                      <a:r>
                        <a:rPr lang="en-US" sz="1500" b="0" i="0" u="none" strike="noStrike" dirty="0" err="1">
                          <a:solidFill>
                            <a:srgbClr val="1F497D"/>
                          </a:solidFill>
                          <a:effectLst/>
                          <a:latin typeface="Calibri"/>
                        </a:rPr>
                        <a:t>Muenzer</a:t>
                      </a:r>
                      <a:r>
                        <a:rPr lang="en-US" sz="1500" b="0" i="0" u="none" strike="noStrike" dirty="0">
                          <a:solidFill>
                            <a:srgbClr val="1F497D"/>
                          </a:solidFill>
                          <a:effectLst/>
                          <a:latin typeface="Calibri"/>
                        </a:rPr>
                        <a:t>, </a:t>
                      </a:r>
                      <a:r>
                        <a:rPr lang="en-US" sz="1500" b="0" i="0" u="none" strike="noStrike" dirty="0" smtClean="0">
                          <a:solidFill>
                            <a:srgbClr val="1F497D"/>
                          </a:solidFill>
                          <a:effectLst/>
                          <a:latin typeface="Calibri"/>
                        </a:rPr>
                        <a:t>et</a:t>
                      </a:r>
                      <a:r>
                        <a:rPr lang="en-US" sz="1500" b="0" i="0" u="none" strike="noStrike" baseline="0" dirty="0" smtClean="0">
                          <a:solidFill>
                            <a:srgbClr val="1F497D"/>
                          </a:solidFill>
                          <a:effectLst/>
                          <a:latin typeface="Calibri"/>
                        </a:rPr>
                        <a:t> al.</a:t>
                      </a:r>
                      <a:endParaRPr lang="en-US" sz="1500" b="0" i="0" u="none" strike="noStrike" dirty="0">
                        <a:solidFill>
                          <a:srgbClr val="1F497D"/>
                        </a:solidFill>
                        <a:effectLst/>
                        <a:latin typeface="Calibri"/>
                      </a:endParaRPr>
                    </a:p>
                  </a:txBody>
                  <a:tcPr marL="12700" marR="12700" marT="12700" marB="0" anchor="b"/>
                </a:tc>
              </a:tr>
              <a:tr h="370840">
                <a:tc>
                  <a:txBody>
                    <a:bodyPr/>
                    <a:lstStyle/>
                    <a:p>
                      <a:pPr algn="l" fontAlgn="b"/>
                      <a:r>
                        <a:rPr lang="fr-FR" sz="1500" b="0" i="0" u="none" strike="noStrike">
                          <a:solidFill>
                            <a:srgbClr val="1F497D"/>
                          </a:solidFill>
                          <a:effectLst/>
                          <a:latin typeface="Calibri"/>
                        </a:rPr>
                        <a:t>10.1371/journal.pone.0097138</a:t>
                      </a:r>
                    </a:p>
                  </a:txBody>
                  <a:tcPr marL="12700" marR="12700" marT="12700" marB="0" anchor="b"/>
                </a:tc>
                <a:tc>
                  <a:txBody>
                    <a:bodyPr/>
                    <a:lstStyle/>
                    <a:p>
                      <a:pPr algn="l" fontAlgn="b"/>
                      <a:r>
                        <a:rPr lang="en-US" sz="1500" b="0" i="0" u="none" strike="noStrike">
                          <a:solidFill>
                            <a:srgbClr val="1F497D"/>
                          </a:solidFill>
                          <a:effectLst/>
                          <a:latin typeface="Calibri"/>
                        </a:rPr>
                        <a:t>An Additional Baurusuchid from the Cretaceous of Brazil with Evidence of Interspecific Predation among Crocodyliformes</a:t>
                      </a:r>
                    </a:p>
                  </a:txBody>
                  <a:tcPr marL="12700" marR="12700" marT="12700" marB="0" anchor="b"/>
                </a:tc>
                <a:tc>
                  <a:txBody>
                    <a:bodyPr/>
                    <a:lstStyle/>
                    <a:p>
                      <a:pPr algn="l" fontAlgn="b"/>
                      <a:r>
                        <a:rPr lang="en-US" sz="1500" b="0" i="0" u="none" strike="noStrike" dirty="0">
                          <a:solidFill>
                            <a:srgbClr val="1F497D"/>
                          </a:solidFill>
                          <a:effectLst/>
                          <a:latin typeface="Calibri"/>
                        </a:rPr>
                        <a:t>Pedro L. Godoy, Felipe C. </a:t>
                      </a:r>
                      <a:r>
                        <a:rPr lang="en-US" sz="1500" b="0" i="0" u="none" strike="noStrike" dirty="0" err="1">
                          <a:solidFill>
                            <a:srgbClr val="1F497D"/>
                          </a:solidFill>
                          <a:effectLst/>
                          <a:latin typeface="Calibri"/>
                        </a:rPr>
                        <a:t>Montefeltro</a:t>
                      </a:r>
                      <a:r>
                        <a:rPr lang="en-US" sz="1500" b="0" i="0" u="none" strike="noStrike" dirty="0">
                          <a:solidFill>
                            <a:srgbClr val="1F497D"/>
                          </a:solidFill>
                          <a:effectLst/>
                          <a:latin typeface="Calibri"/>
                        </a:rPr>
                        <a:t>, </a:t>
                      </a:r>
                      <a:r>
                        <a:rPr lang="en-US" sz="1500" b="0" i="0" u="none" strike="noStrike" dirty="0" smtClean="0">
                          <a:solidFill>
                            <a:srgbClr val="1F497D"/>
                          </a:solidFill>
                          <a:effectLst/>
                          <a:latin typeface="Calibri"/>
                        </a:rPr>
                        <a:t>et al.</a:t>
                      </a:r>
                      <a:endParaRPr lang="en-US" sz="1500" b="0" i="0" u="none" strike="noStrike" dirty="0">
                        <a:solidFill>
                          <a:srgbClr val="1F497D"/>
                        </a:solidFill>
                        <a:effectLst/>
                        <a:latin typeface="Calibri"/>
                      </a:endParaRPr>
                    </a:p>
                  </a:txBody>
                  <a:tcPr marL="12700" marR="12700" marT="12700" marB="0" anchor="b"/>
                </a:tc>
              </a:tr>
              <a:tr h="370840">
                <a:tc>
                  <a:txBody>
                    <a:bodyPr/>
                    <a:lstStyle/>
                    <a:p>
                      <a:pPr algn="l" fontAlgn="b"/>
                      <a:r>
                        <a:rPr lang="fr-FR" sz="1500" b="0" i="0" u="none" strike="noStrike">
                          <a:solidFill>
                            <a:srgbClr val="1F497D"/>
                          </a:solidFill>
                          <a:effectLst/>
                          <a:latin typeface="Calibri"/>
                        </a:rPr>
                        <a:t>10.1371/journal.pone.0094346</a:t>
                      </a:r>
                    </a:p>
                  </a:txBody>
                  <a:tcPr marL="12700" marR="12700" marT="12700" marB="0" anchor="b"/>
                </a:tc>
                <a:tc>
                  <a:txBody>
                    <a:bodyPr/>
                    <a:lstStyle/>
                    <a:p>
                      <a:pPr algn="l" fontAlgn="b"/>
                      <a:r>
                        <a:rPr lang="en-US" sz="1500" b="0" i="0" u="none" strike="noStrike">
                          <a:solidFill>
                            <a:srgbClr val="1F497D"/>
                          </a:solidFill>
                          <a:effectLst/>
                          <a:latin typeface="Calibri"/>
                        </a:rPr>
                        <a:t>Capturing Natural-Colour 3D Models of Insects for Species Discovery and Diagnostics</a:t>
                      </a:r>
                    </a:p>
                  </a:txBody>
                  <a:tcPr marL="12700" marR="12700" marT="12700" marB="0" anchor="b"/>
                </a:tc>
                <a:tc>
                  <a:txBody>
                    <a:bodyPr/>
                    <a:lstStyle/>
                    <a:p>
                      <a:pPr algn="l" fontAlgn="b"/>
                      <a:r>
                        <a:rPr lang="en-US" sz="1500" b="0" i="0" u="none" strike="noStrike" dirty="0" err="1">
                          <a:solidFill>
                            <a:srgbClr val="1F497D"/>
                          </a:solidFill>
                          <a:effectLst/>
                          <a:latin typeface="Calibri"/>
                        </a:rPr>
                        <a:t>Chuong</a:t>
                      </a:r>
                      <a:r>
                        <a:rPr lang="en-US" sz="1500" b="0" i="0" u="none" strike="noStrike" dirty="0">
                          <a:solidFill>
                            <a:srgbClr val="1F497D"/>
                          </a:solidFill>
                          <a:effectLst/>
                          <a:latin typeface="Calibri"/>
                        </a:rPr>
                        <a:t> V. Nguyen, David R. Lovell, </a:t>
                      </a:r>
                      <a:r>
                        <a:rPr lang="en-US" sz="1500" b="0" i="0" u="none" strike="noStrike" dirty="0" smtClean="0">
                          <a:solidFill>
                            <a:srgbClr val="1F497D"/>
                          </a:solidFill>
                          <a:effectLst/>
                          <a:latin typeface="Calibri"/>
                        </a:rPr>
                        <a:t>et al.</a:t>
                      </a:r>
                      <a:endParaRPr lang="en-US" sz="1500" b="0" i="0" u="none" strike="noStrike" dirty="0">
                        <a:solidFill>
                          <a:srgbClr val="1F497D"/>
                        </a:solidFill>
                        <a:effectLst/>
                        <a:latin typeface="Calibri"/>
                      </a:endParaRPr>
                    </a:p>
                  </a:txBody>
                  <a:tcPr marL="12700" marR="12700" marT="12700" marB="0" anchor="b"/>
                </a:tc>
              </a:tr>
              <a:tr h="370840">
                <a:tc>
                  <a:txBody>
                    <a:bodyPr/>
                    <a:lstStyle/>
                    <a:p>
                      <a:pPr algn="l" fontAlgn="b"/>
                      <a:r>
                        <a:rPr lang="fr-FR" sz="1500" b="0" i="0" u="none" strike="noStrike">
                          <a:solidFill>
                            <a:srgbClr val="1F497D"/>
                          </a:solidFill>
                          <a:effectLst/>
                          <a:latin typeface="Calibri"/>
                        </a:rPr>
                        <a:t>10.1371/journal.pone.0095384</a:t>
                      </a:r>
                    </a:p>
                  </a:txBody>
                  <a:tcPr marL="12700" marR="12700" marT="12700" marB="0" anchor="b"/>
                </a:tc>
                <a:tc>
                  <a:txBody>
                    <a:bodyPr/>
                    <a:lstStyle/>
                    <a:p>
                      <a:pPr algn="l" fontAlgn="b"/>
                      <a:r>
                        <a:rPr lang="en-US" sz="1500" b="0" i="0" u="none" strike="noStrike">
                          <a:solidFill>
                            <a:srgbClr val="1F497D"/>
                          </a:solidFill>
                          <a:effectLst/>
                          <a:latin typeface="Calibri"/>
                        </a:rPr>
                        <a:t>The Microbial Diversity of Traditional Spontaneously Fermented Lambic Beer</a:t>
                      </a:r>
                    </a:p>
                  </a:txBody>
                  <a:tcPr marL="12700" marR="12700" marT="12700" marB="0" anchor="b"/>
                </a:tc>
                <a:tc>
                  <a:txBody>
                    <a:bodyPr/>
                    <a:lstStyle/>
                    <a:p>
                      <a:pPr algn="l" fontAlgn="b"/>
                      <a:r>
                        <a:rPr lang="en-US" sz="1500" b="0" i="0" u="none" strike="noStrike" dirty="0" err="1">
                          <a:solidFill>
                            <a:srgbClr val="1F497D"/>
                          </a:solidFill>
                          <a:effectLst/>
                          <a:latin typeface="Calibri"/>
                        </a:rPr>
                        <a:t>Freek</a:t>
                      </a:r>
                      <a:r>
                        <a:rPr lang="en-US" sz="1500" b="0" i="0" u="none" strike="noStrike" dirty="0">
                          <a:solidFill>
                            <a:srgbClr val="1F497D"/>
                          </a:solidFill>
                          <a:effectLst/>
                          <a:latin typeface="Calibri"/>
                        </a:rPr>
                        <a:t> </a:t>
                      </a:r>
                      <a:r>
                        <a:rPr lang="en-US" sz="1500" b="0" i="0" u="none" strike="noStrike" dirty="0" err="1">
                          <a:solidFill>
                            <a:srgbClr val="1F497D"/>
                          </a:solidFill>
                          <a:effectLst/>
                          <a:latin typeface="Calibri"/>
                        </a:rPr>
                        <a:t>Spitaels</a:t>
                      </a:r>
                      <a:r>
                        <a:rPr lang="en-US" sz="1500" b="0" i="0" u="none" strike="noStrike" dirty="0">
                          <a:solidFill>
                            <a:srgbClr val="1F497D"/>
                          </a:solidFill>
                          <a:effectLst/>
                          <a:latin typeface="Calibri"/>
                        </a:rPr>
                        <a:t>, </a:t>
                      </a:r>
                      <a:r>
                        <a:rPr lang="en-US" sz="1500" b="0" i="0" u="none" strike="noStrike" dirty="0" err="1">
                          <a:solidFill>
                            <a:srgbClr val="1F497D"/>
                          </a:solidFill>
                          <a:effectLst/>
                          <a:latin typeface="Calibri"/>
                        </a:rPr>
                        <a:t>Anneleen</a:t>
                      </a:r>
                      <a:r>
                        <a:rPr lang="en-US" sz="1500" b="0" i="0" u="none" strike="noStrike" dirty="0">
                          <a:solidFill>
                            <a:srgbClr val="1F497D"/>
                          </a:solidFill>
                          <a:effectLst/>
                          <a:latin typeface="Calibri"/>
                        </a:rPr>
                        <a:t> D. </a:t>
                      </a:r>
                      <a:r>
                        <a:rPr lang="en-US" sz="1500" b="0" i="0" u="none" strike="noStrike" dirty="0" err="1">
                          <a:solidFill>
                            <a:srgbClr val="1F497D"/>
                          </a:solidFill>
                          <a:effectLst/>
                          <a:latin typeface="Calibri"/>
                        </a:rPr>
                        <a:t>Wieme</a:t>
                      </a:r>
                      <a:r>
                        <a:rPr lang="en-US" sz="1500" b="0" i="0" u="none" strike="noStrike" dirty="0">
                          <a:solidFill>
                            <a:srgbClr val="1F497D"/>
                          </a:solidFill>
                          <a:effectLst/>
                          <a:latin typeface="Calibri"/>
                        </a:rPr>
                        <a:t>, </a:t>
                      </a:r>
                      <a:r>
                        <a:rPr lang="en-US" sz="1500" b="0" i="0" u="none" strike="noStrike" dirty="0" smtClean="0">
                          <a:solidFill>
                            <a:srgbClr val="1F497D"/>
                          </a:solidFill>
                          <a:effectLst/>
                          <a:latin typeface="Calibri"/>
                        </a:rPr>
                        <a:t>et al.</a:t>
                      </a:r>
                      <a:endParaRPr lang="en-US" sz="1500" b="0" i="0" u="none" strike="noStrike" dirty="0">
                        <a:solidFill>
                          <a:srgbClr val="1F497D"/>
                        </a:solidFill>
                        <a:effectLst/>
                        <a:latin typeface="Calibri"/>
                      </a:endParaRPr>
                    </a:p>
                  </a:txBody>
                  <a:tcPr marL="12700" marR="12700" marT="12700" marB="0" anchor="b"/>
                </a:tc>
              </a:tr>
              <a:tr h="370840">
                <a:tc>
                  <a:txBody>
                    <a:bodyPr/>
                    <a:lstStyle/>
                    <a:p>
                      <a:pPr algn="l" fontAlgn="b"/>
                      <a:r>
                        <a:rPr lang="fr-FR" sz="1500" b="0" i="0" u="none" strike="noStrike">
                          <a:solidFill>
                            <a:srgbClr val="1F497D"/>
                          </a:solidFill>
                          <a:effectLst/>
                          <a:latin typeface="Calibri"/>
                        </a:rPr>
                        <a:t>10.1371/journal.pone.0095101</a:t>
                      </a:r>
                    </a:p>
                  </a:txBody>
                  <a:tcPr marL="12700" marR="12700" marT="12700" marB="0" anchor="b"/>
                </a:tc>
                <a:tc>
                  <a:txBody>
                    <a:bodyPr/>
                    <a:lstStyle/>
                    <a:p>
                      <a:pPr algn="l" fontAlgn="b"/>
                      <a:r>
                        <a:rPr lang="en-US" sz="1500" b="0" i="0" u="none" strike="noStrike" dirty="0">
                          <a:solidFill>
                            <a:srgbClr val="1F497D"/>
                          </a:solidFill>
                          <a:effectLst/>
                          <a:latin typeface="Calibri"/>
                        </a:rPr>
                        <a:t>CRISPR/Cas9 Allows Efficient and Complete Knock-In of a Destabilization Domain-Tagged Essential Protein in a Human Cell Line, Allowing Rapid Knockdown of Protein Function</a:t>
                      </a:r>
                    </a:p>
                  </a:txBody>
                  <a:tcPr marL="12700" marR="12700" marT="12700" marB="0" anchor="b"/>
                </a:tc>
                <a:tc>
                  <a:txBody>
                    <a:bodyPr/>
                    <a:lstStyle/>
                    <a:p>
                      <a:pPr algn="l" fontAlgn="b"/>
                      <a:r>
                        <a:rPr lang="en-US" sz="1500" b="0" i="0" u="none" strike="noStrike" dirty="0">
                          <a:solidFill>
                            <a:srgbClr val="1F497D"/>
                          </a:solidFill>
                          <a:effectLst/>
                          <a:latin typeface="Calibri"/>
                        </a:rPr>
                        <a:t>Arnold Park, </a:t>
                      </a:r>
                      <a:r>
                        <a:rPr lang="en-US" sz="1500" b="0" i="0" u="none" strike="noStrike" dirty="0" err="1">
                          <a:solidFill>
                            <a:srgbClr val="1F497D"/>
                          </a:solidFill>
                          <a:effectLst/>
                          <a:latin typeface="Calibri"/>
                        </a:rPr>
                        <a:t>Sohui</a:t>
                      </a:r>
                      <a:r>
                        <a:rPr lang="en-US" sz="1500" b="0" i="0" u="none" strike="noStrike" dirty="0">
                          <a:solidFill>
                            <a:srgbClr val="1F497D"/>
                          </a:solidFill>
                          <a:effectLst/>
                          <a:latin typeface="Calibri"/>
                        </a:rPr>
                        <a:t> T. Won, </a:t>
                      </a:r>
                      <a:r>
                        <a:rPr lang="en-US" sz="1500" b="0" i="0" u="none" strike="noStrike" dirty="0" smtClean="0">
                          <a:solidFill>
                            <a:srgbClr val="1F497D"/>
                          </a:solidFill>
                          <a:effectLst/>
                          <a:latin typeface="Calibri"/>
                        </a:rPr>
                        <a:t>et al.</a:t>
                      </a:r>
                      <a:endParaRPr lang="en-US" sz="1500" b="0" i="0" u="none" strike="noStrike" dirty="0">
                        <a:solidFill>
                          <a:srgbClr val="1F497D"/>
                        </a:solidFill>
                        <a:effectLst/>
                        <a:latin typeface="Calibri"/>
                      </a:endParaRPr>
                    </a:p>
                  </a:txBody>
                  <a:tcPr marL="12700" marR="12700" marT="12700" marB="0" anchor="b"/>
                </a:tc>
              </a:tr>
              <a:tr h="370840">
                <a:tc>
                  <a:txBody>
                    <a:bodyPr/>
                    <a:lstStyle/>
                    <a:p>
                      <a:pPr algn="l" fontAlgn="b"/>
                      <a:r>
                        <a:rPr lang="fr-FR" sz="1500" b="0" i="0" u="none" strike="noStrike">
                          <a:solidFill>
                            <a:srgbClr val="1F497D"/>
                          </a:solidFill>
                          <a:effectLst/>
                          <a:latin typeface="Calibri"/>
                        </a:rPr>
                        <a:t>10.1371/journal.pone.0093195</a:t>
                      </a:r>
                    </a:p>
                  </a:txBody>
                  <a:tcPr marL="12700" marR="12700" marT="12700" marB="0" anchor="b"/>
                </a:tc>
                <a:tc>
                  <a:txBody>
                    <a:bodyPr/>
                    <a:lstStyle/>
                    <a:p>
                      <a:pPr algn="l" fontAlgn="b"/>
                      <a:r>
                        <a:rPr lang="en-US" sz="1500" b="0" i="0" u="none" strike="noStrike">
                          <a:solidFill>
                            <a:srgbClr val="1F497D"/>
                          </a:solidFill>
                          <a:effectLst/>
                          <a:latin typeface="Calibri"/>
                        </a:rPr>
                        <a:t>Correlates of Research Effort in Carnivores: Body Size, Range Size and Diet Matter</a:t>
                      </a:r>
                    </a:p>
                  </a:txBody>
                  <a:tcPr marL="12700" marR="12700" marT="12700" marB="0" anchor="b"/>
                </a:tc>
                <a:tc>
                  <a:txBody>
                    <a:bodyPr/>
                    <a:lstStyle/>
                    <a:p>
                      <a:pPr algn="l" fontAlgn="b"/>
                      <a:r>
                        <a:rPr lang="en-US" sz="1500" b="0" i="0" u="none" strike="noStrike" dirty="0">
                          <a:solidFill>
                            <a:srgbClr val="1F497D"/>
                          </a:solidFill>
                          <a:effectLst/>
                          <a:latin typeface="Calibri"/>
                        </a:rPr>
                        <a:t>Zoe M. Brooke, Jon </a:t>
                      </a:r>
                      <a:r>
                        <a:rPr lang="en-US" sz="1500" b="0" i="0" u="none" strike="noStrike" dirty="0" err="1" smtClean="0">
                          <a:solidFill>
                            <a:srgbClr val="1F497D"/>
                          </a:solidFill>
                          <a:effectLst/>
                          <a:latin typeface="Calibri"/>
                        </a:rPr>
                        <a:t>Bielby</a:t>
                      </a:r>
                      <a:r>
                        <a:rPr lang="en-US" sz="1500" b="0" i="0" u="none" strike="noStrike" dirty="0" smtClean="0">
                          <a:solidFill>
                            <a:srgbClr val="1F497D"/>
                          </a:solidFill>
                          <a:effectLst/>
                          <a:latin typeface="Calibri"/>
                        </a:rPr>
                        <a:t> ,et al.</a:t>
                      </a:r>
                      <a:endParaRPr lang="en-US" sz="1500" b="0" i="0" u="none" strike="noStrike" dirty="0">
                        <a:solidFill>
                          <a:srgbClr val="1F497D"/>
                        </a:solidFill>
                        <a:effectLst/>
                        <a:latin typeface="Calibri"/>
                      </a:endParaRPr>
                    </a:p>
                  </a:txBody>
                  <a:tcPr marL="12700" marR="12700" marT="12700" marB="0" anchor="b"/>
                </a:tc>
              </a:tr>
              <a:tr h="370840">
                <a:tc>
                  <a:txBody>
                    <a:bodyPr/>
                    <a:lstStyle/>
                    <a:p>
                      <a:pPr algn="l" fontAlgn="b"/>
                      <a:r>
                        <a:rPr lang="fr-FR" sz="1500" b="0" i="0" u="none" strike="noStrike">
                          <a:solidFill>
                            <a:srgbClr val="1F497D"/>
                          </a:solidFill>
                          <a:effectLst/>
                          <a:latin typeface="Calibri"/>
                        </a:rPr>
                        <a:t>10.1371/journal.pone.0090785</a:t>
                      </a:r>
                    </a:p>
                  </a:txBody>
                  <a:tcPr marL="12700" marR="12700" marT="12700" marB="0" anchor="b"/>
                </a:tc>
                <a:tc>
                  <a:txBody>
                    <a:bodyPr/>
                    <a:lstStyle/>
                    <a:p>
                      <a:pPr algn="l" fontAlgn="b"/>
                      <a:r>
                        <a:rPr lang="en-US" sz="1500" b="0" i="0" u="none" strike="noStrike">
                          <a:solidFill>
                            <a:srgbClr val="1F497D"/>
                          </a:solidFill>
                          <a:effectLst/>
                          <a:latin typeface="Calibri"/>
                        </a:rPr>
                        <a:t>Humpback Whale Populations Share a Core Skin Bacterial Community: Towards a Health Index for Marine Mammals?</a:t>
                      </a:r>
                    </a:p>
                  </a:txBody>
                  <a:tcPr marL="12700" marR="12700" marT="12700" marB="0" anchor="b"/>
                </a:tc>
                <a:tc>
                  <a:txBody>
                    <a:bodyPr/>
                    <a:lstStyle/>
                    <a:p>
                      <a:pPr algn="l" fontAlgn="b"/>
                      <a:r>
                        <a:rPr lang="en-US" sz="1500" b="0" i="0" u="none" strike="noStrike" dirty="0">
                          <a:solidFill>
                            <a:srgbClr val="1F497D"/>
                          </a:solidFill>
                          <a:effectLst/>
                          <a:latin typeface="Calibri"/>
                        </a:rPr>
                        <a:t>Amy </a:t>
                      </a:r>
                      <a:r>
                        <a:rPr lang="en-US" sz="1500" b="0" i="0" u="none" strike="noStrike" dirty="0" err="1">
                          <a:solidFill>
                            <a:srgbClr val="1F497D"/>
                          </a:solidFill>
                          <a:effectLst/>
                          <a:latin typeface="Calibri"/>
                        </a:rPr>
                        <a:t>Apprill</a:t>
                      </a:r>
                      <a:r>
                        <a:rPr lang="en-US" sz="1500" b="0" i="0" u="none" strike="noStrike" dirty="0">
                          <a:solidFill>
                            <a:srgbClr val="1F497D"/>
                          </a:solidFill>
                          <a:effectLst/>
                          <a:latin typeface="Calibri"/>
                        </a:rPr>
                        <a:t>, </a:t>
                      </a:r>
                      <a:r>
                        <a:rPr lang="en-US" sz="1500" b="0" i="0" u="none" strike="noStrike" dirty="0" err="1">
                          <a:solidFill>
                            <a:srgbClr val="1F497D"/>
                          </a:solidFill>
                          <a:effectLst/>
                          <a:latin typeface="Calibri"/>
                        </a:rPr>
                        <a:t>Jooke</a:t>
                      </a:r>
                      <a:r>
                        <a:rPr lang="en-US" sz="1500" b="0" i="0" u="none" strike="noStrike" dirty="0">
                          <a:solidFill>
                            <a:srgbClr val="1F497D"/>
                          </a:solidFill>
                          <a:effectLst/>
                          <a:latin typeface="Calibri"/>
                        </a:rPr>
                        <a:t> </a:t>
                      </a:r>
                      <a:r>
                        <a:rPr lang="en-US" sz="1500" b="0" i="0" u="none" strike="noStrike" dirty="0" err="1" smtClean="0">
                          <a:solidFill>
                            <a:srgbClr val="1F497D"/>
                          </a:solidFill>
                          <a:effectLst/>
                          <a:latin typeface="Calibri"/>
                        </a:rPr>
                        <a:t>Robbin</a:t>
                      </a:r>
                      <a:r>
                        <a:rPr lang="en-US" sz="1500" b="0" i="0" u="none" strike="noStrike" dirty="0" smtClean="0">
                          <a:solidFill>
                            <a:srgbClr val="1F497D"/>
                          </a:solidFill>
                          <a:effectLst/>
                          <a:latin typeface="Calibri"/>
                        </a:rPr>
                        <a:t>,</a:t>
                      </a:r>
                      <a:r>
                        <a:rPr lang="en-US" sz="1500" b="0" i="0" u="none" strike="noStrike" baseline="0" dirty="0" smtClean="0">
                          <a:solidFill>
                            <a:srgbClr val="1F497D"/>
                          </a:solidFill>
                          <a:effectLst/>
                          <a:latin typeface="Calibri"/>
                        </a:rPr>
                        <a:t> et al.</a:t>
                      </a:r>
                      <a:endParaRPr lang="en-US" sz="1500" b="0" i="0" u="none" strike="noStrike" dirty="0">
                        <a:solidFill>
                          <a:srgbClr val="1F497D"/>
                        </a:solidFill>
                        <a:effectLst/>
                        <a:latin typeface="Calibri"/>
                      </a:endParaRPr>
                    </a:p>
                  </a:txBody>
                  <a:tcPr marL="12700" marR="12700" marT="12700" marB="0" anchor="b"/>
                </a:tc>
              </a:tr>
              <a:tr h="370840">
                <a:tc>
                  <a:txBody>
                    <a:bodyPr/>
                    <a:lstStyle/>
                    <a:p>
                      <a:pPr algn="l" fontAlgn="b"/>
                      <a:r>
                        <a:rPr lang="fr-FR" sz="1500" b="0" i="0" u="none" strike="noStrike" dirty="0">
                          <a:solidFill>
                            <a:srgbClr val="1F497D"/>
                          </a:solidFill>
                          <a:effectLst/>
                          <a:latin typeface="Calibri"/>
                        </a:rPr>
                        <a:t>10.1371/journal.pone.0088987</a:t>
                      </a:r>
                    </a:p>
                  </a:txBody>
                  <a:tcPr marL="12700" marR="12700" marT="12700" marB="0" anchor="b"/>
                </a:tc>
                <a:tc>
                  <a:txBody>
                    <a:bodyPr/>
                    <a:lstStyle/>
                    <a:p>
                      <a:pPr algn="l" fontAlgn="b"/>
                      <a:r>
                        <a:rPr lang="en-US" sz="1500" b="0" i="0" u="none" strike="noStrike" dirty="0">
                          <a:solidFill>
                            <a:srgbClr val="1F497D"/>
                          </a:solidFill>
                          <a:effectLst/>
                          <a:latin typeface="Calibri"/>
                        </a:rPr>
                        <a:t>Early Triassic Marine Biotic Recovery: The Predators' Perspective</a:t>
                      </a:r>
                    </a:p>
                  </a:txBody>
                  <a:tcPr marL="12700" marR="12700" marT="12700" marB="0" anchor="b"/>
                </a:tc>
                <a:tc>
                  <a:txBody>
                    <a:bodyPr/>
                    <a:lstStyle/>
                    <a:p>
                      <a:pPr algn="l" fontAlgn="b"/>
                      <a:r>
                        <a:rPr lang="en-US" sz="1500" b="0" i="0" u="none" strike="noStrike" dirty="0" err="1">
                          <a:solidFill>
                            <a:srgbClr val="1F497D"/>
                          </a:solidFill>
                          <a:effectLst/>
                          <a:latin typeface="Calibri"/>
                        </a:rPr>
                        <a:t>Torsten</a:t>
                      </a:r>
                      <a:r>
                        <a:rPr lang="en-US" sz="1500" b="0" i="0" u="none" strike="noStrike" dirty="0">
                          <a:solidFill>
                            <a:srgbClr val="1F497D"/>
                          </a:solidFill>
                          <a:effectLst/>
                          <a:latin typeface="Calibri"/>
                        </a:rPr>
                        <a:t> M. </a:t>
                      </a:r>
                      <a:r>
                        <a:rPr lang="en-US" sz="1500" b="0" i="0" u="none" strike="noStrike" dirty="0" err="1">
                          <a:solidFill>
                            <a:srgbClr val="1F497D"/>
                          </a:solidFill>
                          <a:effectLst/>
                          <a:latin typeface="Calibri"/>
                        </a:rPr>
                        <a:t>Scheyer</a:t>
                      </a:r>
                      <a:r>
                        <a:rPr lang="en-US" sz="1500" b="0" i="0" u="none" strike="noStrike" dirty="0">
                          <a:solidFill>
                            <a:srgbClr val="1F497D"/>
                          </a:solidFill>
                          <a:effectLst/>
                          <a:latin typeface="Calibri"/>
                        </a:rPr>
                        <a:t>, Carlo Romano, Jim Jenks, Hugo Bucher</a:t>
                      </a:r>
                    </a:p>
                  </a:txBody>
                  <a:tcPr marL="12700" marR="12700" marT="12700" marB="0" anchor="b"/>
                </a:tc>
              </a:tr>
            </a:tbl>
          </a:graphicData>
        </a:graphic>
      </p:graphicFrame>
      <p:sp>
        <p:nvSpPr>
          <p:cNvPr id="6" name="TextBox 5"/>
          <p:cNvSpPr txBox="1"/>
          <p:nvPr/>
        </p:nvSpPr>
        <p:spPr>
          <a:xfrm>
            <a:off x="8372459" y="664575"/>
            <a:ext cx="560896" cy="369332"/>
          </a:xfrm>
          <a:prstGeom prst="rect">
            <a:avLst/>
          </a:prstGeom>
          <a:noFill/>
        </p:spPr>
        <p:txBody>
          <a:bodyPr wrap="none" rtlCol="0">
            <a:spAutoFit/>
          </a:bodyPr>
          <a:lstStyle/>
          <a:p>
            <a:r>
              <a:rPr lang="en-US" dirty="0" smtClean="0">
                <a:hlinkClick r:id="rId3"/>
              </a:rPr>
              <a:t>Link</a:t>
            </a:r>
            <a:endParaRPr lang="en-US" dirty="0"/>
          </a:p>
        </p:txBody>
      </p:sp>
    </p:spTree>
    <p:extLst>
      <p:ext uri="{BB962C8B-B14F-4D97-AF65-F5344CB8AC3E}">
        <p14:creationId xmlns:p14="http://schemas.microsoft.com/office/powerpoint/2010/main" val="18161472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ditHighlight.png"/>
          <p:cNvPicPr>
            <a:picLocks noChangeAspect="1"/>
          </p:cNvPicPr>
          <p:nvPr/>
        </p:nvPicPr>
        <p:blipFill rotWithShape="1">
          <a:blip r:embed="rId3">
            <a:extLst>
              <a:ext uri="{28A0092B-C50C-407E-A947-70E740481C1C}">
                <a14:useLocalDpi xmlns:a14="http://schemas.microsoft.com/office/drawing/2010/main" val="0"/>
              </a:ext>
            </a:extLst>
          </a:blip>
          <a:srcRect b="1889"/>
          <a:stretch/>
        </p:blipFill>
        <p:spPr>
          <a:xfrm>
            <a:off x="1167266" y="216244"/>
            <a:ext cx="2889726" cy="6459000"/>
          </a:xfrm>
          <a:prstGeom prst="rect">
            <a:avLst/>
          </a:prstGeom>
        </p:spPr>
      </p:pic>
      <p:pic>
        <p:nvPicPr>
          <p:cNvPr id="5" name="Picture 4" descr="Article Level Metrics Highlight  Top 10 of the Summer   EveryONE.png"/>
          <p:cNvPicPr>
            <a:picLocks noChangeAspect="1"/>
          </p:cNvPicPr>
          <p:nvPr/>
        </p:nvPicPr>
        <p:blipFill rotWithShape="1">
          <a:blip r:embed="rId4">
            <a:extLst>
              <a:ext uri="{28A0092B-C50C-407E-A947-70E740481C1C}">
                <a14:useLocalDpi xmlns:a14="http://schemas.microsoft.com/office/drawing/2010/main" val="0"/>
              </a:ext>
            </a:extLst>
          </a:blip>
          <a:srcRect b="5818"/>
          <a:stretch/>
        </p:blipFill>
        <p:spPr>
          <a:xfrm>
            <a:off x="5132408" y="216243"/>
            <a:ext cx="2885898" cy="6459000"/>
          </a:xfrm>
          <a:prstGeom prst="rect">
            <a:avLst/>
          </a:prstGeom>
        </p:spPr>
      </p:pic>
    </p:spTree>
    <p:extLst>
      <p:ext uri="{BB962C8B-B14F-4D97-AF65-F5344CB8AC3E}">
        <p14:creationId xmlns:p14="http://schemas.microsoft.com/office/powerpoint/2010/main" val="32405471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port Visualizations   ALM Repor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79" y="426134"/>
            <a:ext cx="7855644" cy="6077433"/>
          </a:xfrm>
          <a:prstGeom prst="rect">
            <a:avLst/>
          </a:prstGeom>
        </p:spPr>
      </p:pic>
    </p:spTree>
    <p:extLst>
      <p:ext uri="{BB962C8B-B14F-4D97-AF65-F5344CB8AC3E}">
        <p14:creationId xmlns:p14="http://schemas.microsoft.com/office/powerpoint/2010/main" val="16482520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456"/>
            <a:ext cx="8402549" cy="1143000"/>
          </a:xfrm>
        </p:spPr>
        <p:txBody>
          <a:bodyPr/>
          <a:lstStyle/>
          <a:p>
            <a:r>
              <a:rPr lang="en-US" dirty="0" smtClean="0">
                <a:solidFill>
                  <a:srgbClr val="1F497D"/>
                </a:solidFill>
              </a:rPr>
              <a:t>ALM Article Feature</a:t>
            </a:r>
            <a:endParaRPr lang="en-US" dirty="0">
              <a:solidFill>
                <a:srgbClr val="1F497D"/>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76880911"/>
              </p:ext>
            </p:extLst>
          </p:nvPr>
        </p:nvGraphicFramePr>
        <p:xfrm>
          <a:off x="88600" y="939503"/>
          <a:ext cx="8981584" cy="5857239"/>
        </p:xfrm>
        <a:graphic>
          <a:graphicData uri="http://schemas.openxmlformats.org/drawingml/2006/table">
            <a:tbl>
              <a:tblPr firstRow="1" bandRow="1">
                <a:tableStyleId>{5C22544A-7EE6-4342-B048-85BDC9FD1C3A}</a:tableStyleId>
              </a:tblPr>
              <a:tblGrid>
                <a:gridCol w="1626942"/>
                <a:gridCol w="2982262"/>
                <a:gridCol w="4372380"/>
              </a:tblGrid>
              <a:tr h="370840">
                <a:tc>
                  <a:txBody>
                    <a:bodyPr/>
                    <a:lstStyle/>
                    <a:p>
                      <a:r>
                        <a:rPr lang="en-US" dirty="0" smtClean="0"/>
                        <a:t>Journal</a:t>
                      </a:r>
                      <a:endParaRPr lang="en-US" dirty="0"/>
                    </a:p>
                  </a:txBody>
                  <a:tcPr/>
                </a:tc>
                <a:tc>
                  <a:txBody>
                    <a:bodyPr/>
                    <a:lstStyle/>
                    <a:p>
                      <a:r>
                        <a:rPr lang="en-US" dirty="0" smtClean="0"/>
                        <a:t>Article</a:t>
                      </a:r>
                      <a:r>
                        <a:rPr lang="en-US" baseline="0" dirty="0" smtClean="0"/>
                        <a:t> Feature</a:t>
                      </a:r>
                      <a:endParaRPr lang="en-US" dirty="0"/>
                    </a:p>
                  </a:txBody>
                  <a:tcPr/>
                </a:tc>
                <a:tc>
                  <a:txBody>
                    <a:bodyPr/>
                    <a:lstStyle/>
                    <a:p>
                      <a:r>
                        <a:rPr lang="en-US" dirty="0" smtClean="0"/>
                        <a:t>Journal Article</a:t>
                      </a:r>
                      <a:endParaRPr lang="en-US" dirty="0"/>
                    </a:p>
                  </a:txBody>
                  <a:tcPr/>
                </a:tc>
              </a:tr>
              <a:tr h="370840">
                <a:tc>
                  <a:txBody>
                    <a:bodyPr/>
                    <a:lstStyle/>
                    <a:p>
                      <a:r>
                        <a:rPr lang="en-US" dirty="0" smtClean="0">
                          <a:solidFill>
                            <a:srgbClr val="1F497D"/>
                          </a:solidFill>
                        </a:rPr>
                        <a:t>PLOS Medicine</a:t>
                      </a:r>
                      <a:endParaRPr lang="en-US" dirty="0">
                        <a:solidFill>
                          <a:srgbClr val="1F497D"/>
                        </a:solidFill>
                      </a:endParaRPr>
                    </a:p>
                  </a:txBody>
                  <a:tcPr/>
                </a:tc>
                <a:tc>
                  <a:txBody>
                    <a:bodyPr/>
                    <a:lstStyle/>
                    <a:p>
                      <a:r>
                        <a:rPr lang="en-US" sz="1800" dirty="0" smtClean="0">
                          <a:solidFill>
                            <a:srgbClr val="1F497D"/>
                          </a:solidFill>
                        </a:rPr>
                        <a:t>From One to One Million Article Views </a:t>
                      </a:r>
                      <a:endParaRPr lang="en-US" dirty="0">
                        <a:solidFill>
                          <a:srgbClr val="1F497D"/>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rgbClr val="1F497D"/>
                          </a:solidFill>
                        </a:rPr>
                        <a:t>John Ioannidis: Why Most Published Research Findings are False</a:t>
                      </a:r>
                    </a:p>
                  </a:txBody>
                  <a:tcPr/>
                </a:tc>
              </a:tr>
              <a:tr h="370840">
                <a:tc>
                  <a:txBody>
                    <a:bodyPr/>
                    <a:lstStyle/>
                    <a:p>
                      <a:r>
                        <a:rPr lang="en-US" dirty="0" smtClean="0">
                          <a:solidFill>
                            <a:srgbClr val="1F497D"/>
                          </a:solidFill>
                        </a:rPr>
                        <a:t>PLOS Biology</a:t>
                      </a:r>
                      <a:endParaRPr lang="en-US" dirty="0">
                        <a:solidFill>
                          <a:srgbClr val="1F497D"/>
                        </a:solidFill>
                      </a:endParaRPr>
                    </a:p>
                  </a:txBody>
                  <a:tcPr/>
                </a:tc>
                <a:tc>
                  <a:txBody>
                    <a:bodyPr/>
                    <a:lstStyle/>
                    <a:p>
                      <a:r>
                        <a:rPr lang="en-US" sz="1800" dirty="0" smtClean="0">
                          <a:solidFill>
                            <a:srgbClr val="1F497D"/>
                          </a:solidFill>
                        </a:rPr>
                        <a:t>You Just Read my Mind… </a:t>
                      </a:r>
                      <a:endParaRPr lang="en-US" dirty="0">
                        <a:solidFill>
                          <a:srgbClr val="1F497D"/>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rgbClr val="1F497D"/>
                          </a:solidFill>
                        </a:rPr>
                        <a:t>Brian </a:t>
                      </a:r>
                      <a:r>
                        <a:rPr lang="en-US" sz="1800" dirty="0" err="1" smtClean="0">
                          <a:solidFill>
                            <a:srgbClr val="1F497D"/>
                          </a:solidFill>
                        </a:rPr>
                        <a:t>Pasley</a:t>
                      </a:r>
                      <a:r>
                        <a:rPr lang="en-US" sz="1800" dirty="0" smtClean="0">
                          <a:solidFill>
                            <a:srgbClr val="1F497D"/>
                          </a:solidFill>
                        </a:rPr>
                        <a:t>, et al.:</a:t>
                      </a:r>
                      <a:r>
                        <a:rPr lang="en-US" sz="1800" baseline="0" dirty="0" smtClean="0">
                          <a:solidFill>
                            <a:srgbClr val="1F497D"/>
                          </a:solidFill>
                        </a:rPr>
                        <a:t> </a:t>
                      </a:r>
                      <a:r>
                        <a:rPr lang="en-US" sz="1800" dirty="0" smtClean="0">
                          <a:solidFill>
                            <a:srgbClr val="1F497D"/>
                          </a:solidFill>
                        </a:rPr>
                        <a:t>Reconstructing Speech from Human Auditory Cortex</a:t>
                      </a:r>
                      <a:endParaRPr lang="en-US" dirty="0">
                        <a:solidFill>
                          <a:srgbClr val="1F497D"/>
                        </a:solidFill>
                      </a:endParaRPr>
                    </a:p>
                  </a:txBody>
                  <a:tcPr/>
                </a:tc>
              </a:tr>
              <a:tr h="370840">
                <a:tc>
                  <a:txBody>
                    <a:bodyPr/>
                    <a:lstStyle/>
                    <a:p>
                      <a:r>
                        <a:rPr lang="en-US" dirty="0" smtClean="0">
                          <a:solidFill>
                            <a:srgbClr val="1F497D"/>
                          </a:solidFill>
                        </a:rPr>
                        <a:t>PLOS</a:t>
                      </a:r>
                      <a:r>
                        <a:rPr lang="en-US" baseline="0" dirty="0" smtClean="0">
                          <a:solidFill>
                            <a:srgbClr val="1F497D"/>
                          </a:solidFill>
                        </a:rPr>
                        <a:t> ONE</a:t>
                      </a:r>
                      <a:endParaRPr lang="en-US" dirty="0">
                        <a:solidFill>
                          <a:srgbClr val="1F497D"/>
                        </a:solidFill>
                      </a:endParaRPr>
                    </a:p>
                  </a:txBody>
                  <a:tcPr/>
                </a:tc>
                <a:tc>
                  <a:txBody>
                    <a:bodyPr/>
                    <a:lstStyle/>
                    <a:p>
                      <a:r>
                        <a:rPr lang="en-US" sz="1800" dirty="0" smtClean="0">
                          <a:solidFill>
                            <a:srgbClr val="1F497D"/>
                          </a:solidFill>
                        </a:rPr>
                        <a:t>“Low T” and Prescription Testosterone: Public Viewing of the Science Does Matter </a:t>
                      </a:r>
                      <a:endParaRPr lang="en-US" dirty="0">
                        <a:solidFill>
                          <a:srgbClr val="1F497D"/>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rgbClr val="1F497D"/>
                          </a:solidFill>
                        </a:rPr>
                        <a:t>William </a:t>
                      </a:r>
                      <a:r>
                        <a:rPr lang="en-US" sz="1800" dirty="0" err="1" smtClean="0">
                          <a:solidFill>
                            <a:srgbClr val="1F497D"/>
                          </a:solidFill>
                        </a:rPr>
                        <a:t>Finkle</a:t>
                      </a:r>
                      <a:r>
                        <a:rPr lang="en-US" sz="1800" dirty="0" smtClean="0">
                          <a:solidFill>
                            <a:srgbClr val="1F497D"/>
                          </a:solidFill>
                        </a:rPr>
                        <a:t>, et al.: Increased Risk of Non-fatal Myocardial Infarction following Testosterone Therapy Prescription in Men </a:t>
                      </a:r>
                      <a:endParaRPr lang="en-US" dirty="0">
                        <a:solidFill>
                          <a:srgbClr val="1F497D"/>
                        </a:solidFill>
                      </a:endParaRPr>
                    </a:p>
                  </a:txBody>
                  <a:tcPr/>
                </a:tc>
              </a:tr>
              <a:tr h="370840">
                <a:tc>
                  <a:txBody>
                    <a:bodyPr/>
                    <a:lstStyle/>
                    <a:p>
                      <a:r>
                        <a:rPr lang="en-US" dirty="0" smtClean="0">
                          <a:solidFill>
                            <a:srgbClr val="1F497D"/>
                          </a:solidFill>
                        </a:rPr>
                        <a:t>PLOS NTDs</a:t>
                      </a:r>
                      <a:endParaRPr lang="en-US" dirty="0">
                        <a:solidFill>
                          <a:srgbClr val="1F497D"/>
                        </a:solidFill>
                      </a:endParaRPr>
                    </a:p>
                  </a:txBody>
                  <a:tcPr/>
                </a:tc>
                <a:tc>
                  <a:txBody>
                    <a:bodyPr/>
                    <a:lstStyle/>
                    <a:p>
                      <a:r>
                        <a:rPr lang="en-US" sz="1800" dirty="0" smtClean="0">
                          <a:solidFill>
                            <a:srgbClr val="1F497D"/>
                          </a:solidFill>
                        </a:rPr>
                        <a:t>Reflections on feces and its synonyms</a:t>
                      </a:r>
                      <a:endParaRPr lang="en-US" dirty="0">
                        <a:solidFill>
                          <a:srgbClr val="1F497D"/>
                        </a:solidFill>
                      </a:endParaRPr>
                    </a:p>
                  </a:txBody>
                  <a:tcPr/>
                </a:tc>
                <a:tc>
                  <a:txBody>
                    <a:bodyPr/>
                    <a:lstStyle/>
                    <a:p>
                      <a:r>
                        <a:rPr lang="en-US" sz="1800" dirty="0" smtClean="0">
                          <a:solidFill>
                            <a:srgbClr val="1F497D"/>
                          </a:solidFill>
                        </a:rPr>
                        <a:t>Stefanie J. </a:t>
                      </a:r>
                      <a:r>
                        <a:rPr lang="en-US" sz="1800" dirty="0" err="1" smtClean="0">
                          <a:solidFill>
                            <a:srgbClr val="1F497D"/>
                          </a:solidFill>
                        </a:rPr>
                        <a:t>Krauth</a:t>
                      </a:r>
                      <a:r>
                        <a:rPr lang="en-US" sz="1800" dirty="0" smtClean="0">
                          <a:solidFill>
                            <a:srgbClr val="1F497D"/>
                          </a:solidFill>
                        </a:rPr>
                        <a:t>, et al.: An In-Depth Analysis of a Piece of Shit: Distribution of </a:t>
                      </a:r>
                      <a:r>
                        <a:rPr lang="en-US" sz="1800" dirty="0" err="1" smtClean="0">
                          <a:solidFill>
                            <a:srgbClr val="1F497D"/>
                          </a:solidFill>
                        </a:rPr>
                        <a:t>Schistosoma</a:t>
                      </a:r>
                      <a:r>
                        <a:rPr lang="en-US" sz="1800" dirty="0" smtClean="0">
                          <a:solidFill>
                            <a:srgbClr val="1F497D"/>
                          </a:solidFill>
                        </a:rPr>
                        <a:t> </a:t>
                      </a:r>
                      <a:r>
                        <a:rPr lang="en-US" sz="1800" dirty="0" err="1" smtClean="0">
                          <a:solidFill>
                            <a:srgbClr val="1F497D"/>
                          </a:solidFill>
                        </a:rPr>
                        <a:t>mansoniand</a:t>
                      </a:r>
                      <a:r>
                        <a:rPr lang="en-US" sz="1800" dirty="0" smtClean="0">
                          <a:solidFill>
                            <a:srgbClr val="1F497D"/>
                          </a:solidFill>
                        </a:rPr>
                        <a:t> Hookworm Eggs in Human Stool</a:t>
                      </a:r>
                      <a:endParaRPr lang="en-US" dirty="0">
                        <a:solidFill>
                          <a:srgbClr val="1F497D"/>
                        </a:solidFill>
                      </a:endParaRPr>
                    </a:p>
                  </a:txBody>
                  <a:tcPr/>
                </a:tc>
              </a:tr>
              <a:tr h="370840">
                <a:tc>
                  <a:txBody>
                    <a:bodyPr/>
                    <a:lstStyle/>
                    <a:p>
                      <a:r>
                        <a:rPr lang="en-US" dirty="0" smtClean="0">
                          <a:solidFill>
                            <a:srgbClr val="1F497D"/>
                          </a:solidFill>
                        </a:rPr>
                        <a:t>PLOS Genetics</a:t>
                      </a:r>
                      <a:endParaRPr lang="en-US" dirty="0">
                        <a:solidFill>
                          <a:srgbClr val="1F497D"/>
                        </a:solidFill>
                      </a:endParaRPr>
                    </a:p>
                  </a:txBody>
                  <a:tcPr/>
                </a:tc>
                <a:tc>
                  <a:txBody>
                    <a:bodyPr/>
                    <a:lstStyle/>
                    <a:p>
                      <a:r>
                        <a:rPr lang="en-US" sz="1800" dirty="0" smtClean="0">
                          <a:solidFill>
                            <a:srgbClr val="1F497D"/>
                          </a:solidFill>
                        </a:rPr>
                        <a:t>How Much of Your Genome is Functional? </a:t>
                      </a:r>
                      <a:endParaRPr lang="en-US" dirty="0">
                        <a:solidFill>
                          <a:srgbClr val="1F497D"/>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rgbClr val="1F497D"/>
                          </a:solidFill>
                        </a:rPr>
                        <a:t>Chris </a:t>
                      </a:r>
                      <a:r>
                        <a:rPr lang="en-US" sz="1800" dirty="0" err="1" smtClean="0">
                          <a:solidFill>
                            <a:srgbClr val="1F497D"/>
                          </a:solidFill>
                        </a:rPr>
                        <a:t>Rands</a:t>
                      </a:r>
                      <a:r>
                        <a:rPr lang="en-US" sz="1800" dirty="0" smtClean="0">
                          <a:solidFill>
                            <a:srgbClr val="1F497D"/>
                          </a:solidFill>
                        </a:rPr>
                        <a:t>, et al.: 8.2% of the Human Genome Is Constrained: Variation in Rates of Turnover across Functional Element Classes in the Human Lineage</a:t>
                      </a:r>
                    </a:p>
                  </a:txBody>
                  <a:tcPr/>
                </a:tc>
              </a:tr>
              <a:tr h="370840">
                <a:tc>
                  <a:txBody>
                    <a:bodyPr/>
                    <a:lstStyle/>
                    <a:p>
                      <a:r>
                        <a:rPr lang="en-US" dirty="0" smtClean="0">
                          <a:solidFill>
                            <a:srgbClr val="1F497D"/>
                          </a:solidFill>
                        </a:rPr>
                        <a:t>PLOS Pathogens</a:t>
                      </a:r>
                      <a:endParaRPr lang="en-US" dirty="0">
                        <a:solidFill>
                          <a:srgbClr val="1F497D"/>
                        </a:solidFill>
                      </a:endParaRPr>
                    </a:p>
                  </a:txBody>
                  <a:tcPr/>
                </a:tc>
                <a:tc>
                  <a:txBody>
                    <a:bodyPr/>
                    <a:lstStyle/>
                    <a:p>
                      <a:r>
                        <a:rPr lang="en-US" dirty="0" smtClean="0">
                          <a:solidFill>
                            <a:srgbClr val="1F497D"/>
                          </a:solidFill>
                        </a:rPr>
                        <a:t>When Retroviral Research Goes Viral</a:t>
                      </a:r>
                      <a:endParaRPr lang="en-US" dirty="0">
                        <a:solidFill>
                          <a:srgbClr val="1F497D"/>
                        </a:solidFill>
                      </a:endParaRPr>
                    </a:p>
                  </a:txBody>
                  <a:tcPr/>
                </a:tc>
                <a:tc>
                  <a:txBody>
                    <a:bodyPr/>
                    <a:lstStyle/>
                    <a:p>
                      <a:r>
                        <a:rPr lang="en-US" dirty="0" err="1" smtClean="0">
                          <a:solidFill>
                            <a:srgbClr val="1F497D"/>
                          </a:solidFill>
                        </a:rPr>
                        <a:t>Ilona</a:t>
                      </a:r>
                      <a:r>
                        <a:rPr lang="en-US" dirty="0" smtClean="0">
                          <a:solidFill>
                            <a:srgbClr val="1F497D"/>
                          </a:solidFill>
                        </a:rPr>
                        <a:t> </a:t>
                      </a:r>
                      <a:r>
                        <a:rPr lang="en-US" dirty="0" err="1" smtClean="0">
                          <a:solidFill>
                            <a:srgbClr val="1F497D"/>
                          </a:solidFill>
                        </a:rPr>
                        <a:t>Hauber</a:t>
                      </a:r>
                      <a:r>
                        <a:rPr lang="en-US" dirty="0" smtClean="0">
                          <a:solidFill>
                            <a:srgbClr val="1F497D"/>
                          </a:solidFill>
                        </a:rPr>
                        <a:t>, et al.: Highly Significant Antiviral Activity of HIV-1 LTR-Specific </a:t>
                      </a:r>
                      <a:r>
                        <a:rPr lang="en-US" dirty="0" err="1" smtClean="0">
                          <a:solidFill>
                            <a:srgbClr val="1F497D"/>
                          </a:solidFill>
                        </a:rPr>
                        <a:t>Tre-Recombinase</a:t>
                      </a:r>
                      <a:r>
                        <a:rPr lang="en-US" dirty="0" smtClean="0">
                          <a:solidFill>
                            <a:srgbClr val="1F497D"/>
                          </a:solidFill>
                        </a:rPr>
                        <a:t> in Humanized Mice</a:t>
                      </a:r>
                      <a:endParaRPr lang="en-US" dirty="0">
                        <a:solidFill>
                          <a:srgbClr val="1F497D"/>
                        </a:solidFill>
                      </a:endParaRPr>
                    </a:p>
                  </a:txBody>
                  <a:tcPr/>
                </a:tc>
              </a:tr>
            </a:tbl>
          </a:graphicData>
        </a:graphic>
      </p:graphicFrame>
      <p:sp>
        <p:nvSpPr>
          <p:cNvPr id="6" name="TextBox 5"/>
          <p:cNvSpPr txBox="1"/>
          <p:nvPr/>
        </p:nvSpPr>
        <p:spPr>
          <a:xfrm>
            <a:off x="8298621" y="561194"/>
            <a:ext cx="560896" cy="369332"/>
          </a:xfrm>
          <a:prstGeom prst="rect">
            <a:avLst/>
          </a:prstGeom>
          <a:noFill/>
        </p:spPr>
        <p:txBody>
          <a:bodyPr wrap="none" rtlCol="0">
            <a:spAutoFit/>
          </a:bodyPr>
          <a:lstStyle/>
          <a:p>
            <a:r>
              <a:rPr lang="en-US" dirty="0" smtClean="0">
                <a:hlinkClick r:id="rId3"/>
              </a:rPr>
              <a:t>Link</a:t>
            </a:r>
            <a:endParaRPr lang="en-US" dirty="0"/>
          </a:p>
        </p:txBody>
      </p:sp>
    </p:spTree>
    <p:extLst>
      <p:ext uri="{BB962C8B-B14F-4D97-AF65-F5344CB8AC3E}">
        <p14:creationId xmlns:p14="http://schemas.microsoft.com/office/powerpoint/2010/main" val="33467777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7628" b="10182"/>
          <a:stretch/>
        </p:blipFill>
        <p:spPr>
          <a:xfrm>
            <a:off x="1571337" y="886094"/>
            <a:ext cx="6001442" cy="4932592"/>
          </a:xfrm>
          <a:prstGeom prst="rect">
            <a:avLst/>
          </a:prstGeom>
        </p:spPr>
      </p:pic>
    </p:spTree>
    <p:extLst>
      <p:ext uri="{BB962C8B-B14F-4D97-AF65-F5344CB8AC3E}">
        <p14:creationId xmlns:p14="http://schemas.microsoft.com/office/powerpoint/2010/main" val="21347936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F497D"/>
                </a:solidFill>
              </a:rPr>
              <a:t>Bibliometrics</a:t>
            </a:r>
            <a:endParaRPr lang="en-US" dirty="0">
              <a:solidFill>
                <a:srgbClr val="1F497D"/>
              </a:solidFill>
            </a:endParaRPr>
          </a:p>
        </p:txBody>
      </p:sp>
      <p:pic>
        <p:nvPicPr>
          <p:cNvPr id="4" name="Content Placeholder 4" descr="Source Coverage-2013.png"/>
          <p:cNvPicPr>
            <a:picLocks noGrp="1" noChangeAspect="1"/>
          </p:cNvPicPr>
          <p:nvPr>
            <p:ph idx="1"/>
          </p:nvPr>
        </p:nvPicPr>
        <p:blipFill>
          <a:blip r:embed="rId2"/>
          <a:srcRect l="1605" t="4412" r="11770" b="17440"/>
          <a:stretch>
            <a:fillRect/>
          </a:stretch>
        </p:blipFill>
        <p:spPr>
          <a:xfrm>
            <a:off x="762000" y="1299494"/>
            <a:ext cx="7676321" cy="5192806"/>
          </a:xfrm>
        </p:spPr>
      </p:pic>
    </p:spTree>
    <p:extLst>
      <p:ext uri="{BB962C8B-B14F-4D97-AF65-F5344CB8AC3E}">
        <p14:creationId xmlns:p14="http://schemas.microsoft.com/office/powerpoint/2010/main" val="302855383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1264"/>
            <a:ext cx="8229600" cy="1143000"/>
          </a:xfrm>
        </p:spPr>
        <p:txBody>
          <a:bodyPr/>
          <a:lstStyle/>
          <a:p>
            <a:r>
              <a:rPr lang="en-US" dirty="0" smtClean="0">
                <a:solidFill>
                  <a:srgbClr val="1F497D"/>
                </a:solidFill>
              </a:rPr>
              <a:t>What we want as a publisher</a:t>
            </a:r>
            <a:endParaRPr lang="en-US" dirty="0">
              <a:solidFill>
                <a:srgbClr val="1F497D"/>
              </a:solidFill>
            </a:endParaRPr>
          </a:p>
        </p:txBody>
      </p:sp>
    </p:spTree>
    <p:extLst>
      <p:ext uri="{BB962C8B-B14F-4D97-AF65-F5344CB8AC3E}">
        <p14:creationId xmlns:p14="http://schemas.microsoft.com/office/powerpoint/2010/main" val="8053291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_1374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26431007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itanic_ship.jpg"/>
          <p:cNvPicPr>
            <a:picLocks noGrp="1" noChangeAspect="1"/>
          </p:cNvPicPr>
          <p:nvPr>
            <p:ph idx="1"/>
          </p:nvPr>
        </p:nvPicPr>
        <p:blipFill>
          <a:blip r:embed="rId3"/>
          <a:srcRect l="25170" t="10193" r="70053" b="71119"/>
          <a:stretch>
            <a:fillRect/>
          </a:stretch>
        </p:blipFill>
        <p:spPr>
          <a:xfrm>
            <a:off x="2438400" y="1981200"/>
            <a:ext cx="381000" cy="838200"/>
          </a:xfrm>
        </p:spPr>
      </p:pic>
      <p:pic>
        <p:nvPicPr>
          <p:cNvPr id="7" name="Picture 6" descr="titanic_ship.jpg"/>
          <p:cNvPicPr>
            <a:picLocks noChangeAspect="1"/>
          </p:cNvPicPr>
          <p:nvPr/>
        </p:nvPicPr>
        <p:blipFill>
          <a:blip r:embed="rId3"/>
          <a:srcRect l="1667" r="17500" b="26296"/>
          <a:stretch>
            <a:fillRect/>
          </a:stretch>
        </p:blipFill>
        <p:spPr>
          <a:xfrm>
            <a:off x="914400" y="1314450"/>
            <a:ext cx="7391400" cy="3790950"/>
          </a:xfrm>
          <a:prstGeom prst="rect">
            <a:avLst/>
          </a:prstGeom>
        </p:spPr>
      </p:pic>
    </p:spTree>
    <p:extLst>
      <p:ext uri="{BB962C8B-B14F-4D97-AF65-F5344CB8AC3E}">
        <p14:creationId xmlns:p14="http://schemas.microsoft.com/office/powerpoint/2010/main" val="26460969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itanic_sinking.jpg"/>
          <p:cNvPicPr>
            <a:picLocks noGrp="1" noChangeAspect="1"/>
          </p:cNvPicPr>
          <p:nvPr>
            <p:ph idx="1"/>
          </p:nvPr>
        </p:nvPicPr>
        <p:blipFill>
          <a:blip r:embed="rId2"/>
          <a:srcRect l="50013" t="38389" r="37248" b="41224"/>
          <a:stretch>
            <a:fillRect/>
          </a:stretch>
        </p:blipFill>
        <p:spPr>
          <a:xfrm rot="1985409">
            <a:off x="4572000" y="2971800"/>
            <a:ext cx="762000" cy="914400"/>
          </a:xfrm>
        </p:spPr>
      </p:pic>
      <p:pic>
        <p:nvPicPr>
          <p:cNvPr id="10" name="Content Placeholder 6" descr="Titanic_sinking.jpg"/>
          <p:cNvPicPr>
            <a:picLocks noChangeAspect="1"/>
          </p:cNvPicPr>
          <p:nvPr/>
        </p:nvPicPr>
        <p:blipFill>
          <a:blip r:embed="rId2"/>
          <a:srcRect l="-18777" r="-18777"/>
          <a:stretch>
            <a:fillRect/>
          </a:stretch>
        </p:blipFill>
        <p:spPr>
          <a:xfrm>
            <a:off x="304800" y="1752600"/>
            <a:ext cx="8228013" cy="4485319"/>
          </a:xfrm>
          <a:prstGeom prst="rect">
            <a:avLst/>
          </a:prstGeom>
          <a:ln>
            <a:solidFill>
              <a:schemeClr val="bg1">
                <a:alpha val="0"/>
              </a:schemeClr>
            </a:solidFill>
          </a:ln>
        </p:spPr>
      </p:pic>
      <p:sp>
        <p:nvSpPr>
          <p:cNvPr id="8" name="TextBox 7"/>
          <p:cNvSpPr txBox="1"/>
          <p:nvPr/>
        </p:nvSpPr>
        <p:spPr>
          <a:xfrm>
            <a:off x="381000" y="649069"/>
            <a:ext cx="7212882" cy="646331"/>
          </a:xfrm>
          <a:prstGeom prst="rect">
            <a:avLst/>
          </a:prstGeom>
          <a:noFill/>
        </p:spPr>
        <p:txBody>
          <a:bodyPr wrap="none" rtlCol="0">
            <a:spAutoFit/>
          </a:bodyPr>
          <a:lstStyle/>
          <a:p>
            <a:r>
              <a:rPr lang="en-US" sz="3600" b="1" dirty="0" smtClean="0">
                <a:solidFill>
                  <a:srgbClr val="1F497D"/>
                </a:solidFill>
              </a:rPr>
              <a:t>Sometimes, context REALLY matters.</a:t>
            </a:r>
          </a:p>
        </p:txBody>
      </p:sp>
    </p:spTree>
    <p:extLst>
      <p:ext uri="{BB962C8B-B14F-4D97-AF65-F5344CB8AC3E}">
        <p14:creationId xmlns:p14="http://schemas.microsoft.com/office/powerpoint/2010/main" val="3160132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1746"/>
            <a:ext cx="8229600" cy="4525963"/>
          </a:xfrm>
        </p:spPr>
        <p:txBody>
          <a:bodyPr>
            <a:normAutofit/>
          </a:bodyPr>
          <a:lstStyle/>
          <a:p>
            <a:pPr marL="0" indent="0" algn="ctr">
              <a:buNone/>
            </a:pPr>
            <a:r>
              <a:rPr lang="en-US" sz="3600" dirty="0" smtClean="0">
                <a:solidFill>
                  <a:srgbClr val="1F497D"/>
                </a:solidFill>
              </a:rPr>
              <a:t>“Not everything that can be counted counts, and not everything that counts can be counted.” – Albert Einstein</a:t>
            </a:r>
            <a:endParaRPr lang="en-US" sz="3600" dirty="0">
              <a:solidFill>
                <a:srgbClr val="1F497D"/>
              </a:solidFill>
            </a:endParaRPr>
          </a:p>
        </p:txBody>
      </p:sp>
    </p:spTree>
    <p:extLst>
      <p:ext uri="{BB962C8B-B14F-4D97-AF65-F5344CB8AC3E}">
        <p14:creationId xmlns:p14="http://schemas.microsoft.com/office/powerpoint/2010/main" val="33112311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387"/>
            <a:ext cx="8228013" cy="731413"/>
          </a:xfrm>
        </p:spPr>
        <p:txBody>
          <a:bodyPr>
            <a:normAutofit fontScale="90000"/>
          </a:bodyPr>
          <a:lstStyle/>
          <a:p>
            <a:r>
              <a:rPr lang="en-US" dirty="0" smtClean="0">
                <a:solidFill>
                  <a:srgbClr val="1F497D"/>
                </a:solidFill>
              </a:rPr>
              <a:t>Raw data needs context to have meaning</a:t>
            </a:r>
            <a:endParaRPr lang="en-US" dirty="0">
              <a:solidFill>
                <a:srgbClr val="1F497D"/>
              </a:solidFill>
            </a:endParaRPr>
          </a:p>
        </p:txBody>
      </p:sp>
      <p:pic>
        <p:nvPicPr>
          <p:cNvPr id="4" name="Content Placeholder 3" descr="progress-css.jpg"/>
          <p:cNvPicPr>
            <a:picLocks noGrp="1" noChangeAspect="1"/>
          </p:cNvPicPr>
          <p:nvPr>
            <p:ph idx="1"/>
          </p:nvPr>
        </p:nvPicPr>
        <p:blipFill>
          <a:blip r:embed="rId3"/>
          <a:srcRect t="33872" r="53695" b="55868"/>
          <a:stretch>
            <a:fillRect/>
          </a:stretch>
        </p:blipFill>
        <p:spPr>
          <a:xfrm>
            <a:off x="457200" y="6172200"/>
            <a:ext cx="3810000" cy="457200"/>
          </a:xfrm>
        </p:spPr>
      </p:pic>
      <p:pic>
        <p:nvPicPr>
          <p:cNvPr id="7" name="Picture 6" descr="icon_10980.png"/>
          <p:cNvPicPr>
            <a:picLocks noChangeAspect="1"/>
          </p:cNvPicPr>
          <p:nvPr/>
        </p:nvPicPr>
        <p:blipFill>
          <a:blip r:embed="rId4"/>
          <a:stretch>
            <a:fillRect/>
          </a:stretch>
        </p:blipFill>
        <p:spPr>
          <a:xfrm>
            <a:off x="990600" y="3962400"/>
            <a:ext cx="2133600" cy="2133600"/>
          </a:xfrm>
          <a:prstGeom prst="rect">
            <a:avLst/>
          </a:prstGeom>
        </p:spPr>
      </p:pic>
      <p:pic>
        <p:nvPicPr>
          <p:cNvPr id="8" name="Picture 7" descr="icon_22426.png"/>
          <p:cNvPicPr>
            <a:picLocks noChangeAspect="1"/>
          </p:cNvPicPr>
          <p:nvPr/>
        </p:nvPicPr>
        <p:blipFill>
          <a:blip r:embed="rId5"/>
          <a:stretch>
            <a:fillRect/>
          </a:stretch>
        </p:blipFill>
        <p:spPr>
          <a:xfrm>
            <a:off x="609600" y="1447800"/>
            <a:ext cx="2209800" cy="2209800"/>
          </a:xfrm>
          <a:prstGeom prst="rect">
            <a:avLst/>
          </a:prstGeom>
        </p:spPr>
      </p:pic>
      <p:pic>
        <p:nvPicPr>
          <p:cNvPr id="9" name="Picture 8" descr="icon_11407.png"/>
          <p:cNvPicPr>
            <a:picLocks noChangeAspect="1"/>
          </p:cNvPicPr>
          <p:nvPr/>
        </p:nvPicPr>
        <p:blipFill>
          <a:blip r:embed="rId6"/>
          <a:stretch>
            <a:fillRect/>
          </a:stretch>
        </p:blipFill>
        <p:spPr>
          <a:xfrm>
            <a:off x="6400800" y="1600200"/>
            <a:ext cx="2514600" cy="2514600"/>
          </a:xfrm>
          <a:prstGeom prst="rect">
            <a:avLst/>
          </a:prstGeom>
        </p:spPr>
      </p:pic>
      <p:pic>
        <p:nvPicPr>
          <p:cNvPr id="11" name="Picture 10" descr="icon_11034.png"/>
          <p:cNvPicPr>
            <a:picLocks noChangeAspect="1"/>
          </p:cNvPicPr>
          <p:nvPr/>
        </p:nvPicPr>
        <p:blipFill>
          <a:blip r:embed="rId7"/>
          <a:stretch>
            <a:fillRect/>
          </a:stretch>
        </p:blipFill>
        <p:spPr>
          <a:xfrm>
            <a:off x="6096000" y="4495800"/>
            <a:ext cx="2057400" cy="2057400"/>
          </a:xfrm>
          <a:prstGeom prst="rect">
            <a:avLst/>
          </a:prstGeom>
        </p:spPr>
      </p:pic>
      <p:pic>
        <p:nvPicPr>
          <p:cNvPr id="12" name="Picture 11" descr="icon_16391.png"/>
          <p:cNvPicPr>
            <a:picLocks noChangeAspect="1"/>
          </p:cNvPicPr>
          <p:nvPr/>
        </p:nvPicPr>
        <p:blipFill>
          <a:blip r:embed="rId8"/>
          <a:stretch>
            <a:fillRect/>
          </a:stretch>
        </p:blipFill>
        <p:spPr>
          <a:xfrm>
            <a:off x="3962400" y="3429000"/>
            <a:ext cx="1676400" cy="1676400"/>
          </a:xfrm>
          <a:prstGeom prst="rect">
            <a:avLst/>
          </a:prstGeom>
        </p:spPr>
      </p:pic>
      <p:cxnSp>
        <p:nvCxnSpPr>
          <p:cNvPr id="14" name="Straight Arrow Connector 13"/>
          <p:cNvCxnSpPr/>
          <p:nvPr/>
        </p:nvCxnSpPr>
        <p:spPr>
          <a:xfrm flipV="1">
            <a:off x="5638800" y="3048000"/>
            <a:ext cx="1066800" cy="685800"/>
          </a:xfrm>
          <a:prstGeom prst="straightConnector1">
            <a:avLst/>
          </a:prstGeom>
          <a:ln w="7620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0800000">
            <a:off x="2819400" y="3124199"/>
            <a:ext cx="838200" cy="533400"/>
          </a:xfrm>
          <a:prstGeom prst="straightConnector1">
            <a:avLst/>
          </a:prstGeom>
          <a:ln w="7620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0800000" flipV="1">
            <a:off x="2971800" y="4343400"/>
            <a:ext cx="914400" cy="533400"/>
          </a:xfrm>
          <a:prstGeom prst="straightConnector1">
            <a:avLst/>
          </a:prstGeom>
          <a:ln w="7620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486400" y="4267200"/>
            <a:ext cx="838200" cy="609600"/>
          </a:xfrm>
          <a:prstGeom prst="straightConnector1">
            <a:avLst/>
          </a:prstGeom>
          <a:ln w="7620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581400" y="2133600"/>
            <a:ext cx="2260204" cy="523220"/>
          </a:xfrm>
          <a:prstGeom prst="rect">
            <a:avLst/>
          </a:prstGeom>
          <a:noFill/>
        </p:spPr>
        <p:txBody>
          <a:bodyPr wrap="none" rtlCol="0">
            <a:spAutoFit/>
          </a:bodyPr>
          <a:lstStyle/>
          <a:p>
            <a:r>
              <a:rPr lang="en-US" sz="2800" b="1" dirty="0" smtClean="0">
                <a:solidFill>
                  <a:srgbClr val="000000"/>
                </a:solidFill>
              </a:rPr>
              <a:t>1468 counts</a:t>
            </a:r>
          </a:p>
        </p:txBody>
      </p:sp>
      <p:sp>
        <p:nvSpPr>
          <p:cNvPr id="25" name="TextBox 24"/>
          <p:cNvSpPr txBox="1"/>
          <p:nvPr/>
        </p:nvSpPr>
        <p:spPr>
          <a:xfrm>
            <a:off x="3581400" y="1600200"/>
            <a:ext cx="2286000" cy="1569660"/>
          </a:xfrm>
          <a:prstGeom prst="rect">
            <a:avLst/>
          </a:prstGeom>
          <a:noFill/>
          <a:ln w="57150" cap="flat" cmpd="sng" algn="ctr">
            <a:solidFill>
              <a:srgbClr val="000000"/>
            </a:solidFill>
            <a:prstDash val="solid"/>
            <a:round/>
            <a:headEnd type="none" w="med" len="med"/>
            <a:tailEnd type="none" w="med" len="med"/>
          </a:ln>
        </p:spPr>
        <p:txBody>
          <a:bodyPr wrap="square" rtlCol="0" anchor="ctr">
            <a:spAutoFit/>
          </a:bodyPr>
          <a:lstStyle/>
          <a:p>
            <a:pPr algn="ctr"/>
            <a:endParaRPr lang="en-US" sz="9600" b="1" dirty="0">
              <a:solidFill>
                <a:srgbClr val="1F497D"/>
              </a:solidFill>
            </a:endParaRPr>
          </a:p>
        </p:txBody>
      </p:sp>
      <p:sp>
        <p:nvSpPr>
          <p:cNvPr id="26" name="TextBox 25"/>
          <p:cNvSpPr txBox="1"/>
          <p:nvPr/>
        </p:nvSpPr>
        <p:spPr>
          <a:xfrm>
            <a:off x="3930507" y="1676400"/>
            <a:ext cx="412893" cy="584776"/>
          </a:xfrm>
          <a:prstGeom prst="rect">
            <a:avLst/>
          </a:prstGeom>
          <a:noFill/>
        </p:spPr>
        <p:txBody>
          <a:bodyPr wrap="none" rtlCol="0">
            <a:spAutoFit/>
          </a:bodyPr>
          <a:lstStyle/>
          <a:p>
            <a:r>
              <a:rPr lang="en-US" sz="3200" dirty="0" smtClean="0">
                <a:solidFill>
                  <a:srgbClr val="000000"/>
                </a:solidFill>
              </a:rPr>
              <a:t>?</a:t>
            </a:r>
            <a:endParaRPr lang="en-US" sz="3200" dirty="0">
              <a:solidFill>
                <a:srgbClr val="000000"/>
              </a:solidFill>
            </a:endParaRPr>
          </a:p>
        </p:txBody>
      </p:sp>
      <p:sp>
        <p:nvSpPr>
          <p:cNvPr id="27" name="TextBox 26"/>
          <p:cNvSpPr txBox="1"/>
          <p:nvPr/>
        </p:nvSpPr>
        <p:spPr>
          <a:xfrm rot="10800000">
            <a:off x="3549507" y="2615623"/>
            <a:ext cx="412893" cy="584776"/>
          </a:xfrm>
          <a:prstGeom prst="rect">
            <a:avLst/>
          </a:prstGeom>
          <a:noFill/>
        </p:spPr>
        <p:txBody>
          <a:bodyPr wrap="none" rtlCol="0">
            <a:spAutoFit/>
          </a:bodyPr>
          <a:lstStyle/>
          <a:p>
            <a:r>
              <a:rPr lang="en-US" sz="3200" dirty="0" smtClean="0">
                <a:solidFill>
                  <a:srgbClr val="000000"/>
                </a:solidFill>
              </a:rPr>
              <a:t>?</a:t>
            </a:r>
            <a:endParaRPr lang="en-US" sz="3200" dirty="0">
              <a:solidFill>
                <a:srgbClr val="000000"/>
              </a:solidFill>
            </a:endParaRPr>
          </a:p>
        </p:txBody>
      </p:sp>
      <p:sp>
        <p:nvSpPr>
          <p:cNvPr id="28" name="TextBox 27"/>
          <p:cNvSpPr txBox="1"/>
          <p:nvPr/>
        </p:nvSpPr>
        <p:spPr>
          <a:xfrm rot="10800000">
            <a:off x="5105400" y="1676400"/>
            <a:ext cx="412893" cy="584776"/>
          </a:xfrm>
          <a:prstGeom prst="rect">
            <a:avLst/>
          </a:prstGeom>
          <a:noFill/>
        </p:spPr>
        <p:txBody>
          <a:bodyPr wrap="none" rtlCol="0">
            <a:spAutoFit/>
          </a:bodyPr>
          <a:lstStyle/>
          <a:p>
            <a:r>
              <a:rPr lang="en-US" sz="3200" dirty="0" smtClean="0">
                <a:solidFill>
                  <a:srgbClr val="000000"/>
                </a:solidFill>
              </a:rPr>
              <a:t>?</a:t>
            </a:r>
            <a:endParaRPr lang="en-US" sz="3200" dirty="0">
              <a:solidFill>
                <a:srgbClr val="000000"/>
              </a:solidFill>
            </a:endParaRPr>
          </a:p>
        </p:txBody>
      </p:sp>
      <p:sp>
        <p:nvSpPr>
          <p:cNvPr id="29" name="TextBox 28"/>
          <p:cNvSpPr txBox="1"/>
          <p:nvPr/>
        </p:nvSpPr>
        <p:spPr>
          <a:xfrm>
            <a:off x="5486400" y="2590800"/>
            <a:ext cx="412893" cy="584776"/>
          </a:xfrm>
          <a:prstGeom prst="rect">
            <a:avLst/>
          </a:prstGeom>
          <a:noFill/>
        </p:spPr>
        <p:txBody>
          <a:bodyPr wrap="none" rtlCol="0">
            <a:spAutoFit/>
          </a:bodyPr>
          <a:lstStyle/>
          <a:p>
            <a:r>
              <a:rPr lang="en-US" sz="3200" dirty="0" smtClean="0">
                <a:solidFill>
                  <a:srgbClr val="000000"/>
                </a:solidFill>
              </a:rPr>
              <a:t>?</a:t>
            </a:r>
            <a:endParaRPr lang="en-US" sz="3200" dirty="0">
              <a:solidFill>
                <a:srgbClr val="000000"/>
              </a:solidFill>
            </a:endParaRPr>
          </a:p>
        </p:txBody>
      </p:sp>
      <p:sp>
        <p:nvSpPr>
          <p:cNvPr id="32" name="TextBox 31"/>
          <p:cNvSpPr txBox="1"/>
          <p:nvPr/>
        </p:nvSpPr>
        <p:spPr>
          <a:xfrm>
            <a:off x="3962400" y="2667000"/>
            <a:ext cx="1546717" cy="400110"/>
          </a:xfrm>
          <a:prstGeom prst="rect">
            <a:avLst/>
          </a:prstGeom>
          <a:noFill/>
        </p:spPr>
        <p:txBody>
          <a:bodyPr wrap="none" rtlCol="0">
            <a:spAutoFit/>
          </a:bodyPr>
          <a:lstStyle/>
          <a:p>
            <a:r>
              <a:rPr lang="en-US" sz="2000" dirty="0" smtClean="0">
                <a:solidFill>
                  <a:srgbClr val="FF0000"/>
                </a:solidFill>
              </a:rPr>
              <a:t>1468 != 921</a:t>
            </a:r>
            <a:endParaRPr lang="en-US" sz="2000" dirty="0">
              <a:solidFill>
                <a:srgbClr val="FF0000"/>
              </a:solidFill>
            </a:endParaRPr>
          </a:p>
        </p:txBody>
      </p:sp>
      <p:pic>
        <p:nvPicPr>
          <p:cNvPr id="33" name="Picture 32" descr="icon_16391.png"/>
          <p:cNvPicPr>
            <a:picLocks noChangeAspect="1"/>
          </p:cNvPicPr>
          <p:nvPr/>
        </p:nvPicPr>
        <p:blipFill>
          <a:blip r:embed="rId8"/>
          <a:stretch>
            <a:fillRect/>
          </a:stretch>
        </p:blipFill>
        <p:spPr>
          <a:xfrm>
            <a:off x="3657600" y="4800600"/>
            <a:ext cx="990600" cy="990600"/>
          </a:xfrm>
          <a:prstGeom prst="rect">
            <a:avLst/>
          </a:prstGeom>
        </p:spPr>
      </p:pic>
      <p:pic>
        <p:nvPicPr>
          <p:cNvPr id="34" name="Picture 33" descr="icon_16391.png"/>
          <p:cNvPicPr>
            <a:picLocks noChangeAspect="1"/>
          </p:cNvPicPr>
          <p:nvPr/>
        </p:nvPicPr>
        <p:blipFill>
          <a:blip r:embed="rId8"/>
          <a:stretch>
            <a:fillRect/>
          </a:stretch>
        </p:blipFill>
        <p:spPr>
          <a:xfrm>
            <a:off x="4648200" y="4876800"/>
            <a:ext cx="990600" cy="990600"/>
          </a:xfrm>
          <a:prstGeom prst="rect">
            <a:avLst/>
          </a:prstGeom>
        </p:spPr>
      </p:pic>
    </p:spTree>
    <p:extLst>
      <p:ext uri="{BB962C8B-B14F-4D97-AF65-F5344CB8AC3E}">
        <p14:creationId xmlns:p14="http://schemas.microsoft.com/office/powerpoint/2010/main" val="191673588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071" y="2504642"/>
            <a:ext cx="6246677" cy="1143000"/>
          </a:xfrm>
        </p:spPr>
        <p:txBody>
          <a:bodyPr>
            <a:normAutofit fontScale="90000"/>
          </a:bodyPr>
          <a:lstStyle/>
          <a:p>
            <a:r>
              <a:rPr lang="en-US" dirty="0" smtClean="0">
                <a:solidFill>
                  <a:srgbClr val="1F497D"/>
                </a:solidFill>
              </a:rPr>
              <a:t>Scholarly Community Infrastructure</a:t>
            </a:r>
            <a:endParaRPr lang="en-US" dirty="0">
              <a:solidFill>
                <a:srgbClr val="1F497D"/>
              </a:solidFill>
            </a:endParaRPr>
          </a:p>
        </p:txBody>
      </p:sp>
    </p:spTree>
    <p:extLst>
      <p:ext uri="{BB962C8B-B14F-4D97-AF65-F5344CB8AC3E}">
        <p14:creationId xmlns:p14="http://schemas.microsoft.com/office/powerpoint/2010/main" val="6289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LOS Collections   Article collections published by the Public Library of Scie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297" y="1562110"/>
            <a:ext cx="6360059" cy="5179081"/>
          </a:xfrm>
          <a:prstGeom prst="rect">
            <a:avLst/>
          </a:prstGeom>
          <a:ln>
            <a:solidFill>
              <a:srgbClr val="4F81BD"/>
            </a:solidFill>
          </a:ln>
        </p:spPr>
      </p:pic>
      <p:sp>
        <p:nvSpPr>
          <p:cNvPr id="5" name="TextBox 4"/>
          <p:cNvSpPr txBox="1"/>
          <p:nvPr/>
        </p:nvSpPr>
        <p:spPr>
          <a:xfrm>
            <a:off x="204372" y="277384"/>
            <a:ext cx="4892586" cy="1384995"/>
          </a:xfrm>
          <a:prstGeom prst="rect">
            <a:avLst/>
          </a:prstGeom>
          <a:noFill/>
        </p:spPr>
        <p:txBody>
          <a:bodyPr wrap="none" rtlCol="0">
            <a:spAutoFit/>
          </a:bodyPr>
          <a:lstStyle/>
          <a:p>
            <a:r>
              <a:rPr lang="en-US" sz="2800" dirty="0" err="1" smtClean="0"/>
              <a:t>Altmetrics</a:t>
            </a:r>
            <a:r>
              <a:rPr lang="en-US" sz="2800" dirty="0" smtClean="0"/>
              <a:t> Collection</a:t>
            </a:r>
          </a:p>
          <a:p>
            <a:r>
              <a:rPr lang="en-US" sz="2800" dirty="0" smtClean="0">
                <a:hlinkClick r:id="rId4"/>
              </a:rPr>
              <a:t>http://www.ploscollections.org/</a:t>
            </a:r>
            <a:endParaRPr lang="en-US" sz="2800" dirty="0" smtClean="0"/>
          </a:p>
          <a:p>
            <a:endParaRPr lang="en-US" sz="2800" dirty="0"/>
          </a:p>
        </p:txBody>
      </p:sp>
      <p:sp>
        <p:nvSpPr>
          <p:cNvPr id="6" name="Rectangle 5"/>
          <p:cNvSpPr/>
          <p:nvPr/>
        </p:nvSpPr>
        <p:spPr>
          <a:xfrm>
            <a:off x="5666850" y="277384"/>
            <a:ext cx="3165094" cy="954107"/>
          </a:xfrm>
          <a:prstGeom prst="rect">
            <a:avLst/>
          </a:prstGeom>
        </p:spPr>
        <p:txBody>
          <a:bodyPr wrap="square">
            <a:spAutoFit/>
          </a:bodyPr>
          <a:lstStyle/>
          <a:p>
            <a:r>
              <a:rPr lang="en-US" sz="2800" dirty="0" smtClean="0"/>
              <a:t>Announcement</a:t>
            </a:r>
          </a:p>
          <a:p>
            <a:r>
              <a:rPr lang="en-US" sz="2800" dirty="0" smtClean="0">
                <a:hlinkClick r:id="rId5"/>
              </a:rPr>
              <a:t>http://bit.ly/1stjaPP</a:t>
            </a:r>
            <a:endParaRPr lang="en-US" sz="2800" dirty="0" smtClean="0"/>
          </a:p>
        </p:txBody>
      </p:sp>
    </p:spTree>
    <p:extLst>
      <p:ext uri="{BB962C8B-B14F-4D97-AF65-F5344CB8AC3E}">
        <p14:creationId xmlns:p14="http://schemas.microsoft.com/office/powerpoint/2010/main" val="374046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ogue1-e1312530651815.jpg"/>
          <p:cNvPicPr>
            <a:picLocks noChangeAspect="1"/>
          </p:cNvPicPr>
          <p:nvPr/>
        </p:nvPicPr>
        <p:blipFill rotWithShape="1">
          <a:blip r:embed="rId2">
            <a:extLst>
              <a:ext uri="{28A0092B-C50C-407E-A947-70E740481C1C}">
                <a14:useLocalDpi xmlns:a14="http://schemas.microsoft.com/office/drawing/2010/main" val="0"/>
              </a:ext>
            </a:extLst>
          </a:blip>
          <a:srcRect l="16266" t="10731" r="7026"/>
          <a:stretch/>
        </p:blipFill>
        <p:spPr>
          <a:xfrm>
            <a:off x="1639053" y="1196227"/>
            <a:ext cx="6098461" cy="5430523"/>
          </a:xfrm>
          <a:prstGeom prst="rect">
            <a:avLst/>
          </a:prstGeom>
        </p:spPr>
      </p:pic>
      <p:sp>
        <p:nvSpPr>
          <p:cNvPr id="5" name="TextBox 4"/>
          <p:cNvSpPr txBox="1"/>
          <p:nvPr/>
        </p:nvSpPr>
        <p:spPr>
          <a:xfrm>
            <a:off x="3756904" y="339543"/>
            <a:ext cx="2013292" cy="646331"/>
          </a:xfrm>
          <a:prstGeom prst="rect">
            <a:avLst/>
          </a:prstGeom>
          <a:noFill/>
        </p:spPr>
        <p:txBody>
          <a:bodyPr wrap="none" rtlCol="0">
            <a:spAutoFit/>
          </a:bodyPr>
          <a:lstStyle/>
          <a:p>
            <a:r>
              <a:rPr lang="en-US" sz="3600" dirty="0" smtClean="0">
                <a:solidFill>
                  <a:srgbClr val="1F497D"/>
                </a:solidFill>
              </a:rPr>
              <a:t>Front End</a:t>
            </a:r>
            <a:endParaRPr lang="en-US" sz="3600" dirty="0">
              <a:solidFill>
                <a:srgbClr val="1F497D"/>
              </a:solidFill>
            </a:endParaRPr>
          </a:p>
        </p:txBody>
      </p:sp>
    </p:spTree>
    <p:extLst>
      <p:ext uri="{BB962C8B-B14F-4D97-AF65-F5344CB8AC3E}">
        <p14:creationId xmlns:p14="http://schemas.microsoft.com/office/powerpoint/2010/main" val="17692317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descr="C:\Users\rcave\Desktop\Charleston\ALM_Ci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18" y="5089525"/>
            <a:ext cx="3713162" cy="146781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335387"/>
            <a:ext cx="8228013" cy="731413"/>
          </a:xfrm>
        </p:spPr>
        <p:txBody>
          <a:bodyPr>
            <a:normAutofit fontScale="90000"/>
          </a:bodyPr>
          <a:lstStyle/>
          <a:p>
            <a:r>
              <a:rPr lang="en-US" dirty="0" smtClean="0">
                <a:solidFill>
                  <a:srgbClr val="1F497D"/>
                </a:solidFill>
              </a:rPr>
              <a:t>Authors want </a:t>
            </a:r>
            <a:r>
              <a:rPr lang="en-US" dirty="0">
                <a:solidFill>
                  <a:srgbClr val="1F497D"/>
                </a:solidFill>
              </a:rPr>
              <a:t>to </a:t>
            </a:r>
            <a:r>
              <a:rPr lang="en-US" dirty="0" smtClean="0">
                <a:solidFill>
                  <a:srgbClr val="1F497D"/>
                </a:solidFill>
              </a:rPr>
              <a:t>see </a:t>
            </a:r>
            <a:r>
              <a:rPr lang="en-US" dirty="0">
                <a:solidFill>
                  <a:srgbClr val="1F497D"/>
                </a:solidFill>
              </a:rPr>
              <a:t>the</a:t>
            </a:r>
            <a:r>
              <a:rPr lang="en-US" dirty="0" smtClean="0">
                <a:solidFill>
                  <a:srgbClr val="1F497D"/>
                </a:solidFill>
              </a:rPr>
              <a:t> reach of </a:t>
            </a:r>
            <a:r>
              <a:rPr lang="en-US" dirty="0">
                <a:solidFill>
                  <a:srgbClr val="1F497D"/>
                </a:solidFill>
              </a:rPr>
              <a:t>their </a:t>
            </a:r>
            <a:r>
              <a:rPr lang="en-US" dirty="0" smtClean="0">
                <a:solidFill>
                  <a:srgbClr val="1F497D"/>
                </a:solidFill>
              </a:rPr>
              <a:t>article</a:t>
            </a:r>
            <a:endParaRPr lang="en-US" dirty="0">
              <a:solidFill>
                <a:srgbClr val="1F497D"/>
              </a:solidFill>
            </a:endParaRPr>
          </a:p>
        </p:txBody>
      </p:sp>
      <p:sp>
        <p:nvSpPr>
          <p:cNvPr id="13" name="Slide Number Placeholder 4"/>
          <p:cNvSpPr>
            <a:spLocks noGrp="1"/>
          </p:cNvSpPr>
          <p:nvPr>
            <p:ph type="sldNum" sz="quarter" idx="12"/>
          </p:nvPr>
        </p:nvSpPr>
        <p:spPr>
          <a:xfrm>
            <a:off x="6553200" y="6569075"/>
            <a:ext cx="2133600" cy="365125"/>
          </a:xfrm>
        </p:spPr>
        <p:txBody>
          <a:bodyPr/>
          <a:lstStyle/>
          <a:p>
            <a:fld id="{0B3491D9-1A07-DD4F-B66E-B8A1D1BB0437}" type="slidenum">
              <a:rPr lang="en-US" smtClean="0"/>
              <a:pPr/>
              <a:t>4</a:t>
            </a:fld>
            <a:endParaRPr lang="en-US" dirty="0"/>
          </a:p>
        </p:txBody>
      </p:sp>
      <p:pic>
        <p:nvPicPr>
          <p:cNvPr id="4098" name="Picture 2" descr="C:\Users\rcave\Desktop\Charleston\ALM_View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31925"/>
            <a:ext cx="5855535" cy="344011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rcave\Desktop\Charleston\ALM_Discuss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400" y="5165725"/>
            <a:ext cx="4673600" cy="13196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rcave\Desktop\Charleston\ALM_Sav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1431925"/>
            <a:ext cx="2041525" cy="143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671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11587"/>
            <a:ext cx="8458200" cy="731413"/>
          </a:xfrm>
        </p:spPr>
        <p:txBody>
          <a:bodyPr>
            <a:normAutofit fontScale="90000"/>
          </a:bodyPr>
          <a:lstStyle/>
          <a:p>
            <a:r>
              <a:rPr lang="en-US" dirty="0" smtClean="0">
                <a:solidFill>
                  <a:srgbClr val="1F497D"/>
                </a:solidFill>
              </a:rPr>
              <a:t>Researchers want to find relevant papers…</a:t>
            </a:r>
            <a:endParaRPr lang="en-US" dirty="0">
              <a:solidFill>
                <a:srgbClr val="1F497D"/>
              </a:solidFill>
            </a:endParaRPr>
          </a:p>
        </p:txBody>
      </p:sp>
      <p:sp>
        <p:nvSpPr>
          <p:cNvPr id="8" name="Slide Number Placeholder 4"/>
          <p:cNvSpPr>
            <a:spLocks noGrp="1"/>
          </p:cNvSpPr>
          <p:nvPr>
            <p:ph type="sldNum" sz="quarter" idx="12"/>
          </p:nvPr>
        </p:nvSpPr>
        <p:spPr>
          <a:xfrm>
            <a:off x="8001000" y="6400800"/>
            <a:ext cx="660900" cy="365125"/>
          </a:xfrm>
        </p:spPr>
        <p:txBody>
          <a:bodyPr/>
          <a:lstStyle/>
          <a:p>
            <a:fld id="{0B3491D9-1A07-DD4F-B66E-B8A1D1BB0437}" type="slidenum">
              <a:rPr lang="en-US" smtClean="0"/>
              <a:pPr/>
              <a:t>5</a:t>
            </a:fld>
            <a:endParaRPr lang="en-US" dirty="0"/>
          </a:p>
        </p:txBody>
      </p:sp>
      <p:grpSp>
        <p:nvGrpSpPr>
          <p:cNvPr id="15" name="Group 14"/>
          <p:cNvGrpSpPr/>
          <p:nvPr/>
        </p:nvGrpSpPr>
        <p:grpSpPr>
          <a:xfrm>
            <a:off x="304800" y="1678022"/>
            <a:ext cx="8266617" cy="4722778"/>
            <a:chOff x="39182" y="293214"/>
            <a:chExt cx="9104817" cy="5877364"/>
          </a:xfrm>
        </p:grpSpPr>
        <p:pic>
          <p:nvPicPr>
            <p:cNvPr id="12" name="Picture 11" descr="PLOS ONE : accelerating the publication of peer-reviewed science-OK3.png">
              <a:hlinkClick r:id="rId2"/>
            </p:cNvPr>
            <p:cNvPicPr>
              <a:picLocks noChangeAspect="1"/>
            </p:cNvPicPr>
            <p:nvPr/>
          </p:nvPicPr>
          <p:blipFill>
            <a:blip r:embed="rId3"/>
            <a:srcRect l="9722" r="8681"/>
            <a:stretch>
              <a:fillRect/>
            </a:stretch>
          </p:blipFill>
          <p:spPr>
            <a:xfrm>
              <a:off x="39182" y="293214"/>
              <a:ext cx="9104817" cy="5877364"/>
            </a:xfrm>
            <a:prstGeom prst="rect">
              <a:avLst/>
            </a:prstGeom>
          </p:spPr>
        </p:pic>
        <p:sp>
          <p:nvSpPr>
            <p:cNvPr id="13" name="Oval 12"/>
            <p:cNvSpPr/>
            <p:nvPr/>
          </p:nvSpPr>
          <p:spPr>
            <a:xfrm>
              <a:off x="777875" y="5080000"/>
              <a:ext cx="2419350" cy="60325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Oval 13"/>
            <p:cNvSpPr/>
            <p:nvPr/>
          </p:nvSpPr>
          <p:spPr>
            <a:xfrm>
              <a:off x="6572250" y="920750"/>
              <a:ext cx="2047875" cy="60325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503919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387"/>
            <a:ext cx="8228013" cy="731413"/>
          </a:xfrm>
        </p:spPr>
        <p:txBody>
          <a:bodyPr>
            <a:normAutofit fontScale="90000"/>
          </a:bodyPr>
          <a:lstStyle/>
          <a:p>
            <a:r>
              <a:rPr lang="en-US" dirty="0" smtClean="0">
                <a:solidFill>
                  <a:srgbClr val="1F497D"/>
                </a:solidFill>
              </a:rPr>
              <a:t>… and navigate through the literature</a:t>
            </a:r>
            <a:endParaRPr lang="en-US" dirty="0">
              <a:solidFill>
                <a:srgbClr val="1F497D"/>
              </a:solidFill>
            </a:endParaRPr>
          </a:p>
        </p:txBody>
      </p:sp>
      <p:sp>
        <p:nvSpPr>
          <p:cNvPr id="8" name="Slide Number Placeholder 4"/>
          <p:cNvSpPr>
            <a:spLocks noGrp="1"/>
          </p:cNvSpPr>
          <p:nvPr>
            <p:ph type="sldNum" sz="quarter" idx="12"/>
          </p:nvPr>
        </p:nvSpPr>
        <p:spPr>
          <a:xfrm>
            <a:off x="8001000" y="6400800"/>
            <a:ext cx="660900" cy="365125"/>
          </a:xfrm>
        </p:spPr>
        <p:txBody>
          <a:bodyPr/>
          <a:lstStyle/>
          <a:p>
            <a:fld id="{0B3491D9-1A07-DD4F-B66E-B8A1D1BB0437}" type="slidenum">
              <a:rPr lang="en-US" smtClean="0"/>
              <a:pPr/>
              <a:t>6</a:t>
            </a:fld>
            <a:endParaRPr lang="en-US" dirty="0"/>
          </a:p>
        </p:txBody>
      </p:sp>
      <p:grpSp>
        <p:nvGrpSpPr>
          <p:cNvPr id="7" name="Group 6"/>
          <p:cNvGrpSpPr/>
          <p:nvPr/>
        </p:nvGrpSpPr>
        <p:grpSpPr>
          <a:xfrm>
            <a:off x="914400" y="1524000"/>
            <a:ext cx="7327900" cy="4829176"/>
            <a:chOff x="444500" y="951292"/>
            <a:chExt cx="8104187" cy="5765800"/>
          </a:xfrm>
        </p:grpSpPr>
        <p:pic>
          <p:nvPicPr>
            <p:cNvPr id="5" name="Picture 4" descr="PLOS Medicine: Why Most Published Research Findings Are False.png"/>
            <p:cNvPicPr>
              <a:picLocks noChangeAspect="1"/>
            </p:cNvPicPr>
            <p:nvPr/>
          </p:nvPicPr>
          <p:blipFill>
            <a:blip r:embed="rId2">
              <a:lum bright="-16000"/>
            </a:blip>
            <a:srcRect l="14063" t="6295" r="11828"/>
            <a:stretch>
              <a:fillRect/>
            </a:stretch>
          </p:blipFill>
          <p:spPr>
            <a:xfrm>
              <a:off x="444500" y="951292"/>
              <a:ext cx="7949905" cy="5765800"/>
            </a:xfrm>
            <a:prstGeom prst="rect">
              <a:avLst/>
            </a:prstGeom>
          </p:spPr>
        </p:pic>
        <p:pic>
          <p:nvPicPr>
            <p:cNvPr id="6" name="Picture 5" descr="singposts.png"/>
            <p:cNvPicPr>
              <a:picLocks noChangeAspect="1"/>
            </p:cNvPicPr>
            <p:nvPr/>
          </p:nvPicPr>
          <p:blipFill>
            <a:blip r:embed="rId3"/>
            <a:stretch>
              <a:fillRect/>
            </a:stretch>
          </p:blipFill>
          <p:spPr>
            <a:xfrm>
              <a:off x="4984750" y="1588145"/>
              <a:ext cx="3563937" cy="775946"/>
            </a:xfrm>
            <a:prstGeom prst="rect">
              <a:avLst/>
            </a:prstGeom>
            <a:ln>
              <a:solidFill>
                <a:srgbClr val="1448F2"/>
              </a:solidFill>
            </a:ln>
          </p:spPr>
        </p:pic>
      </p:grpSp>
    </p:spTree>
    <p:extLst>
      <p:ext uri="{BB962C8B-B14F-4D97-AF65-F5344CB8AC3E}">
        <p14:creationId xmlns:p14="http://schemas.microsoft.com/office/powerpoint/2010/main" val="14520429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56904" y="339543"/>
            <a:ext cx="1876911" cy="646331"/>
          </a:xfrm>
          <a:prstGeom prst="rect">
            <a:avLst/>
          </a:prstGeom>
          <a:noFill/>
        </p:spPr>
        <p:txBody>
          <a:bodyPr wrap="none" rtlCol="0">
            <a:spAutoFit/>
          </a:bodyPr>
          <a:lstStyle/>
          <a:p>
            <a:r>
              <a:rPr lang="en-US" sz="3600" dirty="0" smtClean="0">
                <a:solidFill>
                  <a:srgbClr val="1F497D"/>
                </a:solidFill>
              </a:rPr>
              <a:t>Back End</a:t>
            </a:r>
            <a:endParaRPr lang="en-US" sz="3600" dirty="0">
              <a:solidFill>
                <a:srgbClr val="1F497D"/>
              </a:solidFill>
            </a:endParaRPr>
          </a:p>
        </p:txBody>
      </p:sp>
      <p:pic>
        <p:nvPicPr>
          <p:cNvPr id="2" name="Picture 1" descr="Dogs_in_Back_of_Car_Wallpaper_xrwcs.jpg"/>
          <p:cNvPicPr>
            <a:picLocks noChangeAspect="1"/>
          </p:cNvPicPr>
          <p:nvPr/>
        </p:nvPicPr>
        <p:blipFill rotWithShape="1">
          <a:blip r:embed="rId3">
            <a:extLst>
              <a:ext uri="{28A0092B-C50C-407E-A947-70E740481C1C}">
                <a14:useLocalDpi xmlns:a14="http://schemas.microsoft.com/office/drawing/2010/main" val="0"/>
              </a:ext>
            </a:extLst>
          </a:blip>
          <a:srcRect t="12262"/>
          <a:stretch/>
        </p:blipFill>
        <p:spPr>
          <a:xfrm>
            <a:off x="900742" y="1388213"/>
            <a:ext cx="7549245" cy="4967666"/>
          </a:xfrm>
          <a:prstGeom prst="rect">
            <a:avLst/>
          </a:prstGeom>
        </p:spPr>
      </p:pic>
    </p:spTree>
    <p:extLst>
      <p:ext uri="{BB962C8B-B14F-4D97-AF65-F5344CB8AC3E}">
        <p14:creationId xmlns:p14="http://schemas.microsoft.com/office/powerpoint/2010/main" val="22353611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lumbing-pipe-big.JPG"/>
          <p:cNvPicPr>
            <a:picLocks noChangeAspect="1"/>
          </p:cNvPicPr>
          <p:nvPr/>
        </p:nvPicPr>
        <p:blipFill rotWithShape="1">
          <a:blip r:embed="rId2">
            <a:extLst>
              <a:ext uri="{28A0092B-C50C-407E-A947-70E740481C1C}">
                <a14:useLocalDpi xmlns:a14="http://schemas.microsoft.com/office/drawing/2010/main" val="0"/>
              </a:ext>
            </a:extLst>
          </a:blip>
          <a:srcRect b="3778"/>
          <a:stretch/>
        </p:blipFill>
        <p:spPr>
          <a:xfrm>
            <a:off x="0" y="1"/>
            <a:ext cx="9144000" cy="6858000"/>
          </a:xfrm>
          <a:prstGeom prst="rect">
            <a:avLst/>
          </a:prstGeom>
        </p:spPr>
      </p:pic>
    </p:spTree>
    <p:extLst>
      <p:ext uri="{BB962C8B-B14F-4D97-AF65-F5344CB8AC3E}">
        <p14:creationId xmlns:p14="http://schemas.microsoft.com/office/powerpoint/2010/main" val="31784747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663693734"/>
              </p:ext>
            </p:extLst>
          </p:nvPr>
        </p:nvGraphicFramePr>
        <p:xfrm>
          <a:off x="457200" y="129362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23470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1202</TotalTime>
  <Words>1595</Words>
  <Application>Microsoft Macintosh PowerPoint</Application>
  <PresentationFormat>On-screen Show (4:3)</PresentationFormat>
  <Paragraphs>168</Paragraphs>
  <Slides>22</Slides>
  <Notes>14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Altmetrics &amp; Publishers: Making Metrics Count</vt:lpstr>
      <vt:lpstr>PowerPoint Presentation</vt:lpstr>
      <vt:lpstr>PowerPoint Presentation</vt:lpstr>
      <vt:lpstr>Authors want to see the reach of their article</vt:lpstr>
      <vt:lpstr>Researchers want to find relevant papers…</vt:lpstr>
      <vt:lpstr>… and navigate through the literature</vt:lpstr>
      <vt:lpstr>PowerPoint Presentation</vt:lpstr>
      <vt:lpstr>PowerPoint Presentation</vt:lpstr>
      <vt:lpstr>PowerPoint Presentation</vt:lpstr>
      <vt:lpstr>PLOS ONE Highlights</vt:lpstr>
      <vt:lpstr>PowerPoint Presentation</vt:lpstr>
      <vt:lpstr>PowerPoint Presentation</vt:lpstr>
      <vt:lpstr>ALM Article Feature</vt:lpstr>
      <vt:lpstr>PowerPoint Presentation</vt:lpstr>
      <vt:lpstr>Bibliometrics</vt:lpstr>
      <vt:lpstr>What we want as a publisher</vt:lpstr>
      <vt:lpstr>PowerPoint Presentation</vt:lpstr>
      <vt:lpstr>PowerPoint Presentation</vt:lpstr>
      <vt:lpstr>PowerPoint Presentation</vt:lpstr>
      <vt:lpstr>Raw data needs context to have meaning</vt:lpstr>
      <vt:lpstr>Scholarly Community Infrastructure</vt:lpstr>
      <vt:lpstr>PowerPoint Presentation</vt:lpstr>
    </vt:vector>
  </TitlesOfParts>
  <Company>PLOS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Altmetrics &amp; Publishers</dc:title>
  <dc:creator>Jennifer Lin</dc:creator>
  <cp:lastModifiedBy>Jennifer Lin</cp:lastModifiedBy>
  <cp:revision>16</cp:revision>
  <dcterms:created xsi:type="dcterms:W3CDTF">2014-09-25T12:28:25Z</dcterms:created>
  <dcterms:modified xsi:type="dcterms:W3CDTF">2014-09-26T08:30:39Z</dcterms:modified>
</cp:coreProperties>
</file>