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2" r:id="rId3"/>
  </p:sldMasterIdLst>
  <p:notesMasterIdLst>
    <p:notesMasterId r:id="rId28"/>
  </p:notesMasterIdLst>
  <p:handoutMasterIdLst>
    <p:handoutMasterId r:id="rId29"/>
  </p:handoutMasterIdLst>
  <p:sldIdLst>
    <p:sldId id="445" r:id="rId4"/>
    <p:sldId id="458" r:id="rId5"/>
    <p:sldId id="462" r:id="rId6"/>
    <p:sldId id="450" r:id="rId7"/>
    <p:sldId id="465" r:id="rId8"/>
    <p:sldId id="505" r:id="rId9"/>
    <p:sldId id="504" r:id="rId10"/>
    <p:sldId id="460" r:id="rId11"/>
    <p:sldId id="468" r:id="rId12"/>
    <p:sldId id="469" r:id="rId13"/>
    <p:sldId id="466" r:id="rId14"/>
    <p:sldId id="472" r:id="rId15"/>
    <p:sldId id="490" r:id="rId16"/>
    <p:sldId id="475" r:id="rId17"/>
    <p:sldId id="476" r:id="rId18"/>
    <p:sldId id="477" r:id="rId19"/>
    <p:sldId id="478" r:id="rId20"/>
    <p:sldId id="464" r:id="rId21"/>
    <p:sldId id="501" r:id="rId22"/>
    <p:sldId id="503" r:id="rId23"/>
    <p:sldId id="483" r:id="rId24"/>
    <p:sldId id="502" r:id="rId25"/>
    <p:sldId id="488" r:id="rId26"/>
    <p:sldId id="491" r:id="rId27"/>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DB0"/>
    <a:srgbClr val="898989"/>
    <a:srgbClr val="42445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11" autoAdjust="0"/>
    <p:restoredTop sz="92857" autoAdjust="0"/>
  </p:normalViewPr>
  <p:slideViewPr>
    <p:cSldViewPr>
      <p:cViewPr>
        <p:scale>
          <a:sx n="70" d="100"/>
          <a:sy n="70" d="100"/>
        </p:scale>
        <p:origin x="-1616" y="-624"/>
      </p:cViewPr>
      <p:guideLst>
        <p:guide orient="horz" pos="2160"/>
        <p:guide pos="2880"/>
      </p:guideLst>
    </p:cSldViewPr>
  </p:slideViewPr>
  <p:notesTextViewPr>
    <p:cViewPr>
      <p:scale>
        <a:sx n="1" d="1"/>
        <a:sy n="1" d="1"/>
      </p:scale>
      <p:origin x="0" y="0"/>
    </p:cViewPr>
  </p:notesTextViewPr>
  <p:sorterViewPr>
    <p:cViewPr>
      <p:scale>
        <a:sx n="85" d="100"/>
        <a:sy n="85" d="100"/>
      </p:scale>
      <p:origin x="0" y="36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interSettings" Target="printerSettings/printerSettings1.bin"/><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5573A-2300-4621-92E4-1E41B0367BB2}" type="doc">
      <dgm:prSet loTypeId="urn:microsoft.com/office/officeart/2008/layout/AlternatingPictureBlocks" loCatId="list" qsTypeId="urn:microsoft.com/office/officeart/2005/8/quickstyle/simple1" qsCatId="simple" csTypeId="urn:microsoft.com/office/officeart/2005/8/colors/accent1_2" csCatId="accent1" phldr="1"/>
      <dgm:spPr/>
      <dgm:t>
        <a:bodyPr/>
        <a:lstStyle/>
        <a:p>
          <a:endParaRPr lang="en-US"/>
        </a:p>
      </dgm:t>
    </dgm:pt>
    <dgm:pt modelId="{66BE6312-6E22-4FE2-8AF7-81569C347252}">
      <dgm:prSet phldrT="[Text]"/>
      <dgm:spPr>
        <a:solidFill>
          <a:schemeClr val="accent1"/>
        </a:solidFill>
        <a:ln>
          <a:noFill/>
        </a:ln>
      </dgm:spPr>
      <dgm:t>
        <a:bodyPr/>
        <a:lstStyle/>
        <a:p>
          <a:r>
            <a:rPr lang="en-US" b="1" dirty="0" smtClean="0"/>
            <a:t>Performing Research</a:t>
          </a:r>
          <a:endParaRPr lang="en-US" b="1" dirty="0"/>
        </a:p>
      </dgm:t>
    </dgm:pt>
    <dgm:pt modelId="{B747625C-5D95-410B-8F39-05B94F53D5B3}" type="parTrans" cxnId="{A82F6846-3D66-44C9-861F-33B6946F4E2D}">
      <dgm:prSet/>
      <dgm:spPr/>
      <dgm:t>
        <a:bodyPr/>
        <a:lstStyle/>
        <a:p>
          <a:endParaRPr lang="en-US"/>
        </a:p>
      </dgm:t>
    </dgm:pt>
    <dgm:pt modelId="{BA4C35F9-32C4-4D87-A4E9-F522E95435D5}" type="sibTrans" cxnId="{A82F6846-3D66-44C9-861F-33B6946F4E2D}">
      <dgm:prSet/>
      <dgm:spPr/>
      <dgm:t>
        <a:bodyPr/>
        <a:lstStyle/>
        <a:p>
          <a:endParaRPr lang="en-US"/>
        </a:p>
      </dgm:t>
    </dgm:pt>
    <dgm:pt modelId="{F00A9AD9-0B94-47B2-B492-76DCC25DF61E}">
      <dgm:prSet phldrT="[Text]"/>
      <dgm:spPr>
        <a:solidFill>
          <a:schemeClr val="accent1"/>
        </a:solidFill>
        <a:ln>
          <a:noFill/>
        </a:ln>
      </dgm:spPr>
      <dgm:t>
        <a:bodyPr/>
        <a:lstStyle/>
        <a:p>
          <a:r>
            <a:rPr lang="en-US" b="1" dirty="0" smtClean="0"/>
            <a:t>Publishing Research</a:t>
          </a:r>
          <a:endParaRPr lang="en-US" b="1" dirty="0"/>
        </a:p>
      </dgm:t>
    </dgm:pt>
    <dgm:pt modelId="{5AE3D281-1FF2-4BA6-B5A1-BBA2805EBD62}" type="parTrans" cxnId="{C5AADE36-622F-4CED-96C6-55DD9A45763F}">
      <dgm:prSet/>
      <dgm:spPr/>
      <dgm:t>
        <a:bodyPr/>
        <a:lstStyle/>
        <a:p>
          <a:endParaRPr lang="en-US"/>
        </a:p>
      </dgm:t>
    </dgm:pt>
    <dgm:pt modelId="{38E6158F-1F10-4D2F-B531-C6868A954A71}" type="sibTrans" cxnId="{C5AADE36-622F-4CED-96C6-55DD9A45763F}">
      <dgm:prSet/>
      <dgm:spPr/>
      <dgm:t>
        <a:bodyPr/>
        <a:lstStyle/>
        <a:p>
          <a:endParaRPr lang="en-US"/>
        </a:p>
      </dgm:t>
    </dgm:pt>
    <dgm:pt modelId="{8E785536-C637-4F41-8ACB-2D693973FAE9}">
      <dgm:prSet phldrT="[Text]"/>
      <dgm:spPr>
        <a:solidFill>
          <a:schemeClr val="accent1"/>
        </a:solidFill>
        <a:ln>
          <a:noFill/>
        </a:ln>
      </dgm:spPr>
      <dgm:t>
        <a:bodyPr/>
        <a:lstStyle/>
        <a:p>
          <a:r>
            <a:rPr lang="en-US" b="1" dirty="0" smtClean="0"/>
            <a:t>Funding Research</a:t>
          </a:r>
          <a:endParaRPr lang="en-US" b="1" dirty="0"/>
        </a:p>
      </dgm:t>
    </dgm:pt>
    <dgm:pt modelId="{B9F4D04C-C7CE-4F90-9342-B02D76526FFA}" type="sibTrans" cxnId="{D22D965B-B9B9-4269-AFA9-8E38CF4B9753}">
      <dgm:prSet/>
      <dgm:spPr/>
      <dgm:t>
        <a:bodyPr/>
        <a:lstStyle/>
        <a:p>
          <a:endParaRPr lang="en-US"/>
        </a:p>
      </dgm:t>
    </dgm:pt>
    <dgm:pt modelId="{1F09A565-0008-4B27-8153-3327ABC2F194}" type="parTrans" cxnId="{D22D965B-B9B9-4269-AFA9-8E38CF4B9753}">
      <dgm:prSet/>
      <dgm:spPr/>
      <dgm:t>
        <a:bodyPr/>
        <a:lstStyle/>
        <a:p>
          <a:endParaRPr lang="en-US"/>
        </a:p>
      </dgm:t>
    </dgm:pt>
    <dgm:pt modelId="{2A93F055-92A5-5645-9E01-B0EAE378C3EC}" type="pres">
      <dgm:prSet presAssocID="{FCD5573A-2300-4621-92E4-1E41B0367BB2}" presName="linearFlow" presStyleCnt="0">
        <dgm:presLayoutVars>
          <dgm:dir/>
          <dgm:resizeHandles val="exact"/>
        </dgm:presLayoutVars>
      </dgm:prSet>
      <dgm:spPr/>
      <dgm:t>
        <a:bodyPr/>
        <a:lstStyle/>
        <a:p>
          <a:endParaRPr lang="en-US"/>
        </a:p>
      </dgm:t>
    </dgm:pt>
    <dgm:pt modelId="{1BF0D092-3EAE-4345-A8C2-D97C3538EF44}" type="pres">
      <dgm:prSet presAssocID="{66BE6312-6E22-4FE2-8AF7-81569C347252}" presName="comp" presStyleCnt="0"/>
      <dgm:spPr/>
    </dgm:pt>
    <dgm:pt modelId="{07D4F611-00A9-E448-9B2E-883E679CC063}" type="pres">
      <dgm:prSet presAssocID="{66BE6312-6E22-4FE2-8AF7-81569C347252}" presName="rect2" presStyleLbl="node1" presStyleIdx="0" presStyleCnt="3">
        <dgm:presLayoutVars>
          <dgm:bulletEnabled val="1"/>
        </dgm:presLayoutVars>
      </dgm:prSet>
      <dgm:spPr/>
      <dgm:t>
        <a:bodyPr/>
        <a:lstStyle/>
        <a:p>
          <a:endParaRPr lang="en-US"/>
        </a:p>
      </dgm:t>
    </dgm:pt>
    <dgm:pt modelId="{8D3F3452-C047-7545-BC8D-99AC225821B1}" type="pres">
      <dgm:prSet presAssocID="{66BE6312-6E22-4FE2-8AF7-81569C347252}" presName="rect1" presStyleLbl="lnNode1" presStyleIdx="0" presStyleCnt="3"/>
      <dgm:spPr>
        <a:solidFill>
          <a:schemeClr val="bg1">
            <a:lumMod val="75000"/>
          </a:schemeClr>
        </a:solidFill>
      </dgm:spPr>
      <dgm:t>
        <a:bodyPr/>
        <a:lstStyle/>
        <a:p>
          <a:endParaRPr lang="en-US"/>
        </a:p>
      </dgm:t>
    </dgm:pt>
    <dgm:pt modelId="{7AA01F1A-C3FB-6F47-9F57-615110656C9C}" type="pres">
      <dgm:prSet presAssocID="{BA4C35F9-32C4-4D87-A4E9-F522E95435D5}" presName="sibTrans" presStyleCnt="0"/>
      <dgm:spPr/>
    </dgm:pt>
    <dgm:pt modelId="{FE6EAE5A-D874-D049-9D13-B75D63E54151}" type="pres">
      <dgm:prSet presAssocID="{8E785536-C637-4F41-8ACB-2D693973FAE9}" presName="comp" presStyleCnt="0"/>
      <dgm:spPr/>
    </dgm:pt>
    <dgm:pt modelId="{8CDB1326-0733-AE4A-AD7E-1E345F9DEBED}" type="pres">
      <dgm:prSet presAssocID="{8E785536-C637-4F41-8ACB-2D693973FAE9}" presName="rect2" presStyleLbl="node1" presStyleIdx="1" presStyleCnt="3">
        <dgm:presLayoutVars>
          <dgm:bulletEnabled val="1"/>
        </dgm:presLayoutVars>
      </dgm:prSet>
      <dgm:spPr/>
      <dgm:t>
        <a:bodyPr/>
        <a:lstStyle/>
        <a:p>
          <a:endParaRPr lang="en-US"/>
        </a:p>
      </dgm:t>
    </dgm:pt>
    <dgm:pt modelId="{B193697E-87DF-7643-ACED-DBA3663166EA}" type="pres">
      <dgm:prSet presAssocID="{8E785536-C637-4F41-8ACB-2D693973FAE9}" presName="rect1" presStyleLbl="lnNode1" presStyleIdx="1" presStyleCnt="3"/>
      <dgm:spPr>
        <a:solidFill>
          <a:schemeClr val="bg1">
            <a:lumMod val="75000"/>
          </a:schemeClr>
        </a:solidFill>
      </dgm:spPr>
      <dgm:t>
        <a:bodyPr/>
        <a:lstStyle/>
        <a:p>
          <a:endParaRPr lang="en-US"/>
        </a:p>
      </dgm:t>
    </dgm:pt>
    <dgm:pt modelId="{D648F6FD-3CA9-574D-B12F-2C4C4B6DEBB2}" type="pres">
      <dgm:prSet presAssocID="{B9F4D04C-C7CE-4F90-9342-B02D76526FFA}" presName="sibTrans" presStyleCnt="0"/>
      <dgm:spPr/>
    </dgm:pt>
    <dgm:pt modelId="{7DCF1470-60A6-F841-993F-047C5EDB7F9F}" type="pres">
      <dgm:prSet presAssocID="{F00A9AD9-0B94-47B2-B492-76DCC25DF61E}" presName="comp" presStyleCnt="0"/>
      <dgm:spPr/>
    </dgm:pt>
    <dgm:pt modelId="{90108E8E-8E8F-3642-88F9-656BA38CF94F}" type="pres">
      <dgm:prSet presAssocID="{F00A9AD9-0B94-47B2-B492-76DCC25DF61E}" presName="rect2" presStyleLbl="node1" presStyleIdx="2" presStyleCnt="3">
        <dgm:presLayoutVars>
          <dgm:bulletEnabled val="1"/>
        </dgm:presLayoutVars>
      </dgm:prSet>
      <dgm:spPr/>
      <dgm:t>
        <a:bodyPr/>
        <a:lstStyle/>
        <a:p>
          <a:endParaRPr lang="en-US"/>
        </a:p>
      </dgm:t>
    </dgm:pt>
    <dgm:pt modelId="{BC87EF9D-88A3-9144-8311-374D39EB6197}" type="pres">
      <dgm:prSet presAssocID="{F00A9AD9-0B94-47B2-B492-76DCC25DF61E}" presName="rect1" presStyleLbl="lnNode1" presStyleIdx="2" presStyleCnt="3"/>
      <dgm:spPr>
        <a:solidFill>
          <a:schemeClr val="bg1">
            <a:lumMod val="75000"/>
          </a:schemeClr>
        </a:solidFill>
      </dgm:spPr>
      <dgm:t>
        <a:bodyPr/>
        <a:lstStyle/>
        <a:p>
          <a:endParaRPr lang="en-US"/>
        </a:p>
      </dgm:t>
    </dgm:pt>
  </dgm:ptLst>
  <dgm:cxnLst>
    <dgm:cxn modelId="{C5AADE36-622F-4CED-96C6-55DD9A45763F}" srcId="{FCD5573A-2300-4621-92E4-1E41B0367BB2}" destId="{F00A9AD9-0B94-47B2-B492-76DCC25DF61E}" srcOrd="2" destOrd="0" parTransId="{5AE3D281-1FF2-4BA6-B5A1-BBA2805EBD62}" sibTransId="{38E6158F-1F10-4D2F-B531-C6868A954A71}"/>
    <dgm:cxn modelId="{D22D965B-B9B9-4269-AFA9-8E38CF4B9753}" srcId="{FCD5573A-2300-4621-92E4-1E41B0367BB2}" destId="{8E785536-C637-4F41-8ACB-2D693973FAE9}" srcOrd="1" destOrd="0" parTransId="{1F09A565-0008-4B27-8153-3327ABC2F194}" sibTransId="{B9F4D04C-C7CE-4F90-9342-B02D76526FFA}"/>
    <dgm:cxn modelId="{9C9C514C-6919-8F45-9AD3-EC471CCBF9C6}" type="presOf" srcId="{8E785536-C637-4F41-8ACB-2D693973FAE9}" destId="{8CDB1326-0733-AE4A-AD7E-1E345F9DEBED}" srcOrd="0" destOrd="0" presId="urn:microsoft.com/office/officeart/2008/layout/AlternatingPictureBlocks"/>
    <dgm:cxn modelId="{A17215A7-F664-9943-AC07-50ACC7B83D19}" type="presOf" srcId="{F00A9AD9-0B94-47B2-B492-76DCC25DF61E}" destId="{90108E8E-8E8F-3642-88F9-656BA38CF94F}" srcOrd="0" destOrd="0" presId="urn:microsoft.com/office/officeart/2008/layout/AlternatingPictureBlocks"/>
    <dgm:cxn modelId="{CB1BDF34-CB6D-2C4B-92D7-A969AC92CCDD}" type="presOf" srcId="{66BE6312-6E22-4FE2-8AF7-81569C347252}" destId="{07D4F611-00A9-E448-9B2E-883E679CC063}" srcOrd="0" destOrd="0" presId="urn:microsoft.com/office/officeart/2008/layout/AlternatingPictureBlocks"/>
    <dgm:cxn modelId="{577872D7-8FF5-9248-83F2-52B7B666B681}" type="presOf" srcId="{FCD5573A-2300-4621-92E4-1E41B0367BB2}" destId="{2A93F055-92A5-5645-9E01-B0EAE378C3EC}" srcOrd="0" destOrd="0" presId="urn:microsoft.com/office/officeart/2008/layout/AlternatingPictureBlocks"/>
    <dgm:cxn modelId="{A82F6846-3D66-44C9-861F-33B6946F4E2D}" srcId="{FCD5573A-2300-4621-92E4-1E41B0367BB2}" destId="{66BE6312-6E22-4FE2-8AF7-81569C347252}" srcOrd="0" destOrd="0" parTransId="{B747625C-5D95-410B-8F39-05B94F53D5B3}" sibTransId="{BA4C35F9-32C4-4D87-A4E9-F522E95435D5}"/>
    <dgm:cxn modelId="{8ABFE3C1-D4B4-7F44-8CCF-A055D449AF01}" type="presParOf" srcId="{2A93F055-92A5-5645-9E01-B0EAE378C3EC}" destId="{1BF0D092-3EAE-4345-A8C2-D97C3538EF44}" srcOrd="0" destOrd="0" presId="urn:microsoft.com/office/officeart/2008/layout/AlternatingPictureBlocks"/>
    <dgm:cxn modelId="{3F99F683-E81E-E14D-96D2-363DDC5ACB29}" type="presParOf" srcId="{1BF0D092-3EAE-4345-A8C2-D97C3538EF44}" destId="{07D4F611-00A9-E448-9B2E-883E679CC063}" srcOrd="0" destOrd="0" presId="urn:microsoft.com/office/officeart/2008/layout/AlternatingPictureBlocks"/>
    <dgm:cxn modelId="{55842362-D8BA-7C44-BD6D-70C7749FC389}" type="presParOf" srcId="{1BF0D092-3EAE-4345-A8C2-D97C3538EF44}" destId="{8D3F3452-C047-7545-BC8D-99AC225821B1}" srcOrd="1" destOrd="0" presId="urn:microsoft.com/office/officeart/2008/layout/AlternatingPictureBlocks"/>
    <dgm:cxn modelId="{598BD6FE-251F-ED4B-A781-DFF261761E60}" type="presParOf" srcId="{2A93F055-92A5-5645-9E01-B0EAE378C3EC}" destId="{7AA01F1A-C3FB-6F47-9F57-615110656C9C}" srcOrd="1" destOrd="0" presId="urn:microsoft.com/office/officeart/2008/layout/AlternatingPictureBlocks"/>
    <dgm:cxn modelId="{E1181B3C-35B2-C44A-8022-4C3A2518AA3A}" type="presParOf" srcId="{2A93F055-92A5-5645-9E01-B0EAE378C3EC}" destId="{FE6EAE5A-D874-D049-9D13-B75D63E54151}" srcOrd="2" destOrd="0" presId="urn:microsoft.com/office/officeart/2008/layout/AlternatingPictureBlocks"/>
    <dgm:cxn modelId="{E4C53275-64D6-F44F-91CB-17772DAFFB4A}" type="presParOf" srcId="{FE6EAE5A-D874-D049-9D13-B75D63E54151}" destId="{8CDB1326-0733-AE4A-AD7E-1E345F9DEBED}" srcOrd="0" destOrd="0" presId="urn:microsoft.com/office/officeart/2008/layout/AlternatingPictureBlocks"/>
    <dgm:cxn modelId="{C36CE01F-0040-9843-9C00-542E593E3B90}" type="presParOf" srcId="{FE6EAE5A-D874-D049-9D13-B75D63E54151}" destId="{B193697E-87DF-7643-ACED-DBA3663166EA}" srcOrd="1" destOrd="0" presId="urn:microsoft.com/office/officeart/2008/layout/AlternatingPictureBlocks"/>
    <dgm:cxn modelId="{CC6EAE74-982D-694F-A6E9-C221B4588267}" type="presParOf" srcId="{2A93F055-92A5-5645-9E01-B0EAE378C3EC}" destId="{D648F6FD-3CA9-574D-B12F-2C4C4B6DEBB2}" srcOrd="3" destOrd="0" presId="urn:microsoft.com/office/officeart/2008/layout/AlternatingPictureBlocks"/>
    <dgm:cxn modelId="{F2A71556-75CE-5448-A945-AD417C9D1AB0}" type="presParOf" srcId="{2A93F055-92A5-5645-9E01-B0EAE378C3EC}" destId="{7DCF1470-60A6-F841-993F-047C5EDB7F9F}" srcOrd="4" destOrd="0" presId="urn:microsoft.com/office/officeart/2008/layout/AlternatingPictureBlocks"/>
    <dgm:cxn modelId="{70E35E5C-9BBB-4145-812B-3374DB83FEDE}" type="presParOf" srcId="{7DCF1470-60A6-F841-993F-047C5EDB7F9F}" destId="{90108E8E-8E8F-3642-88F9-656BA38CF94F}" srcOrd="0" destOrd="0" presId="urn:microsoft.com/office/officeart/2008/layout/AlternatingPictureBlocks"/>
    <dgm:cxn modelId="{DF9FE384-9D32-FA49-881F-BCCD38802577}" type="presParOf" srcId="{7DCF1470-60A6-F841-993F-047C5EDB7F9F}" destId="{BC87EF9D-88A3-9144-8311-374D39EB6197}" srcOrd="1" destOrd="0" presId="urn:microsoft.com/office/officeart/2008/layout/AlternatingPictureBlocks"/>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4F611-00A9-E448-9B2E-883E679CC063}">
      <dsp:nvSpPr>
        <dsp:cNvPr id="0" name=""/>
        <dsp:cNvSpPr/>
      </dsp:nvSpPr>
      <dsp:spPr>
        <a:xfrm>
          <a:off x="3352436" y="352"/>
          <a:ext cx="3004607" cy="1358936"/>
        </a:xfrm>
        <a:prstGeom prst="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b="1" kern="1200" dirty="0" smtClean="0"/>
            <a:t>Performing Research</a:t>
          </a:r>
          <a:endParaRPr lang="en-US" sz="3800" b="1" kern="1200" dirty="0"/>
        </a:p>
      </dsp:txBody>
      <dsp:txXfrm>
        <a:off x="3352436" y="352"/>
        <a:ext cx="3004607" cy="1358936"/>
      </dsp:txXfrm>
    </dsp:sp>
    <dsp:sp modelId="{8D3F3452-C047-7545-BC8D-99AC225821B1}">
      <dsp:nvSpPr>
        <dsp:cNvPr id="0" name=""/>
        <dsp:cNvSpPr/>
      </dsp:nvSpPr>
      <dsp:spPr>
        <a:xfrm>
          <a:off x="1872555" y="352"/>
          <a:ext cx="1345346" cy="1358936"/>
        </a:xfrm>
        <a:prstGeom prst="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DB1326-0733-AE4A-AD7E-1E345F9DEBED}">
      <dsp:nvSpPr>
        <dsp:cNvPr id="0" name=""/>
        <dsp:cNvSpPr/>
      </dsp:nvSpPr>
      <dsp:spPr>
        <a:xfrm>
          <a:off x="1872555" y="1583513"/>
          <a:ext cx="3004607" cy="1358936"/>
        </a:xfrm>
        <a:prstGeom prst="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b="1" kern="1200" dirty="0" smtClean="0"/>
            <a:t>Funding Research</a:t>
          </a:r>
          <a:endParaRPr lang="en-US" sz="3800" b="1" kern="1200" dirty="0"/>
        </a:p>
      </dsp:txBody>
      <dsp:txXfrm>
        <a:off x="1872555" y="1583513"/>
        <a:ext cx="3004607" cy="1358936"/>
      </dsp:txXfrm>
    </dsp:sp>
    <dsp:sp modelId="{B193697E-87DF-7643-ACED-DBA3663166EA}">
      <dsp:nvSpPr>
        <dsp:cNvPr id="0" name=""/>
        <dsp:cNvSpPr/>
      </dsp:nvSpPr>
      <dsp:spPr>
        <a:xfrm>
          <a:off x="5011697" y="1583513"/>
          <a:ext cx="1345346" cy="1358936"/>
        </a:xfrm>
        <a:prstGeom prst="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08E8E-8E8F-3642-88F9-656BA38CF94F}">
      <dsp:nvSpPr>
        <dsp:cNvPr id="0" name=""/>
        <dsp:cNvSpPr/>
      </dsp:nvSpPr>
      <dsp:spPr>
        <a:xfrm>
          <a:off x="3352436" y="3166673"/>
          <a:ext cx="3004607" cy="1358936"/>
        </a:xfrm>
        <a:prstGeom prst="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b="1" kern="1200" dirty="0" smtClean="0"/>
            <a:t>Publishing Research</a:t>
          </a:r>
          <a:endParaRPr lang="en-US" sz="3800" b="1" kern="1200" dirty="0"/>
        </a:p>
      </dsp:txBody>
      <dsp:txXfrm>
        <a:off x="3352436" y="3166673"/>
        <a:ext cx="3004607" cy="1358936"/>
      </dsp:txXfrm>
    </dsp:sp>
    <dsp:sp modelId="{BC87EF9D-88A3-9144-8311-374D39EB6197}">
      <dsp:nvSpPr>
        <dsp:cNvPr id="0" name=""/>
        <dsp:cNvSpPr/>
      </dsp:nvSpPr>
      <dsp:spPr>
        <a:xfrm>
          <a:off x="1872555" y="3166673"/>
          <a:ext cx="1345346" cy="1358936"/>
        </a:xfrm>
        <a:prstGeom prst="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5A5D15-77CD-E446-9671-F109CB82CE88}" type="datetimeFigureOut">
              <a:rPr lang="en-US" smtClean="0"/>
              <a:pPr/>
              <a:t>9/24/14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17C68F-FD80-BC4C-A54D-4930F2E7EAF5}" type="slidenum">
              <a:rPr lang="en-US" smtClean="0"/>
              <a:pPr/>
              <a:t>‹#›</a:t>
            </a:fld>
            <a:endParaRPr lang="en-US"/>
          </a:p>
        </p:txBody>
      </p:sp>
    </p:spTree>
    <p:extLst>
      <p:ext uri="{BB962C8B-B14F-4D97-AF65-F5344CB8AC3E}">
        <p14:creationId xmlns:p14="http://schemas.microsoft.com/office/powerpoint/2010/main" val="22980314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02E19E-76CC-4872-B53A-FCF96A9873FE}" type="datetimeFigureOut">
              <a:rPr lang="en-US" smtClean="0"/>
              <a:pPr/>
              <a:t>9/24/14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7BC3BC-B9F5-4CDD-A424-59C8257880D9}" type="slidenum">
              <a:rPr lang="en-US" smtClean="0"/>
              <a:pPr/>
              <a:t>‹#›</a:t>
            </a:fld>
            <a:endParaRPr lang="en-US"/>
          </a:p>
        </p:txBody>
      </p:sp>
    </p:spTree>
    <p:extLst>
      <p:ext uri="{BB962C8B-B14F-4D97-AF65-F5344CB8AC3E}">
        <p14:creationId xmlns:p14="http://schemas.microsoft.com/office/powerpoint/2010/main" val="29997977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BC3BC-B9F5-4CDD-A424-59C8257880D9}"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the types of research output we are already tracking in </a:t>
            </a:r>
            <a:r>
              <a:rPr lang="en-US" baseline="0" dirty="0" err="1" smtClean="0"/>
              <a:t>PlumX</a:t>
            </a:r>
            <a:r>
              <a:rPr lang="en-US" baseline="0" dirty="0" smtClean="0"/>
              <a:t>.</a:t>
            </a:r>
          </a:p>
          <a:p>
            <a:r>
              <a:rPr lang="en-US" baseline="0" dirty="0" smtClean="0"/>
              <a:t>We want to be able to measure whatever researchers consider using to communicate their scholarship.</a:t>
            </a:r>
          </a:p>
          <a:p>
            <a:r>
              <a:rPr lang="en-US" baseline="0" dirty="0" smtClean="0"/>
              <a:t>They shouldn’t be trapped anymore by having to publish an article and nothing else matters.</a:t>
            </a:r>
            <a:endParaRPr lang="en-US" dirty="0"/>
          </a:p>
        </p:txBody>
      </p:sp>
      <p:sp>
        <p:nvSpPr>
          <p:cNvPr id="4" name="Slide Number Placeholder 3"/>
          <p:cNvSpPr>
            <a:spLocks noGrp="1"/>
          </p:cNvSpPr>
          <p:nvPr>
            <p:ph type="sldNum" sz="quarter" idx="10"/>
          </p:nvPr>
        </p:nvSpPr>
        <p:spPr/>
        <p:txBody>
          <a:bodyPr/>
          <a:lstStyle/>
          <a:p>
            <a:fld id="{067BC3BC-B9F5-4CDD-A424-59C8257880D9}"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23A723F2-9456-784B-A6BB-298A6C5CC117}"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BC3BC-B9F5-4CDD-A424-59C8257880D9}"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ED701-2CED-454D-94A2-73FF8C886F87}" type="datetime1">
              <a:rPr lang="en-US" smtClean="0">
                <a:solidFill>
                  <a:prstClr val="black">
                    <a:tint val="75000"/>
                  </a:prstClr>
                </a:solidFill>
              </a:rPr>
              <a:pPr/>
              <a:t>9/24/14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Plum Analytics Confidential </a:t>
            </a:r>
            <a:endParaRPr lang="en-US">
              <a:solidFill>
                <a:prstClr val="black">
                  <a:tint val="75000"/>
                </a:prstClr>
              </a:solidFill>
            </a:endParaRPr>
          </a:p>
        </p:txBody>
      </p:sp>
      <p:sp>
        <p:nvSpPr>
          <p:cNvPr id="9" name="Slide Number Placeholder 8"/>
          <p:cNvSpPr>
            <a:spLocks noGrp="1"/>
          </p:cNvSpPr>
          <p:nvPr>
            <p:ph type="sldNum" sz="quarter" idx="12"/>
          </p:nvPr>
        </p:nvSpPr>
        <p:spPr>
          <a:xfrm>
            <a:off x="8531788" y="5648960"/>
            <a:ext cx="548640" cy="396240"/>
          </a:xfrm>
          <a:prstGeom prst="bracketPair">
            <a:avLst>
              <a:gd name="adj" fmla="val 17949"/>
            </a:avLst>
          </a:prstGeom>
        </p:spPr>
        <p:txBody>
          <a:bodyPr/>
          <a:lstStyle/>
          <a:p>
            <a:fld id="{8DE947F5-3022-4A4A-91F8-71B7BF55A18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9761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ABA7F5-AE2E-4C0E-B762-15A2CED68E1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accent1"/>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DABA7F5-AE2E-4C0E-B762-15A2CED68E1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accent1"/>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png"/><Relationship Id="rId11"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theme" Target="../theme/theme2.xml"/><Relationship Id="rId8" Type="http://schemas.openxmlformats.org/officeDocument/2006/relationships/image" Target="../media/image2.png"/><Relationship Id="rId9"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3.xml"/><Relationship Id="rId13" Type="http://schemas.openxmlformats.org/officeDocument/2006/relationships/image" Target="../media/image4.jpeg"/><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Plum_BG_White.jpg"/>
          <p:cNvPicPr>
            <a:picLocks noChangeAspect="1"/>
          </p:cNvPicPr>
          <p:nvPr userDrawn="1"/>
        </p:nvPicPr>
        <p:blipFill>
          <a:blip r:embed="rId9" cstate="email"/>
          <a:stretch>
            <a:fillRect/>
          </a:stretch>
        </p:blipFill>
        <p:spPr>
          <a:xfrm>
            <a:off x="0" y="0"/>
            <a:ext cx="9144000" cy="6857999"/>
          </a:xfrm>
          <a:prstGeom prst="rect">
            <a:avLst/>
          </a:prstGeom>
        </p:spPr>
      </p:pic>
      <p:sp>
        <p:nvSpPr>
          <p:cNvPr id="8" name="Rectangle 7"/>
          <p:cNvSpPr/>
          <p:nvPr userDrawn="1"/>
        </p:nvSpPr>
        <p:spPr>
          <a:xfrm>
            <a:off x="0" y="6248400"/>
            <a:ext cx="9144000" cy="609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Content Placeholder 13" descr="EBSCO Logo_wht_outlines.png"/>
          <p:cNvPicPr>
            <a:picLocks noChangeAspect="1"/>
          </p:cNvPicPr>
          <p:nvPr userDrawn="1"/>
        </p:nvPicPr>
        <p:blipFill>
          <a:blip r:embed="rId10" cstate="email"/>
          <a:stretch>
            <a:fillRect/>
          </a:stretch>
        </p:blipFill>
        <p:spPr>
          <a:xfrm>
            <a:off x="8041154" y="6412812"/>
            <a:ext cx="914400" cy="322259"/>
          </a:xfrm>
          <a:prstGeom prst="rect">
            <a:avLst/>
          </a:prstGeom>
        </p:spPr>
      </p:pic>
      <p:pic>
        <p:nvPicPr>
          <p:cNvPr id="10" name="Picture 9" descr="logo_Plum Analytics.png"/>
          <p:cNvPicPr>
            <a:picLocks noChangeAspect="1"/>
          </p:cNvPicPr>
          <p:nvPr userDrawn="1"/>
        </p:nvPicPr>
        <p:blipFill>
          <a:blip r:embed="rId11" cstate="email"/>
          <a:stretch>
            <a:fillRect/>
          </a:stretch>
        </p:blipFill>
        <p:spPr>
          <a:xfrm>
            <a:off x="6934200" y="6339840"/>
            <a:ext cx="925288" cy="3955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11" name="TextBox 10"/>
          <p:cNvSpPr txBox="1"/>
          <p:nvPr userDrawn="1"/>
        </p:nvSpPr>
        <p:spPr>
          <a:xfrm>
            <a:off x="8686800" y="228600"/>
            <a:ext cx="457200" cy="253916"/>
          </a:xfrm>
          <a:prstGeom prst="rect">
            <a:avLst/>
          </a:prstGeom>
          <a:solidFill>
            <a:schemeClr val="bg1">
              <a:lumMod val="75000"/>
            </a:schemeClr>
          </a:solidFill>
        </p:spPr>
        <p:txBody>
          <a:bodyPr wrap="square" rtlCol="0">
            <a:spAutoFit/>
          </a:bodyPr>
          <a:lstStyle/>
          <a:p>
            <a:pPr algn="r"/>
            <a:fld id="{FDABA7F5-AE2E-4C0E-B762-15A2CED68E17}" type="slidenum">
              <a:rPr lang="en-US" sz="1050" smtClean="0">
                <a:solidFill>
                  <a:prstClr val="white"/>
                </a:solidFill>
              </a:rPr>
              <a:pPr algn="r"/>
              <a:t>‹#›</a:t>
            </a:fld>
            <a:endParaRPr lang="en-US" sz="1050"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400" b="1" kern="1200">
          <a:solidFill>
            <a:srgbClr val="6C2159"/>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248400"/>
            <a:ext cx="9144000" cy="609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Content Placeholder 13" descr="EBSCO Logo_wht_outlines.png"/>
          <p:cNvPicPr>
            <a:picLocks noChangeAspect="1"/>
          </p:cNvPicPr>
          <p:nvPr userDrawn="1"/>
        </p:nvPicPr>
        <p:blipFill>
          <a:blip r:embed="rId8" cstate="email"/>
          <a:stretch>
            <a:fillRect/>
          </a:stretch>
        </p:blipFill>
        <p:spPr>
          <a:xfrm>
            <a:off x="8041154" y="6412812"/>
            <a:ext cx="914400" cy="322259"/>
          </a:xfrm>
          <a:prstGeom prst="rect">
            <a:avLst/>
          </a:prstGeom>
        </p:spPr>
      </p:pic>
      <p:pic>
        <p:nvPicPr>
          <p:cNvPr id="10" name="Picture 9" descr="logo_Plum Analytics.png"/>
          <p:cNvPicPr>
            <a:picLocks noChangeAspect="1"/>
          </p:cNvPicPr>
          <p:nvPr userDrawn="1"/>
        </p:nvPicPr>
        <p:blipFill>
          <a:blip r:embed="rId9" cstate="email"/>
          <a:stretch>
            <a:fillRect/>
          </a:stretch>
        </p:blipFill>
        <p:spPr>
          <a:xfrm>
            <a:off x="6934200" y="6339840"/>
            <a:ext cx="925288" cy="3955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11" name="TextBox 10"/>
          <p:cNvSpPr txBox="1"/>
          <p:nvPr userDrawn="1"/>
        </p:nvSpPr>
        <p:spPr>
          <a:xfrm>
            <a:off x="8686800" y="228600"/>
            <a:ext cx="457200" cy="253916"/>
          </a:xfrm>
          <a:prstGeom prst="rect">
            <a:avLst/>
          </a:prstGeom>
          <a:solidFill>
            <a:schemeClr val="bg1">
              <a:lumMod val="75000"/>
            </a:schemeClr>
          </a:solidFill>
        </p:spPr>
        <p:txBody>
          <a:bodyPr wrap="square" rtlCol="0">
            <a:spAutoFit/>
          </a:bodyPr>
          <a:lstStyle/>
          <a:p>
            <a:pPr algn="r"/>
            <a:fld id="{FDABA7F5-AE2E-4C0E-B762-15A2CED68E17}" type="slidenum">
              <a:rPr lang="en-US" sz="1050" smtClean="0">
                <a:solidFill>
                  <a:prstClr val="white"/>
                </a:solidFill>
              </a:rPr>
              <a:pPr algn="r"/>
              <a:t>‹#›</a:t>
            </a:fld>
            <a:endParaRPr lang="en-US" sz="1050"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8" r:id="rId3"/>
    <p:sldLayoutId id="2147483690" r:id="rId4"/>
    <p:sldLayoutId id="2147483691" r:id="rId5"/>
    <p:sldLayoutId id="2147483704" r:id="rId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400" b="1" kern="1200">
          <a:solidFill>
            <a:srgbClr val="6C2159"/>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Plum_BG_Purple.jpg"/>
          <p:cNvPicPr>
            <a:picLocks noChangeAspect="1"/>
          </p:cNvPicPr>
          <p:nvPr userDrawn="1"/>
        </p:nvPicPr>
        <p:blipFill>
          <a:blip r:embed="rId13" cstate="email"/>
          <a:stretch>
            <a:fillRect/>
          </a:stretch>
        </p:blipFill>
        <p:spPr>
          <a:xfrm>
            <a:off x="0" y="0"/>
            <a:ext cx="9144000" cy="6858000"/>
          </a:xfrm>
          <a:prstGeom prst="rect">
            <a:avLst/>
          </a:prstGeom>
        </p:spPr>
      </p:pic>
      <p:sp>
        <p:nvSpPr>
          <p:cNvPr id="8" name="Rectangle 7"/>
          <p:cNvSpPr/>
          <p:nvPr userDrawn="1"/>
        </p:nvSpPr>
        <p:spPr>
          <a:xfrm>
            <a:off x="0" y="6248400"/>
            <a:ext cx="9144000" cy="609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Content Placeholder 13" descr="EBSCO Logo_wht_outlines.png"/>
          <p:cNvPicPr>
            <a:picLocks noChangeAspect="1"/>
          </p:cNvPicPr>
          <p:nvPr userDrawn="1"/>
        </p:nvPicPr>
        <p:blipFill>
          <a:blip r:embed="rId14" cstate="email"/>
          <a:stretch>
            <a:fillRect/>
          </a:stretch>
        </p:blipFill>
        <p:spPr>
          <a:xfrm>
            <a:off x="8041154" y="6412812"/>
            <a:ext cx="914400" cy="322259"/>
          </a:xfrm>
          <a:prstGeom prst="rect">
            <a:avLst/>
          </a:prstGeom>
        </p:spPr>
      </p:pic>
      <p:pic>
        <p:nvPicPr>
          <p:cNvPr id="10" name="Picture 9" descr="logo_Plum Analytics.png"/>
          <p:cNvPicPr>
            <a:picLocks noChangeAspect="1"/>
          </p:cNvPicPr>
          <p:nvPr userDrawn="1"/>
        </p:nvPicPr>
        <p:blipFill>
          <a:blip r:embed="rId15" cstate="email"/>
          <a:stretch>
            <a:fillRect/>
          </a:stretch>
        </p:blipFill>
        <p:spPr>
          <a:xfrm>
            <a:off x="6934200" y="6339840"/>
            <a:ext cx="925288" cy="3955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C75CF-F290-41C9-BB3C-E9AD06CD8985}" type="datetimeFigureOut">
              <a:rPr lang="en-US" smtClean="0">
                <a:solidFill>
                  <a:prstClr val="black">
                    <a:tint val="75000"/>
                  </a:prstClr>
                </a:solidFill>
              </a:rPr>
              <a:pPr/>
              <a:t>9/24/14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BA7F5-AE2E-4C0E-B762-15A2CED68E17}"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4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2.png"/><Relationship Id="rId3"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9.jpeg"/><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1" Type="http://schemas.openxmlformats.org/officeDocument/2006/relationships/image" Target="../media/image64.png"/><Relationship Id="rId12" Type="http://schemas.openxmlformats.org/officeDocument/2006/relationships/image" Target="../media/image65.png"/><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59.png"/><Relationship Id="rId7" Type="http://schemas.openxmlformats.org/officeDocument/2006/relationships/image" Target="../media/image60.png"/><Relationship Id="rId8" Type="http://schemas.openxmlformats.org/officeDocument/2006/relationships/image" Target="../media/image61.png"/><Relationship Id="rId9" Type="http://schemas.openxmlformats.org/officeDocument/2006/relationships/image" Target="../media/image62.png"/><Relationship Id="rId10" Type="http://schemas.openxmlformats.org/officeDocument/2006/relationships/image" Target="../media/image63.png"/></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9.png"/><Relationship Id="rId6" Type="http://schemas.openxmlformats.org/officeDocument/2006/relationships/image" Target="../media/image70.png"/><Relationship Id="rId7" Type="http://schemas.openxmlformats.org/officeDocument/2006/relationships/image" Target="../media/image71.png"/><Relationship Id="rId8" Type="http://schemas.openxmlformats.org/officeDocument/2006/relationships/image" Target="../media/image72.png"/><Relationship Id="rId9" Type="http://schemas.openxmlformats.org/officeDocument/2006/relationships/image" Target="../media/image73.png"/><Relationship Id="rId1" Type="http://schemas.openxmlformats.org/officeDocument/2006/relationships/slideLayout" Target="../slideLayouts/slideLayout13.xml"/><Relationship Id="rId2" Type="http://schemas.openxmlformats.org/officeDocument/2006/relationships/image" Target="../media/image66.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3" Type="http://schemas.openxmlformats.org/officeDocument/2006/relationships/image" Target="../media/image75.png"/><Relationship Id="rId4" Type="http://schemas.openxmlformats.org/officeDocument/2006/relationships/image" Target="../media/image76.png"/><Relationship Id="rId1" Type="http://schemas.openxmlformats.org/officeDocument/2006/relationships/slideLayout" Target="../slideLayouts/slideLayout9.xml"/><Relationship Id="rId2" Type="http://schemas.openxmlformats.org/officeDocument/2006/relationships/image" Target="../media/image7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8.png"/></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media/image81.png"/><Relationship Id="rId1" Type="http://schemas.openxmlformats.org/officeDocument/2006/relationships/slideLayout" Target="../slideLayouts/slideLayout9.xml"/><Relationship Id="rId2" Type="http://schemas.openxmlformats.org/officeDocument/2006/relationships/image" Target="../media/image7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3.png"/></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9" Type="http://schemas.openxmlformats.org/officeDocument/2006/relationships/image" Target="../media/image25.png"/><Relationship Id="rId20" Type="http://schemas.openxmlformats.org/officeDocument/2006/relationships/image" Target="../media/image36.png"/><Relationship Id="rId21" Type="http://schemas.openxmlformats.org/officeDocument/2006/relationships/image" Target="../media/image37.png"/><Relationship Id="rId22" Type="http://schemas.openxmlformats.org/officeDocument/2006/relationships/image" Target="../media/image38.png"/><Relationship Id="rId23" Type="http://schemas.openxmlformats.org/officeDocument/2006/relationships/image" Target="../media/image39.png"/><Relationship Id="rId24" Type="http://schemas.openxmlformats.org/officeDocument/2006/relationships/image" Target="../media/image40.png"/><Relationship Id="rId25" Type="http://schemas.openxmlformats.org/officeDocument/2006/relationships/image" Target="../media/image41.png"/><Relationship Id="rId26" Type="http://schemas.openxmlformats.org/officeDocument/2006/relationships/image" Target="../media/image42.png"/><Relationship Id="rId27" Type="http://schemas.openxmlformats.org/officeDocument/2006/relationships/image" Target="../media/image43.png"/><Relationship Id="rId28" Type="http://schemas.openxmlformats.org/officeDocument/2006/relationships/image" Target="../media/image44.png"/><Relationship Id="rId29" Type="http://schemas.openxmlformats.org/officeDocument/2006/relationships/image" Target="../media/image45.png"/><Relationship Id="rId30" Type="http://schemas.openxmlformats.org/officeDocument/2006/relationships/image" Target="../media/image46.png"/><Relationship Id="rId10" Type="http://schemas.openxmlformats.org/officeDocument/2006/relationships/image" Target="../media/image26.png"/><Relationship Id="rId11" Type="http://schemas.openxmlformats.org/officeDocument/2006/relationships/image" Target="../media/image27.png"/><Relationship Id="rId12" Type="http://schemas.openxmlformats.org/officeDocument/2006/relationships/image" Target="../media/image28.png"/><Relationship Id="rId13" Type="http://schemas.openxmlformats.org/officeDocument/2006/relationships/image" Target="../media/image29.png"/><Relationship Id="rId14" Type="http://schemas.openxmlformats.org/officeDocument/2006/relationships/image" Target="../media/image30.png"/><Relationship Id="rId15" Type="http://schemas.openxmlformats.org/officeDocument/2006/relationships/image" Target="../media/image31.png"/><Relationship Id="rId16" Type="http://schemas.openxmlformats.org/officeDocument/2006/relationships/image" Target="../media/image32.png"/><Relationship Id="rId17" Type="http://schemas.openxmlformats.org/officeDocument/2006/relationships/image" Target="../media/image33.png"/><Relationship Id="rId18" Type="http://schemas.openxmlformats.org/officeDocument/2006/relationships/image" Target="../media/image34.png"/><Relationship Id="rId19"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48.jpeg"/><Relationship Id="rId4" Type="http://schemas.openxmlformats.org/officeDocument/2006/relationships/image" Target="../media/image49.jpeg"/><Relationship Id="rId1" Type="http://schemas.openxmlformats.org/officeDocument/2006/relationships/slideLayout" Target="../slideLayouts/slideLayout9.xml"/><Relationship Id="rId2"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495800"/>
            <a:ext cx="6705600" cy="1754327"/>
          </a:xfrm>
          <a:prstGeom prst="rect">
            <a:avLst/>
          </a:prstGeom>
          <a:noFill/>
        </p:spPr>
        <p:txBody>
          <a:bodyPr wrap="square" rtlCol="0">
            <a:spAutoFit/>
          </a:bodyPr>
          <a:lstStyle/>
          <a:p>
            <a:r>
              <a:rPr lang="en-US" b="1" dirty="0" smtClean="0">
                <a:solidFill>
                  <a:prstClr val="black">
                    <a:lumMod val="50000"/>
                    <a:lumOff val="50000"/>
                  </a:prstClr>
                </a:solidFill>
                <a:cs typeface="Arial" pitchFamily="34" charset="0"/>
              </a:rPr>
              <a:t>Andrea Michalek</a:t>
            </a:r>
          </a:p>
          <a:p>
            <a:r>
              <a:rPr lang="en-US" dirty="0" smtClean="0">
                <a:solidFill>
                  <a:prstClr val="black">
                    <a:lumMod val="50000"/>
                    <a:lumOff val="50000"/>
                  </a:prstClr>
                </a:solidFill>
                <a:cs typeface="Arial" pitchFamily="34" charset="0"/>
              </a:rPr>
              <a:t>President and Co-founder, Plum Analytics</a:t>
            </a:r>
          </a:p>
          <a:p>
            <a:r>
              <a:rPr lang="en-US" dirty="0" smtClean="0">
                <a:solidFill>
                  <a:prstClr val="black">
                    <a:lumMod val="50000"/>
                    <a:lumOff val="50000"/>
                  </a:prstClr>
                </a:solidFill>
                <a:cs typeface="Arial" pitchFamily="34" charset="0"/>
              </a:rPr>
              <a:t>September </a:t>
            </a:r>
            <a:r>
              <a:rPr lang="en-US" dirty="0" smtClean="0">
                <a:solidFill>
                  <a:prstClr val="black">
                    <a:lumMod val="50000"/>
                    <a:lumOff val="50000"/>
                  </a:prstClr>
                </a:solidFill>
                <a:cs typeface="Arial" pitchFamily="34" charset="0"/>
              </a:rPr>
              <a:t>24</a:t>
            </a:r>
            <a:r>
              <a:rPr lang="en-US" dirty="0" smtClean="0">
                <a:solidFill>
                  <a:prstClr val="black">
                    <a:lumMod val="50000"/>
                    <a:lumOff val="50000"/>
                  </a:prstClr>
                </a:solidFill>
                <a:cs typeface="Arial" pitchFamily="34" charset="0"/>
              </a:rPr>
              <a:t>, </a:t>
            </a:r>
            <a:r>
              <a:rPr lang="en-US" dirty="0" smtClean="0">
                <a:solidFill>
                  <a:prstClr val="black">
                    <a:lumMod val="50000"/>
                    <a:lumOff val="50000"/>
                  </a:prstClr>
                </a:solidFill>
                <a:cs typeface="Arial" pitchFamily="34" charset="0"/>
              </a:rPr>
              <a:t>2014</a:t>
            </a:r>
          </a:p>
          <a:p>
            <a:endParaRPr lang="en-US" dirty="0">
              <a:solidFill>
                <a:prstClr val="black">
                  <a:lumMod val="50000"/>
                  <a:lumOff val="50000"/>
                </a:prstClr>
              </a:solidFill>
              <a:cs typeface="Arial" pitchFamily="34" charset="0"/>
            </a:endParaRPr>
          </a:p>
          <a:p>
            <a:endParaRPr lang="en-US" dirty="0" smtClean="0">
              <a:solidFill>
                <a:prstClr val="black">
                  <a:lumMod val="50000"/>
                  <a:lumOff val="50000"/>
                </a:prstClr>
              </a:solidFill>
              <a:cs typeface="Arial" pitchFamily="34" charset="0"/>
            </a:endParaRPr>
          </a:p>
          <a:p>
            <a:r>
              <a:rPr lang="en-US" dirty="0" smtClean="0">
                <a:solidFill>
                  <a:prstClr val="black">
                    <a:lumMod val="50000"/>
                    <a:lumOff val="50000"/>
                  </a:prstClr>
                </a:solidFill>
                <a:cs typeface="Arial" pitchFamily="34" charset="0"/>
              </a:rPr>
              <a:t>      @</a:t>
            </a:r>
            <a:r>
              <a:rPr lang="en-US" dirty="0" err="1" smtClean="0">
                <a:solidFill>
                  <a:prstClr val="black">
                    <a:lumMod val="50000"/>
                    <a:lumOff val="50000"/>
                  </a:prstClr>
                </a:solidFill>
                <a:cs typeface="Arial" pitchFamily="34" charset="0"/>
              </a:rPr>
              <a:t>amichalek</a:t>
            </a:r>
            <a:r>
              <a:rPr lang="en-US" dirty="0">
                <a:solidFill>
                  <a:prstClr val="black">
                    <a:lumMod val="50000"/>
                    <a:lumOff val="50000"/>
                  </a:prstClr>
                </a:solidFill>
                <a:cs typeface="Arial" pitchFamily="34" charset="0"/>
              </a:rPr>
              <a:t> </a:t>
            </a:r>
            <a:r>
              <a:rPr lang="en-US" dirty="0" smtClean="0">
                <a:solidFill>
                  <a:prstClr val="black">
                    <a:lumMod val="50000"/>
                    <a:lumOff val="50000"/>
                  </a:prstClr>
                </a:solidFill>
                <a:cs typeface="Arial" pitchFamily="34" charset="0"/>
              </a:rPr>
              <a:t>  |   @</a:t>
            </a:r>
            <a:r>
              <a:rPr lang="en-US" dirty="0" err="1" smtClean="0">
                <a:solidFill>
                  <a:prstClr val="black">
                    <a:lumMod val="50000"/>
                    <a:lumOff val="50000"/>
                  </a:prstClr>
                </a:solidFill>
                <a:cs typeface="Arial" pitchFamily="34" charset="0"/>
              </a:rPr>
              <a:t>PlumAnalytics</a:t>
            </a:r>
            <a:endParaRPr lang="en-US" dirty="0">
              <a:solidFill>
                <a:prstClr val="black">
                  <a:lumMod val="50000"/>
                  <a:lumOff val="50000"/>
                </a:prstClr>
              </a:solidFill>
              <a:cs typeface="Arial" pitchFamily="34" charset="0"/>
            </a:endParaRPr>
          </a:p>
        </p:txBody>
      </p:sp>
      <p:pic>
        <p:nvPicPr>
          <p:cNvPr id="6" name="Picture 5" descr="Twitter_logo_blu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5867400"/>
            <a:ext cx="381000" cy="309751"/>
          </a:xfrm>
          <a:prstGeom prst="rect">
            <a:avLst/>
          </a:prstGeom>
        </p:spPr>
      </p:pic>
      <p:pic>
        <p:nvPicPr>
          <p:cNvPr id="4" name="Picture 3" descr="plumanalytics.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703754"/>
            <a:ext cx="6019800" cy="2572846"/>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74638"/>
            <a:ext cx="8229600" cy="1143000"/>
          </a:xfrm>
        </p:spPr>
        <p:txBody>
          <a:bodyPr/>
          <a:lstStyle/>
          <a:p>
            <a:r>
              <a:rPr lang="en-US" dirty="0" smtClean="0"/>
              <a:t>Customer Reaction…</a:t>
            </a:r>
            <a:endParaRPr lang="en-US" dirty="0"/>
          </a:p>
        </p:txBody>
      </p:sp>
      <p:sp>
        <p:nvSpPr>
          <p:cNvPr id="4" name="Rectangle 3"/>
          <p:cNvSpPr/>
          <p:nvPr/>
        </p:nvSpPr>
        <p:spPr>
          <a:xfrm>
            <a:off x="381000" y="1524000"/>
            <a:ext cx="8305800" cy="3108544"/>
          </a:xfrm>
          <a:prstGeom prst="rect">
            <a:avLst/>
          </a:prstGeom>
        </p:spPr>
        <p:txBody>
          <a:bodyPr wrap="square">
            <a:spAutoFit/>
          </a:bodyPr>
          <a:lstStyle/>
          <a:p>
            <a:r>
              <a:rPr lang="en-US" sz="2800" b="1" i="1" dirty="0">
                <a:solidFill>
                  <a:schemeClr val="tx1">
                    <a:lumMod val="65000"/>
                    <a:lumOff val="35000"/>
                  </a:schemeClr>
                </a:solidFill>
              </a:rPr>
              <a:t>"Wow, bringing in EBSCO usage stats is an impressive development. The benefits of being able to see EBSCO “hits” by author is really going to bring tremendous amounts of relevant scholarly data to Plum. That is a big, and I mean, big, development. I don’t think anyone has ever done that before, to be honest."</a:t>
            </a:r>
          </a:p>
        </p:txBody>
      </p:sp>
      <p:sp>
        <p:nvSpPr>
          <p:cNvPr id="5" name="Rectangle 4"/>
          <p:cNvSpPr/>
          <p:nvPr/>
        </p:nvSpPr>
        <p:spPr>
          <a:xfrm>
            <a:off x="4343400" y="4800600"/>
            <a:ext cx="4572000" cy="1200328"/>
          </a:xfrm>
          <a:prstGeom prst="rect">
            <a:avLst/>
          </a:prstGeom>
        </p:spPr>
        <p:txBody>
          <a:bodyPr>
            <a:spAutoFit/>
          </a:bodyPr>
          <a:lstStyle/>
          <a:p>
            <a:r>
              <a:rPr lang="en-US" sz="2400" dirty="0"/>
              <a:t>Alain </a:t>
            </a:r>
            <a:r>
              <a:rPr lang="en-US" sz="2400" dirty="0" err="1"/>
              <a:t>Dussert</a:t>
            </a:r>
            <a:r>
              <a:rPr lang="en-US" sz="2400" dirty="0"/>
              <a:t>, MLIS</a:t>
            </a:r>
          </a:p>
          <a:p>
            <a:r>
              <a:rPr lang="en-US" sz="2400" dirty="0"/>
              <a:t>Director of Library Services</a:t>
            </a:r>
          </a:p>
          <a:p>
            <a:r>
              <a:rPr lang="en-US" sz="2400" dirty="0"/>
              <a:t>Pacifica Graduate Institute</a:t>
            </a:r>
          </a:p>
        </p:txBody>
      </p:sp>
    </p:spTree>
    <p:extLst>
      <p:ext uri="{BB962C8B-B14F-4D97-AF65-F5344CB8AC3E}">
        <p14:creationId xmlns:p14="http://schemas.microsoft.com/office/powerpoint/2010/main" val="1667188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Impact: Plum Print</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514600" y="1234440"/>
            <a:ext cx="3581400" cy="5013960"/>
          </a:xfrm>
          <a:prstGeom prst="rect">
            <a:avLst/>
          </a:prstGeom>
          <a:noFill/>
          <a:ln w="9525">
            <a:noFill/>
            <a:miter lim="800000"/>
            <a:headEnd/>
            <a:tailEnd/>
          </a:ln>
        </p:spPr>
      </p:pic>
    </p:spTree>
    <p:extLst>
      <p:ext uri="{BB962C8B-B14F-4D97-AF65-F5344CB8AC3E}">
        <p14:creationId xmlns:p14="http://schemas.microsoft.com/office/powerpoint/2010/main" val="36221926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371600" y="304800"/>
            <a:ext cx="6527927" cy="5835732"/>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3295871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1143000"/>
          </a:xfrm>
        </p:spPr>
        <p:txBody>
          <a:bodyPr/>
          <a:lstStyle/>
          <a:p>
            <a:r>
              <a:rPr lang="en-US" dirty="0" smtClean="0"/>
              <a:t>Group and Researcher Widgets</a:t>
            </a:r>
            <a:endParaRPr lang="en-US" dirty="0"/>
          </a:p>
        </p:txBody>
      </p:sp>
      <p:pic>
        <p:nvPicPr>
          <p:cNvPr id="5" name="Picture 4" descr="Screenshot 2014-06-28 10.51.5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371600"/>
            <a:ext cx="3009900" cy="4815840"/>
          </a:xfrm>
          <a:prstGeom prst="rect">
            <a:avLst/>
          </a:prstGeom>
        </p:spPr>
      </p:pic>
      <p:pic>
        <p:nvPicPr>
          <p:cNvPr id="6" name="Picture 5"/>
          <p:cNvPicPr>
            <a:picLocks noChangeAspect="1"/>
          </p:cNvPicPr>
          <p:nvPr/>
        </p:nvPicPr>
        <p:blipFill>
          <a:blip r:embed="rId3" cstate="print"/>
          <a:stretch>
            <a:fillRect/>
          </a:stretch>
        </p:blipFill>
        <p:spPr>
          <a:xfrm>
            <a:off x="5029200" y="1295400"/>
            <a:ext cx="3124200" cy="4881021"/>
          </a:xfrm>
          <a:prstGeom prst="rect">
            <a:avLst/>
          </a:prstGeom>
        </p:spPr>
      </p:pic>
    </p:spTree>
    <p:extLst>
      <p:ext uri="{BB962C8B-B14F-4D97-AF65-F5344CB8AC3E}">
        <p14:creationId xmlns:p14="http://schemas.microsoft.com/office/powerpoint/2010/main" val="4345116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Citations are lagging indicators</a:t>
            </a:r>
            <a:endParaRPr lang="en-US" dirty="0"/>
          </a:p>
        </p:txBody>
      </p:sp>
      <p:sp>
        <p:nvSpPr>
          <p:cNvPr id="5" name="Content Placeholder 4"/>
          <p:cNvSpPr>
            <a:spLocks noGrp="1"/>
          </p:cNvSpPr>
          <p:nvPr>
            <p:ph idx="1"/>
          </p:nvPr>
        </p:nvSpPr>
        <p:spPr>
          <a:xfrm>
            <a:off x="304800" y="1828800"/>
            <a:ext cx="2819400" cy="1905000"/>
          </a:xfrm>
        </p:spPr>
        <p:txBody>
          <a:bodyPr/>
          <a:lstStyle/>
          <a:p>
            <a:r>
              <a:rPr lang="en-US" dirty="0" smtClean="0"/>
              <a:t>Scopus = 2</a:t>
            </a:r>
          </a:p>
          <a:p>
            <a:r>
              <a:rPr lang="en-US" dirty="0" smtClean="0"/>
              <a:t>Web of Science = 0</a:t>
            </a:r>
          </a:p>
          <a:p>
            <a:r>
              <a:rPr lang="en-US" dirty="0" smtClean="0"/>
              <a:t>Google Scholar = 8</a:t>
            </a:r>
          </a:p>
          <a:p>
            <a:r>
              <a:rPr lang="en-US" dirty="0" err="1" smtClean="0"/>
              <a:t>PubMed</a:t>
            </a:r>
            <a:r>
              <a:rPr lang="en-US" dirty="0" smtClean="0"/>
              <a:t> = 1</a:t>
            </a:r>
            <a:endParaRPr lang="en-US" dirty="0"/>
          </a:p>
        </p:txBody>
      </p:sp>
      <p:sp>
        <p:nvSpPr>
          <p:cNvPr id="9" name="Slide Number Placeholder 8"/>
          <p:cNvSpPr>
            <a:spLocks noGrp="1"/>
          </p:cNvSpPr>
          <p:nvPr>
            <p:ph type="sldNum" sz="quarter" idx="4294967295"/>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fld id="{8DE947F5-3022-4A4A-91F8-71B7BF55A18F}" type="slidenum">
              <a:rPr lang="en-US" smtClean="0">
                <a:solidFill>
                  <a:prstClr val="black">
                    <a:tint val="75000"/>
                  </a:prstClr>
                </a:solidFill>
              </a:rPr>
              <a:pPr/>
              <a:t>14</a:t>
            </a:fld>
            <a:endParaRPr lang="en-US" dirty="0">
              <a:solidFill>
                <a:prstClr val="black">
                  <a:tint val="75000"/>
                </a:prstClr>
              </a:solidFill>
            </a:endParaRPr>
          </a:p>
        </p:txBody>
      </p:sp>
      <p:pic>
        <p:nvPicPr>
          <p:cNvPr id="4" name="Picture 3" descr="Screen Shot 2013-02-25 at 7.26.17 PM.png"/>
          <p:cNvPicPr>
            <a:picLocks noChangeAspect="1"/>
          </p:cNvPicPr>
          <p:nvPr/>
        </p:nvPicPr>
        <p:blipFill>
          <a:blip r:embed="rId3" cstate="print"/>
          <a:stretch>
            <a:fillRect/>
          </a:stretch>
        </p:blipFill>
        <p:spPr>
          <a:xfrm>
            <a:off x="3276600" y="1371600"/>
            <a:ext cx="4848447" cy="4876800"/>
          </a:xfrm>
          <a:prstGeom prst="rect">
            <a:avLst/>
          </a:prstGeom>
        </p:spPr>
      </p:pic>
      <p:pic>
        <p:nvPicPr>
          <p:cNvPr id="7" name="Picture 6"/>
          <p:cNvPicPr>
            <a:picLocks noChangeAspect="1"/>
          </p:cNvPicPr>
          <p:nvPr/>
        </p:nvPicPr>
        <p:blipFill>
          <a:blip r:embed="rId4" cstate="print"/>
          <a:stretch>
            <a:fillRect/>
          </a:stretch>
        </p:blipFill>
        <p:spPr>
          <a:xfrm>
            <a:off x="228600" y="3962400"/>
            <a:ext cx="3022600" cy="2011918"/>
          </a:xfrm>
          <a:prstGeom prst="rect">
            <a:avLst/>
          </a:prstGeom>
        </p:spPr>
      </p:pic>
      <p:sp>
        <p:nvSpPr>
          <p:cNvPr id="8" name="Rectangle 7"/>
          <p:cNvSpPr/>
          <p:nvPr/>
        </p:nvSpPr>
        <p:spPr>
          <a:xfrm>
            <a:off x="228600" y="6019800"/>
            <a:ext cx="3048000" cy="430887"/>
          </a:xfrm>
          <a:prstGeom prst="rect">
            <a:avLst/>
          </a:prstGeom>
        </p:spPr>
        <p:txBody>
          <a:bodyPr wrap="square">
            <a:spAutoFit/>
          </a:bodyPr>
          <a:lstStyle/>
          <a:p>
            <a:r>
              <a:rPr lang="en-US" sz="1100" dirty="0" smtClean="0"/>
              <a:t>Photo credit: A. Wayne </a:t>
            </a:r>
            <a:r>
              <a:rPr lang="en-US" sz="1100" dirty="0" err="1" smtClean="0"/>
              <a:t>Vogl</a:t>
            </a:r>
            <a:r>
              <a:rPr lang="en-US" sz="1100" dirty="0" smtClean="0"/>
              <a:t> and Nicholas D. </a:t>
            </a:r>
            <a:r>
              <a:rPr lang="en-US" sz="1100" dirty="0" err="1" smtClean="0"/>
              <a:t>Pyenson</a:t>
            </a:r>
            <a:r>
              <a:rPr lang="en-US" sz="1100" dirty="0" smtClean="0"/>
              <a:t> / Smithsonian Institution.</a:t>
            </a:r>
            <a:endParaRPr lang="en-US" sz="1100" dirty="0"/>
          </a:p>
        </p:txBody>
      </p:sp>
      <p:pic>
        <p:nvPicPr>
          <p:cNvPr id="10" name="Picture 9" descr="Plum_BG_Purple.jpg"/>
          <p:cNvPicPr>
            <a:picLocks noChangeAspect="1"/>
          </p:cNvPicPr>
          <p:nvPr/>
        </p:nvPicPr>
        <p:blipFill>
          <a:blip r:embed="rId5" cstate="print"/>
          <a:stretch>
            <a:fillRect/>
          </a:stretch>
        </p:blipFill>
        <p:spPr>
          <a:xfrm>
            <a:off x="0" y="0"/>
            <a:ext cx="9144000" cy="6858000"/>
          </a:xfrm>
          <a:prstGeom prst="rect">
            <a:avLst/>
          </a:prstGeom>
        </p:spPr>
      </p:pic>
      <p:sp>
        <p:nvSpPr>
          <p:cNvPr id="12" name="Title 5"/>
          <p:cNvSpPr txBox="1">
            <a:spLocks/>
          </p:cNvSpPr>
          <p:nvPr/>
        </p:nvSpPr>
        <p:spPr>
          <a:xfrm>
            <a:off x="0" y="2362200"/>
            <a:ext cx="91440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bg1"/>
                </a:solidFill>
                <a:latin typeface="Arial" pitchFamily="34" charset="0"/>
                <a:ea typeface="+mj-ea"/>
                <a:cs typeface="Arial" pitchFamily="34" charset="0"/>
              </a:rPr>
              <a:t>Research output is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bg1"/>
                </a:solidFill>
                <a:latin typeface="Arial" pitchFamily="34" charset="0"/>
                <a:ea typeface="+mj-ea"/>
                <a:cs typeface="Arial" pitchFamily="34" charset="0"/>
              </a:rPr>
              <a:t>more than articles…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bg1"/>
                </a:solidFill>
                <a:latin typeface="Arial" pitchFamily="34" charset="0"/>
                <a:ea typeface="+mj-ea"/>
                <a:cs typeface="Arial" pitchFamily="34" charset="0"/>
              </a:rPr>
              <a:t>Measure all of it</a:t>
            </a:r>
          </a:p>
        </p:txBody>
      </p:sp>
    </p:spTree>
    <p:extLst>
      <p:ext uri="{BB962C8B-B14F-4D97-AF65-F5344CB8AC3E}">
        <p14:creationId xmlns:p14="http://schemas.microsoft.com/office/powerpoint/2010/main" val="24616466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the Journal Article</a:t>
            </a:r>
            <a:endParaRPr lang="en-US" dirty="0"/>
          </a:p>
        </p:txBody>
      </p:sp>
      <p:sp>
        <p:nvSpPr>
          <p:cNvPr id="3" name="Content Placeholder 2"/>
          <p:cNvSpPr>
            <a:spLocks noGrp="1"/>
          </p:cNvSpPr>
          <p:nvPr>
            <p:ph sz="half" idx="2"/>
          </p:nvPr>
        </p:nvSpPr>
        <p:spPr>
          <a:xfrm>
            <a:off x="457200" y="1371600"/>
            <a:ext cx="3657600" cy="3951288"/>
          </a:xfrm>
        </p:spPr>
        <p:txBody>
          <a:bodyPr>
            <a:noAutofit/>
          </a:bodyPr>
          <a:lstStyle/>
          <a:p>
            <a:r>
              <a:rPr lang="en-US" dirty="0" smtClean="0"/>
              <a:t>Articles</a:t>
            </a:r>
          </a:p>
          <a:p>
            <a:r>
              <a:rPr lang="en-US" dirty="0" smtClean="0"/>
              <a:t>Blog posts</a:t>
            </a:r>
          </a:p>
          <a:p>
            <a:r>
              <a:rPr lang="en-US" dirty="0" smtClean="0"/>
              <a:t>Book chapters</a:t>
            </a:r>
          </a:p>
          <a:p>
            <a:r>
              <a:rPr lang="en-US" dirty="0" smtClean="0"/>
              <a:t>Books</a:t>
            </a:r>
          </a:p>
          <a:p>
            <a:r>
              <a:rPr lang="en-US" dirty="0" smtClean="0"/>
              <a:t>Cases</a:t>
            </a:r>
          </a:p>
          <a:p>
            <a:r>
              <a:rPr lang="en-US" dirty="0" smtClean="0"/>
              <a:t>Clinical Trials</a:t>
            </a:r>
          </a:p>
          <a:p>
            <a:r>
              <a:rPr lang="en-US" dirty="0" smtClean="0"/>
              <a:t>Conference Papers</a:t>
            </a:r>
          </a:p>
          <a:p>
            <a:r>
              <a:rPr lang="en-US" dirty="0" smtClean="0"/>
              <a:t>Data Sets</a:t>
            </a:r>
          </a:p>
          <a:p>
            <a:r>
              <a:rPr lang="en-US" dirty="0" smtClean="0"/>
              <a:t>Figures</a:t>
            </a:r>
          </a:p>
          <a:p>
            <a:r>
              <a:rPr lang="en-US" dirty="0" smtClean="0"/>
              <a:t>Grants</a:t>
            </a:r>
          </a:p>
          <a:p>
            <a:r>
              <a:rPr lang="en-US" dirty="0" smtClean="0"/>
              <a:t>Interviews</a:t>
            </a:r>
          </a:p>
        </p:txBody>
      </p:sp>
      <p:sp>
        <p:nvSpPr>
          <p:cNvPr id="5" name="Content Placeholder 2"/>
          <p:cNvSpPr txBox="1">
            <a:spLocks/>
          </p:cNvSpPr>
          <p:nvPr/>
        </p:nvSpPr>
        <p:spPr>
          <a:xfrm>
            <a:off x="3276600" y="1371600"/>
            <a:ext cx="2667000" cy="4800600"/>
          </a:xfrm>
          <a:prstGeom prst="rect">
            <a:avLst/>
          </a:prstGeom>
        </p:spPr>
        <p:txBody>
          <a:bodyPr vert="horz" lIns="91440" tIns="45720" rIns="91440" bIns="45720" rtlCol="0">
            <a:normAutofit/>
          </a:bodyPr>
          <a:lstStyle/>
          <a:p>
            <a:pPr marL="342900" indent="-228600">
              <a:spcBef>
                <a:spcPct val="20000"/>
              </a:spcBef>
              <a:buClr>
                <a:schemeClr val="accent1"/>
              </a:buClr>
              <a:buFont typeface="Arial" pitchFamily="34" charset="0"/>
              <a:buChar char="•"/>
            </a:pPr>
            <a:r>
              <a:rPr lang="en-US" sz="2400" dirty="0" smtClean="0"/>
              <a:t>Letters</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Media</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lang="en-US" sz="2200" dirty="0" smtClean="0"/>
              <a:t>Patents</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Posters</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lang="en-US" sz="2200" dirty="0" smtClean="0"/>
              <a:t>Presentations</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lang="en-US" sz="2200" dirty="0" smtClean="0"/>
              <a:t>Reports</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Source</a:t>
            </a:r>
            <a:r>
              <a:rPr kumimoji="0" lang="en-US" sz="2200" b="0" i="0" u="none" strike="noStrike" kern="1200" cap="none" spc="0" normalizeH="0" noProof="0" dirty="0" smtClean="0">
                <a:ln>
                  <a:noFill/>
                </a:ln>
                <a:solidFill>
                  <a:schemeClr val="tx1"/>
                </a:solidFill>
                <a:effectLst/>
                <a:uLnTx/>
                <a:uFillTx/>
                <a:latin typeface="+mn-lt"/>
                <a:ea typeface="+mn-ea"/>
                <a:cs typeface="+mn-cs"/>
              </a:rPr>
              <a:t> Code</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lang="en-US" sz="2200" baseline="0" dirty="0" smtClean="0"/>
              <a:t>Theses</a:t>
            </a:r>
            <a:r>
              <a:rPr lang="en-US" sz="2200" dirty="0" smtClean="0"/>
              <a:t> / Dissertations</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lang="en-US" sz="2200" dirty="0" smtClean="0"/>
              <a:t>Videos</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Web</a:t>
            </a:r>
            <a:r>
              <a:rPr kumimoji="0" lang="en-US" sz="2200" b="0" i="0" u="none" strike="noStrike" kern="1200" cap="none" spc="0" normalizeH="0" noProof="0" dirty="0" smtClean="0">
                <a:ln>
                  <a:noFill/>
                </a:ln>
                <a:solidFill>
                  <a:schemeClr val="tx1"/>
                </a:solidFill>
                <a:effectLst/>
                <a:uLnTx/>
                <a:uFillTx/>
                <a:latin typeface="+mn-lt"/>
                <a:ea typeface="+mn-ea"/>
                <a:cs typeface="+mn-cs"/>
              </a:rPr>
              <a:t> Pages</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book.png"/>
          <p:cNvPicPr>
            <a:picLocks noChangeAspect="1"/>
          </p:cNvPicPr>
          <p:nvPr/>
        </p:nvPicPr>
        <p:blipFill>
          <a:blip r:embed="rId3" cstate="print"/>
          <a:stretch>
            <a:fillRect/>
          </a:stretch>
        </p:blipFill>
        <p:spPr>
          <a:xfrm>
            <a:off x="5638800" y="5181600"/>
            <a:ext cx="844248" cy="1001218"/>
          </a:xfrm>
          <a:prstGeom prst="rect">
            <a:avLst/>
          </a:prstGeom>
        </p:spPr>
      </p:pic>
      <p:pic>
        <p:nvPicPr>
          <p:cNvPr id="7" name="Picture 6" descr="clinical.png"/>
          <p:cNvPicPr>
            <a:picLocks noChangeAspect="1"/>
          </p:cNvPicPr>
          <p:nvPr/>
        </p:nvPicPr>
        <p:blipFill>
          <a:blip r:embed="rId4" cstate="print"/>
          <a:stretch>
            <a:fillRect/>
          </a:stretch>
        </p:blipFill>
        <p:spPr>
          <a:xfrm>
            <a:off x="6477000" y="2286000"/>
            <a:ext cx="803866" cy="950766"/>
          </a:xfrm>
          <a:prstGeom prst="rect">
            <a:avLst/>
          </a:prstGeom>
        </p:spPr>
      </p:pic>
      <p:pic>
        <p:nvPicPr>
          <p:cNvPr id="8" name="Picture 7" descr="code_alt.png"/>
          <p:cNvPicPr>
            <a:picLocks noChangeAspect="1"/>
          </p:cNvPicPr>
          <p:nvPr/>
        </p:nvPicPr>
        <p:blipFill>
          <a:blip r:embed="rId5" cstate="print"/>
          <a:stretch>
            <a:fillRect/>
          </a:stretch>
        </p:blipFill>
        <p:spPr>
          <a:xfrm>
            <a:off x="6705600" y="4495800"/>
            <a:ext cx="700314" cy="963961"/>
          </a:xfrm>
          <a:prstGeom prst="rect">
            <a:avLst/>
          </a:prstGeom>
        </p:spPr>
      </p:pic>
      <p:pic>
        <p:nvPicPr>
          <p:cNvPr id="10" name="Picture 9" descr="document_quote.png"/>
          <p:cNvPicPr>
            <a:picLocks noChangeAspect="1"/>
          </p:cNvPicPr>
          <p:nvPr/>
        </p:nvPicPr>
        <p:blipFill>
          <a:blip r:embed="rId6" cstate="print"/>
          <a:stretch>
            <a:fillRect/>
          </a:stretch>
        </p:blipFill>
        <p:spPr>
          <a:xfrm>
            <a:off x="8077200" y="3962400"/>
            <a:ext cx="848341" cy="1023257"/>
          </a:xfrm>
          <a:prstGeom prst="rect">
            <a:avLst/>
          </a:prstGeom>
        </p:spPr>
      </p:pic>
      <p:pic>
        <p:nvPicPr>
          <p:cNvPr id="11" name="Picture 10" descr="document_write.png"/>
          <p:cNvPicPr>
            <a:picLocks noChangeAspect="1"/>
          </p:cNvPicPr>
          <p:nvPr/>
        </p:nvPicPr>
        <p:blipFill>
          <a:blip r:embed="rId7" cstate="print"/>
          <a:stretch>
            <a:fillRect/>
          </a:stretch>
        </p:blipFill>
        <p:spPr>
          <a:xfrm>
            <a:off x="5791200" y="3429000"/>
            <a:ext cx="884162" cy="980540"/>
          </a:xfrm>
          <a:prstGeom prst="rect">
            <a:avLst/>
          </a:prstGeom>
        </p:spPr>
      </p:pic>
      <p:pic>
        <p:nvPicPr>
          <p:cNvPr id="12" name="Picture 11" descr="figure.png"/>
          <p:cNvPicPr>
            <a:picLocks noChangeAspect="1"/>
          </p:cNvPicPr>
          <p:nvPr/>
        </p:nvPicPr>
        <p:blipFill>
          <a:blip r:embed="rId8" cstate="print"/>
          <a:stretch>
            <a:fillRect/>
          </a:stretch>
        </p:blipFill>
        <p:spPr>
          <a:xfrm>
            <a:off x="7676734" y="5164666"/>
            <a:ext cx="758330" cy="1043819"/>
          </a:xfrm>
          <a:prstGeom prst="rect">
            <a:avLst/>
          </a:prstGeom>
        </p:spPr>
      </p:pic>
      <p:pic>
        <p:nvPicPr>
          <p:cNvPr id="13" name="Picture 12" descr="grant.png"/>
          <p:cNvPicPr>
            <a:picLocks noChangeAspect="1"/>
          </p:cNvPicPr>
          <p:nvPr/>
        </p:nvPicPr>
        <p:blipFill>
          <a:blip r:embed="rId9" cstate="print"/>
          <a:stretch>
            <a:fillRect/>
          </a:stretch>
        </p:blipFill>
        <p:spPr>
          <a:xfrm>
            <a:off x="6858000" y="3276600"/>
            <a:ext cx="1141548" cy="1037771"/>
          </a:xfrm>
          <a:prstGeom prst="rect">
            <a:avLst/>
          </a:prstGeom>
        </p:spPr>
      </p:pic>
      <p:pic>
        <p:nvPicPr>
          <p:cNvPr id="14" name="Picture 13" descr="patent.png"/>
          <p:cNvPicPr>
            <a:picLocks noChangeAspect="1"/>
          </p:cNvPicPr>
          <p:nvPr/>
        </p:nvPicPr>
        <p:blipFill>
          <a:blip r:embed="rId10" cstate="print"/>
          <a:stretch>
            <a:fillRect/>
          </a:stretch>
        </p:blipFill>
        <p:spPr>
          <a:xfrm>
            <a:off x="7391400" y="1295400"/>
            <a:ext cx="703943" cy="968957"/>
          </a:xfrm>
          <a:prstGeom prst="rect">
            <a:avLst/>
          </a:prstGeom>
        </p:spPr>
      </p:pic>
      <p:pic>
        <p:nvPicPr>
          <p:cNvPr id="15" name="Picture 14" descr="presentation.png"/>
          <p:cNvPicPr>
            <a:picLocks noChangeAspect="1"/>
          </p:cNvPicPr>
          <p:nvPr/>
        </p:nvPicPr>
        <p:blipFill>
          <a:blip r:embed="rId11" cstate="print"/>
          <a:stretch>
            <a:fillRect/>
          </a:stretch>
        </p:blipFill>
        <p:spPr>
          <a:xfrm>
            <a:off x="7848600" y="2362200"/>
            <a:ext cx="1017079" cy="887790"/>
          </a:xfrm>
          <a:prstGeom prst="rect">
            <a:avLst/>
          </a:prstGeom>
        </p:spPr>
      </p:pic>
      <p:pic>
        <p:nvPicPr>
          <p:cNvPr id="16" name="Picture 15" descr="report_alt.png"/>
          <p:cNvPicPr>
            <a:picLocks noChangeAspect="1"/>
          </p:cNvPicPr>
          <p:nvPr/>
        </p:nvPicPr>
        <p:blipFill>
          <a:blip r:embed="rId12" cstate="print"/>
          <a:stretch>
            <a:fillRect/>
          </a:stretch>
        </p:blipFill>
        <p:spPr>
          <a:xfrm>
            <a:off x="5557110" y="1463524"/>
            <a:ext cx="763861" cy="993019"/>
          </a:xfrm>
          <a:prstGeom prst="rect">
            <a:avLst/>
          </a:prstGeom>
        </p:spPr>
      </p:pic>
    </p:spTree>
    <p:extLst>
      <p:ext uri="{BB962C8B-B14F-4D97-AF65-F5344CB8AC3E}">
        <p14:creationId xmlns:p14="http://schemas.microsoft.com/office/powerpoint/2010/main" val="149157968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dirty="0" smtClean="0"/>
              <a:t>Books count!</a:t>
            </a:r>
            <a:endParaRPr lang="en-US" dirty="0"/>
          </a:p>
        </p:txBody>
      </p:sp>
      <p:pic>
        <p:nvPicPr>
          <p:cNvPr id="10" name="Picture 9"/>
          <p:cNvPicPr>
            <a:picLocks noChangeAspect="1"/>
          </p:cNvPicPr>
          <p:nvPr/>
        </p:nvPicPr>
        <p:blipFill>
          <a:blip r:embed="rId2" cstate="print"/>
          <a:stretch>
            <a:fillRect/>
          </a:stretch>
        </p:blipFill>
        <p:spPr>
          <a:xfrm>
            <a:off x="406400" y="1219200"/>
            <a:ext cx="2794000" cy="863600"/>
          </a:xfrm>
          <a:prstGeom prst="rect">
            <a:avLst/>
          </a:prstGeom>
        </p:spPr>
      </p:pic>
      <p:pic>
        <p:nvPicPr>
          <p:cNvPr id="13" name="Picture 12" descr="Screenshot 2014-03-27 10.41.57.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3429000"/>
            <a:ext cx="1473200" cy="584200"/>
          </a:xfrm>
          <a:prstGeom prst="rect">
            <a:avLst/>
          </a:prstGeom>
        </p:spPr>
      </p:pic>
      <p:pic>
        <p:nvPicPr>
          <p:cNvPr id="14" name="Picture 13" descr="Screenshot 2014-03-27 10.43.0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2057400"/>
            <a:ext cx="2362200" cy="609600"/>
          </a:xfrm>
          <a:prstGeom prst="rect">
            <a:avLst/>
          </a:prstGeom>
        </p:spPr>
      </p:pic>
      <p:pic>
        <p:nvPicPr>
          <p:cNvPr id="16" name="Picture 15" descr="Screenshot 2014-03-27 10.45.17.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4114800"/>
            <a:ext cx="5201754" cy="2108200"/>
          </a:xfrm>
          <a:prstGeom prst="rect">
            <a:avLst/>
          </a:prstGeom>
        </p:spPr>
      </p:pic>
      <p:pic>
        <p:nvPicPr>
          <p:cNvPr id="17" name="Picture 16"/>
          <p:cNvPicPr>
            <a:picLocks noChangeAspect="1"/>
          </p:cNvPicPr>
          <p:nvPr/>
        </p:nvPicPr>
        <p:blipFill>
          <a:blip r:embed="rId6" cstate="print"/>
          <a:stretch>
            <a:fillRect/>
          </a:stretch>
        </p:blipFill>
        <p:spPr>
          <a:xfrm>
            <a:off x="3797300" y="1358900"/>
            <a:ext cx="1765300" cy="2298700"/>
          </a:xfrm>
          <a:prstGeom prst="rect">
            <a:avLst/>
          </a:prstGeom>
        </p:spPr>
      </p:pic>
      <p:pic>
        <p:nvPicPr>
          <p:cNvPr id="6" name="Picture 5" descr="Screenshot 2014-06-28 10.23.1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43600" y="533400"/>
            <a:ext cx="2362200" cy="5608320"/>
          </a:xfrm>
          <a:prstGeom prst="rect">
            <a:avLst/>
          </a:prstGeom>
        </p:spPr>
      </p:pic>
      <p:pic>
        <p:nvPicPr>
          <p:cNvPr id="8" name="Picture 7" descr="Screenshot 2014-06-28 10.28.20.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200" y="2667000"/>
            <a:ext cx="1676400" cy="646027"/>
          </a:xfrm>
          <a:prstGeom prst="rect">
            <a:avLst/>
          </a:prstGeom>
        </p:spPr>
      </p:pic>
      <p:pic>
        <p:nvPicPr>
          <p:cNvPr id="3" name="Picture 2" descr="Screenshot 2014-09-25 03.35.59.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400" y="3429000"/>
            <a:ext cx="1866900" cy="497840"/>
          </a:xfrm>
          <a:prstGeom prst="rect">
            <a:avLst/>
          </a:prstGeom>
        </p:spPr>
      </p:pic>
    </p:spTree>
    <p:extLst>
      <p:ext uri="{BB962C8B-B14F-4D97-AF65-F5344CB8AC3E}">
        <p14:creationId xmlns:p14="http://schemas.microsoft.com/office/powerpoint/2010/main" val="8346626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How does this help me?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339471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82228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Funders are using </a:t>
            </a:r>
            <a:r>
              <a:rPr lang="en-US" dirty="0" err="1" smtClean="0"/>
              <a:t>PlumX</a:t>
            </a:r>
            <a:endParaRPr lang="en-US" dirty="0"/>
          </a:p>
        </p:txBody>
      </p:sp>
      <p:pic>
        <p:nvPicPr>
          <p:cNvPr id="5" name="Picture 4"/>
          <p:cNvPicPr>
            <a:picLocks noChangeAspect="1"/>
          </p:cNvPicPr>
          <p:nvPr/>
        </p:nvPicPr>
        <p:blipFill>
          <a:blip r:embed="rId2" cstate="print"/>
          <a:stretch>
            <a:fillRect/>
          </a:stretch>
        </p:blipFill>
        <p:spPr>
          <a:xfrm>
            <a:off x="5486400" y="1676400"/>
            <a:ext cx="3124200" cy="1168400"/>
          </a:xfrm>
          <a:prstGeom prst="rect">
            <a:avLst/>
          </a:prstGeom>
        </p:spPr>
      </p:pic>
      <p:pic>
        <p:nvPicPr>
          <p:cNvPr id="6" name="Picture 5" descr="Screenshot 2014-06-27 11.01.5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038166"/>
            <a:ext cx="9144000" cy="2819834"/>
          </a:xfrm>
          <a:prstGeom prst="rect">
            <a:avLst/>
          </a:prstGeom>
        </p:spPr>
      </p:pic>
      <p:pic>
        <p:nvPicPr>
          <p:cNvPr id="4" name="Picture 3" descr="Screenshot 2014-06-27 10.58.35.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1295400"/>
            <a:ext cx="4343400" cy="3035300"/>
          </a:xfrm>
          <a:prstGeom prst="rect">
            <a:avLst/>
          </a:prstGeom>
        </p:spPr>
      </p:pic>
    </p:spTree>
    <p:extLst>
      <p:ext uri="{BB962C8B-B14F-4D97-AF65-F5344CB8AC3E}">
        <p14:creationId xmlns:p14="http://schemas.microsoft.com/office/powerpoint/2010/main" val="13099042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PlumX</a:t>
            </a:r>
            <a:r>
              <a:rPr lang="en-US" dirty="0" smtClean="0"/>
              <a:t> Reports</a:t>
            </a:r>
            <a:endParaRPr lang="en-US" dirty="0"/>
          </a:p>
        </p:txBody>
      </p:sp>
      <p:pic>
        <p:nvPicPr>
          <p:cNvPr id="4" name="Picture 3" descr="autism speaks proposal with 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9144000" cy="4407835"/>
          </a:xfrm>
          <a:prstGeom prst="rect">
            <a:avLst/>
          </a:prstGeom>
        </p:spPr>
      </p:pic>
    </p:spTree>
    <p:extLst>
      <p:ext uri="{BB962C8B-B14F-4D97-AF65-F5344CB8AC3E}">
        <p14:creationId xmlns:p14="http://schemas.microsoft.com/office/powerpoint/2010/main" val="1073857644"/>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Plum Story</a:t>
            </a:r>
            <a:endParaRPr lang="en-US" dirty="0"/>
          </a:p>
        </p:txBody>
      </p:sp>
      <p:sp>
        <p:nvSpPr>
          <p:cNvPr id="4" name="Content Placeholder 2"/>
          <p:cNvSpPr>
            <a:spLocks noGrp="1"/>
          </p:cNvSpPr>
          <p:nvPr>
            <p:ph idx="1"/>
          </p:nvPr>
        </p:nvSpPr>
        <p:spPr/>
        <p:txBody>
          <a:bodyPr>
            <a:normAutofit fontScale="70000" lnSpcReduction="20000"/>
          </a:bodyPr>
          <a:lstStyle/>
          <a:p>
            <a:pPr marL="114300" indent="0">
              <a:buNone/>
            </a:pPr>
            <a:r>
              <a:rPr lang="en-US" sz="4000" b="1" dirty="0" smtClean="0">
                <a:solidFill>
                  <a:srgbClr val="660066"/>
                </a:solidFill>
              </a:rPr>
              <a:t>2012</a:t>
            </a:r>
            <a:endParaRPr lang="en-US" sz="4000" b="1" dirty="0">
              <a:solidFill>
                <a:srgbClr val="660066"/>
              </a:solidFill>
            </a:endParaRPr>
          </a:p>
          <a:p>
            <a:r>
              <a:rPr lang="en-US" dirty="0" smtClean="0"/>
              <a:t>Founded Plum Analytics </a:t>
            </a:r>
          </a:p>
          <a:p>
            <a:r>
              <a:rPr lang="en-US" dirty="0"/>
              <a:t>University of </a:t>
            </a:r>
            <a:r>
              <a:rPr lang="en-US" dirty="0" smtClean="0"/>
              <a:t>Pittsburgh – </a:t>
            </a:r>
            <a:r>
              <a:rPr lang="en-US" dirty="0"/>
              <a:t>first </a:t>
            </a:r>
            <a:r>
              <a:rPr lang="en-US" dirty="0" smtClean="0"/>
              <a:t>customer</a:t>
            </a:r>
            <a:endParaRPr lang="en-US" dirty="0"/>
          </a:p>
          <a:p>
            <a:pPr marL="114300" indent="0">
              <a:buNone/>
            </a:pPr>
            <a:endParaRPr lang="en-US" sz="4000" b="1" dirty="0" smtClean="0">
              <a:solidFill>
                <a:srgbClr val="660066"/>
              </a:solidFill>
            </a:endParaRPr>
          </a:p>
          <a:p>
            <a:pPr marL="114300" indent="0">
              <a:buNone/>
            </a:pPr>
            <a:r>
              <a:rPr lang="en-US" sz="4000" b="1" dirty="0" smtClean="0">
                <a:solidFill>
                  <a:srgbClr val="660066"/>
                </a:solidFill>
              </a:rPr>
              <a:t>2013</a:t>
            </a:r>
            <a:endParaRPr lang="en-US" sz="4000" b="1" dirty="0">
              <a:solidFill>
                <a:srgbClr val="660066"/>
              </a:solidFill>
            </a:endParaRPr>
          </a:p>
          <a:p>
            <a:r>
              <a:rPr lang="en-US" dirty="0" smtClean="0"/>
              <a:t>Launched </a:t>
            </a:r>
            <a:r>
              <a:rPr lang="en-US" dirty="0" err="1" smtClean="0"/>
              <a:t>PlumX</a:t>
            </a:r>
            <a:r>
              <a:rPr lang="en-US" dirty="0" smtClean="0"/>
              <a:t> product</a:t>
            </a:r>
          </a:p>
          <a:p>
            <a:r>
              <a:rPr lang="en-US" dirty="0" smtClean="0"/>
              <a:t>Customers include universities, corporations, publishers</a:t>
            </a:r>
          </a:p>
          <a:p>
            <a:pPr marL="114300" indent="0">
              <a:buNone/>
            </a:pPr>
            <a:endParaRPr lang="en-US" sz="4000" b="1" dirty="0" smtClean="0">
              <a:solidFill>
                <a:srgbClr val="660066"/>
              </a:solidFill>
            </a:endParaRPr>
          </a:p>
          <a:p>
            <a:pPr marL="114300" indent="0">
              <a:buNone/>
            </a:pPr>
            <a:r>
              <a:rPr lang="en-US" sz="4000" b="1" dirty="0" smtClean="0">
                <a:solidFill>
                  <a:srgbClr val="660066"/>
                </a:solidFill>
              </a:rPr>
              <a:t>2014</a:t>
            </a:r>
            <a:endParaRPr lang="en-US" sz="4000" b="1" dirty="0">
              <a:solidFill>
                <a:srgbClr val="660066"/>
              </a:solidFill>
            </a:endParaRPr>
          </a:p>
          <a:p>
            <a:r>
              <a:rPr lang="en-US" dirty="0" smtClean="0"/>
              <a:t>EBSCO acquired Plum in January</a:t>
            </a:r>
          </a:p>
          <a:p>
            <a:r>
              <a:rPr lang="en-US" dirty="0" smtClean="0"/>
              <a:t>Customers now include funders</a:t>
            </a:r>
          </a:p>
          <a:p>
            <a:r>
              <a:rPr lang="en-US" dirty="0"/>
              <a:t>Poised for growth as </a:t>
            </a:r>
            <a:r>
              <a:rPr lang="en-US" dirty="0" err="1"/>
              <a:t>altmetrics</a:t>
            </a:r>
            <a:r>
              <a:rPr lang="en-US" dirty="0"/>
              <a:t> come of </a:t>
            </a:r>
            <a:r>
              <a:rPr lang="en-US" dirty="0" smtClean="0"/>
              <a:t>age</a:t>
            </a:r>
            <a:endParaRPr lang="en-US" dirty="0"/>
          </a:p>
        </p:txBody>
      </p:sp>
    </p:spTree>
    <p:extLst>
      <p:ext uri="{BB962C8B-B14F-4D97-AF65-F5344CB8AC3E}">
        <p14:creationId xmlns:p14="http://schemas.microsoft.com/office/powerpoint/2010/main" val="2404289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PlumX</a:t>
            </a:r>
            <a:r>
              <a:rPr lang="en-US" dirty="0" smtClean="0"/>
              <a:t> </a:t>
            </a:r>
            <a:endParaRPr lang="en-US" dirty="0"/>
          </a:p>
        </p:txBody>
      </p:sp>
      <p:pic>
        <p:nvPicPr>
          <p:cNvPr id="5" name="Picture 4" descr="Screenshot 2014-09-24 04.24.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6400"/>
            <a:ext cx="9144000" cy="4191000"/>
          </a:xfrm>
          <a:prstGeom prst="rect">
            <a:avLst/>
          </a:prstGeom>
        </p:spPr>
      </p:pic>
    </p:spTree>
    <p:extLst>
      <p:ext uri="{BB962C8B-B14F-4D97-AF65-F5344CB8AC3E}">
        <p14:creationId xmlns:p14="http://schemas.microsoft.com/office/powerpoint/2010/main" val="26336769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 data to be compared in many ways</a:t>
            </a:r>
            <a:endParaRPr lang="en-US" dirty="0"/>
          </a:p>
        </p:txBody>
      </p:sp>
      <p:pic>
        <p:nvPicPr>
          <p:cNvPr id="5" name="Picture 4" descr="Screenshot 2014-03-27 14.15.3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600200"/>
            <a:ext cx="5372099" cy="4882013"/>
          </a:xfrm>
          <a:prstGeom prst="rect">
            <a:avLst/>
          </a:prstGeom>
        </p:spPr>
      </p:pic>
      <p:pic>
        <p:nvPicPr>
          <p:cNvPr id="6" name="Picture 5" descr="Screenshot 2014-03-27 14.17.0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2514600"/>
            <a:ext cx="1541352" cy="3175000"/>
          </a:xfrm>
          <a:prstGeom prst="rect">
            <a:avLst/>
          </a:prstGeom>
        </p:spPr>
      </p:pic>
      <p:pic>
        <p:nvPicPr>
          <p:cNvPr id="7" name="Picture 6" descr="Screenshot 2014-03-27 14.18.00.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5181600"/>
            <a:ext cx="1422400" cy="533400"/>
          </a:xfrm>
          <a:prstGeom prst="rect">
            <a:avLst/>
          </a:prstGeom>
        </p:spPr>
      </p:pic>
    </p:spTree>
    <p:extLst>
      <p:ext uri="{BB962C8B-B14F-4D97-AF65-F5344CB8AC3E}">
        <p14:creationId xmlns:p14="http://schemas.microsoft.com/office/powerpoint/2010/main" val="5460178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Data – Citations Lag</a:t>
            </a:r>
            <a:endParaRPr lang="en-US" dirty="0"/>
          </a:p>
        </p:txBody>
      </p:sp>
      <p:pic>
        <p:nvPicPr>
          <p:cNvPr id="4" name="Picture 3" descr="Pitt report - metrics by pubication ye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6400"/>
            <a:ext cx="9144000" cy="4147794"/>
          </a:xfrm>
          <a:prstGeom prst="rect">
            <a:avLst/>
          </a:prstGeom>
        </p:spPr>
      </p:pic>
    </p:spTree>
    <p:extLst>
      <p:ext uri="{BB962C8B-B14F-4D97-AF65-F5344CB8AC3E}">
        <p14:creationId xmlns:p14="http://schemas.microsoft.com/office/powerpoint/2010/main" val="19575832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81400" y="274638"/>
            <a:ext cx="5105400" cy="1143000"/>
          </a:xfrm>
        </p:spPr>
        <p:txBody>
          <a:bodyPr/>
          <a:lstStyle/>
          <a:p>
            <a:r>
              <a:rPr lang="en-US" sz="4800" dirty="0" smtClean="0"/>
              <a:t>in</a:t>
            </a:r>
            <a:r>
              <a:rPr lang="en-US" dirty="0" smtClean="0"/>
              <a:t> Action</a:t>
            </a:r>
            <a:endParaRPr lang="en-US" dirty="0"/>
          </a:p>
        </p:txBody>
      </p:sp>
      <p:sp>
        <p:nvSpPr>
          <p:cNvPr id="7" name="Content Placeholder 6"/>
          <p:cNvSpPr>
            <a:spLocks noGrp="1"/>
          </p:cNvSpPr>
          <p:nvPr>
            <p:ph idx="1"/>
          </p:nvPr>
        </p:nvSpPr>
        <p:spPr/>
        <p:txBody>
          <a:bodyPr/>
          <a:lstStyle/>
          <a:p>
            <a:r>
              <a:rPr lang="en-US" sz="3200" dirty="0" smtClean="0"/>
              <a:t>Information:  </a:t>
            </a:r>
            <a:br>
              <a:rPr lang="en-US" sz="3200" dirty="0" smtClean="0"/>
            </a:br>
            <a:r>
              <a:rPr lang="en-US" sz="3200" dirty="0" smtClean="0">
                <a:solidFill>
                  <a:srgbClr val="008000"/>
                </a:solidFill>
              </a:rPr>
              <a:t>http://www.plumanalytics.com</a:t>
            </a:r>
          </a:p>
          <a:p>
            <a:endParaRPr lang="en-US" sz="3200" dirty="0" smtClean="0"/>
          </a:p>
          <a:p>
            <a:r>
              <a:rPr lang="en-US" sz="3200" dirty="0" smtClean="0"/>
              <a:t>Demo:  </a:t>
            </a:r>
            <a:br>
              <a:rPr lang="en-US" sz="3200" dirty="0" smtClean="0"/>
            </a:br>
            <a:r>
              <a:rPr lang="en-US" sz="3200" dirty="0" smtClean="0">
                <a:solidFill>
                  <a:srgbClr val="008000"/>
                </a:solidFill>
              </a:rPr>
              <a:t>http://plu.mx</a:t>
            </a:r>
          </a:p>
          <a:p>
            <a:endParaRPr lang="en-US" sz="3200" dirty="0"/>
          </a:p>
          <a:p>
            <a:r>
              <a:rPr lang="en-US" sz="3200" dirty="0" smtClean="0"/>
              <a:t>Free trials with your data:  </a:t>
            </a:r>
            <a:r>
              <a:rPr lang="en-US" sz="3200" dirty="0" smtClean="0">
                <a:solidFill>
                  <a:srgbClr val="008000"/>
                </a:solidFill>
              </a:rPr>
              <a:t>plumx@ebsco.com</a:t>
            </a:r>
          </a:p>
          <a:p>
            <a:pPr marL="114300" indent="0">
              <a:buNone/>
            </a:pPr>
            <a:endParaRPr lang="en-US" dirty="0"/>
          </a:p>
        </p:txBody>
      </p:sp>
      <p:pic>
        <p:nvPicPr>
          <p:cNvPr id="2" name="Picture 1"/>
          <p:cNvPicPr>
            <a:picLocks noChangeAspect="1"/>
          </p:cNvPicPr>
          <p:nvPr/>
        </p:nvPicPr>
        <p:blipFill>
          <a:blip r:embed="rId2" cstate="print"/>
          <a:stretch>
            <a:fillRect/>
          </a:stretch>
        </p:blipFill>
        <p:spPr>
          <a:xfrm>
            <a:off x="685800" y="415204"/>
            <a:ext cx="2840182" cy="693139"/>
          </a:xfrm>
          <a:prstGeom prst="rect">
            <a:avLst/>
          </a:prstGeom>
        </p:spPr>
      </p:pic>
    </p:spTree>
    <p:extLst>
      <p:ext uri="{BB962C8B-B14F-4D97-AF65-F5344CB8AC3E}">
        <p14:creationId xmlns:p14="http://schemas.microsoft.com/office/powerpoint/2010/main" val="28221038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Citations are lagging indicators</a:t>
            </a:r>
            <a:endParaRPr lang="en-US" dirty="0"/>
          </a:p>
        </p:txBody>
      </p:sp>
      <p:sp>
        <p:nvSpPr>
          <p:cNvPr id="5" name="Content Placeholder 4"/>
          <p:cNvSpPr>
            <a:spLocks noGrp="1"/>
          </p:cNvSpPr>
          <p:nvPr>
            <p:ph idx="1"/>
          </p:nvPr>
        </p:nvSpPr>
        <p:spPr>
          <a:xfrm>
            <a:off x="304800" y="1828800"/>
            <a:ext cx="2819400" cy="1905000"/>
          </a:xfrm>
        </p:spPr>
        <p:txBody>
          <a:bodyPr/>
          <a:lstStyle/>
          <a:p>
            <a:r>
              <a:rPr lang="en-US" dirty="0" smtClean="0"/>
              <a:t>Scopus = 2</a:t>
            </a:r>
          </a:p>
          <a:p>
            <a:r>
              <a:rPr lang="en-US" dirty="0" smtClean="0"/>
              <a:t>Web of Science = 0</a:t>
            </a:r>
          </a:p>
          <a:p>
            <a:r>
              <a:rPr lang="en-US" dirty="0" smtClean="0"/>
              <a:t>Google Scholar = 8</a:t>
            </a:r>
          </a:p>
          <a:p>
            <a:r>
              <a:rPr lang="en-US" dirty="0" err="1" smtClean="0"/>
              <a:t>PubMed</a:t>
            </a:r>
            <a:r>
              <a:rPr lang="en-US" dirty="0" smtClean="0"/>
              <a:t> = 1</a:t>
            </a:r>
            <a:endParaRPr lang="en-US" dirty="0"/>
          </a:p>
        </p:txBody>
      </p:sp>
      <p:sp>
        <p:nvSpPr>
          <p:cNvPr id="9" name="Slide Number Placeholder 8"/>
          <p:cNvSpPr>
            <a:spLocks noGrp="1"/>
          </p:cNvSpPr>
          <p:nvPr>
            <p:ph type="sldNum" sz="quarter" idx="4294967295"/>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fld id="{8DE947F5-3022-4A4A-91F8-71B7BF55A18F}" type="slidenum">
              <a:rPr lang="en-US" smtClean="0">
                <a:solidFill>
                  <a:prstClr val="black">
                    <a:tint val="75000"/>
                  </a:prstClr>
                </a:solidFill>
              </a:rPr>
              <a:pPr/>
              <a:t>24</a:t>
            </a:fld>
            <a:endParaRPr lang="en-US" dirty="0">
              <a:solidFill>
                <a:prstClr val="black">
                  <a:tint val="75000"/>
                </a:prstClr>
              </a:solidFill>
            </a:endParaRPr>
          </a:p>
        </p:txBody>
      </p:sp>
      <p:pic>
        <p:nvPicPr>
          <p:cNvPr id="4" name="Picture 3" descr="Screen Shot 2013-02-25 at 7.26.17 PM.png"/>
          <p:cNvPicPr>
            <a:picLocks noChangeAspect="1"/>
          </p:cNvPicPr>
          <p:nvPr/>
        </p:nvPicPr>
        <p:blipFill>
          <a:blip r:embed="rId3" cstate="print"/>
          <a:stretch>
            <a:fillRect/>
          </a:stretch>
        </p:blipFill>
        <p:spPr>
          <a:xfrm>
            <a:off x="3276600" y="1371600"/>
            <a:ext cx="4848447" cy="4876800"/>
          </a:xfrm>
          <a:prstGeom prst="rect">
            <a:avLst/>
          </a:prstGeom>
        </p:spPr>
      </p:pic>
      <p:pic>
        <p:nvPicPr>
          <p:cNvPr id="7" name="Picture 6"/>
          <p:cNvPicPr>
            <a:picLocks noChangeAspect="1"/>
          </p:cNvPicPr>
          <p:nvPr/>
        </p:nvPicPr>
        <p:blipFill>
          <a:blip r:embed="rId4" cstate="print"/>
          <a:stretch>
            <a:fillRect/>
          </a:stretch>
        </p:blipFill>
        <p:spPr>
          <a:xfrm>
            <a:off x="228600" y="3962400"/>
            <a:ext cx="3022600" cy="2011918"/>
          </a:xfrm>
          <a:prstGeom prst="rect">
            <a:avLst/>
          </a:prstGeom>
        </p:spPr>
      </p:pic>
      <p:sp>
        <p:nvSpPr>
          <p:cNvPr id="8" name="Rectangle 7"/>
          <p:cNvSpPr/>
          <p:nvPr/>
        </p:nvSpPr>
        <p:spPr>
          <a:xfrm>
            <a:off x="228600" y="6019800"/>
            <a:ext cx="3048000" cy="430887"/>
          </a:xfrm>
          <a:prstGeom prst="rect">
            <a:avLst/>
          </a:prstGeom>
        </p:spPr>
        <p:txBody>
          <a:bodyPr wrap="square">
            <a:spAutoFit/>
          </a:bodyPr>
          <a:lstStyle/>
          <a:p>
            <a:r>
              <a:rPr lang="en-US" sz="1100" dirty="0" smtClean="0"/>
              <a:t>Photo credit: A. Wayne </a:t>
            </a:r>
            <a:r>
              <a:rPr lang="en-US" sz="1100" dirty="0" err="1" smtClean="0"/>
              <a:t>Vogl</a:t>
            </a:r>
            <a:r>
              <a:rPr lang="en-US" sz="1100" dirty="0" smtClean="0"/>
              <a:t> and Nicholas D. </a:t>
            </a:r>
            <a:r>
              <a:rPr lang="en-US" sz="1100" dirty="0" err="1" smtClean="0"/>
              <a:t>Pyenson</a:t>
            </a:r>
            <a:r>
              <a:rPr lang="en-US" sz="1100" dirty="0" smtClean="0"/>
              <a:t> / Smithsonian Institution.</a:t>
            </a:r>
            <a:endParaRPr lang="en-US" sz="1100" dirty="0"/>
          </a:p>
        </p:txBody>
      </p:sp>
      <p:pic>
        <p:nvPicPr>
          <p:cNvPr id="10" name="Picture 9" descr="Plum_BG_Purple.jpg"/>
          <p:cNvPicPr>
            <a:picLocks noChangeAspect="1"/>
          </p:cNvPicPr>
          <p:nvPr/>
        </p:nvPicPr>
        <p:blipFill>
          <a:blip r:embed="rId5" cstate="print"/>
          <a:stretch>
            <a:fillRect/>
          </a:stretch>
        </p:blipFill>
        <p:spPr>
          <a:xfrm>
            <a:off x="0" y="0"/>
            <a:ext cx="9144000" cy="6858000"/>
          </a:xfrm>
          <a:prstGeom prst="rect">
            <a:avLst/>
          </a:prstGeom>
        </p:spPr>
      </p:pic>
      <p:sp>
        <p:nvSpPr>
          <p:cNvPr id="12" name="Title 5"/>
          <p:cNvSpPr txBox="1">
            <a:spLocks/>
          </p:cNvSpPr>
          <p:nvPr/>
        </p:nvSpPr>
        <p:spPr>
          <a:xfrm>
            <a:off x="0" y="2720975"/>
            <a:ext cx="91440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Thank You!</a:t>
            </a:r>
            <a:endParaRPr kumimoji="0" lang="en-US" sz="4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1560596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provide a Feedback Loop</a:t>
            </a:r>
            <a:endParaRPr lang="en-US" dirty="0"/>
          </a:p>
        </p:txBody>
      </p:sp>
      <p:sp>
        <p:nvSpPr>
          <p:cNvPr id="4" name="Slide Number Placeholder 3"/>
          <p:cNvSpPr>
            <a:spLocks noGrp="1"/>
          </p:cNvSpPr>
          <p:nvPr>
            <p:ph type="sldNum" sz="quarter" idx="4294967295"/>
          </p:nvPr>
        </p:nvSpPr>
        <p:spPr>
          <a:xfrm>
            <a:off x="8531788" y="5648960"/>
            <a:ext cx="548640" cy="396240"/>
          </a:xfrm>
          <a:prstGeom prst="bracketPair">
            <a:avLst>
              <a:gd name="adj" fmla="val 17949"/>
            </a:avLst>
          </a:prstGeom>
        </p:spPr>
        <p:txBody>
          <a:bodyPr/>
          <a:lstStyle/>
          <a:p>
            <a:fld id="{8DE947F5-3022-4A4A-91F8-71B7BF55A18F}" type="slidenum">
              <a:rPr lang="en-US" smtClean="0">
                <a:solidFill>
                  <a:prstClr val="black">
                    <a:tint val="75000"/>
                  </a:prstClr>
                </a:solidFill>
              </a:rPr>
              <a:pPr/>
              <a:t>3</a:t>
            </a:fld>
            <a:endParaRPr lang="en-US">
              <a:solidFill>
                <a:prstClr val="black">
                  <a:tint val="75000"/>
                </a:prstClr>
              </a:solidFill>
            </a:endParaRPr>
          </a:p>
        </p:txBody>
      </p:sp>
      <p:pic>
        <p:nvPicPr>
          <p:cNvPr id="5" name="Picture 4"/>
          <p:cNvPicPr>
            <a:picLocks noChangeAspect="1"/>
          </p:cNvPicPr>
          <p:nvPr/>
        </p:nvPicPr>
        <p:blipFill>
          <a:blip r:embed="rId2" cstate="print"/>
          <a:stretch>
            <a:fillRect/>
          </a:stretch>
        </p:blipFill>
        <p:spPr>
          <a:xfrm>
            <a:off x="457199" y="1676400"/>
            <a:ext cx="4268465" cy="3429000"/>
          </a:xfrm>
          <a:prstGeom prst="rect">
            <a:avLst/>
          </a:prstGeom>
        </p:spPr>
      </p:pic>
      <p:pic>
        <p:nvPicPr>
          <p:cNvPr id="6" name="Picture 5" descr="Screen Shot 2013-02-26 at 1.04.44 AM.png"/>
          <p:cNvPicPr>
            <a:picLocks noChangeAspect="1"/>
          </p:cNvPicPr>
          <p:nvPr/>
        </p:nvPicPr>
        <p:blipFill>
          <a:blip r:embed="rId3" cstate="print"/>
          <a:stretch>
            <a:fillRect/>
          </a:stretch>
        </p:blipFill>
        <p:spPr>
          <a:xfrm>
            <a:off x="4876800" y="2361417"/>
            <a:ext cx="3429000" cy="3886983"/>
          </a:xfrm>
          <a:prstGeom prst="rect">
            <a:avLst/>
          </a:prstGeom>
        </p:spPr>
      </p:pic>
      <p:pic>
        <p:nvPicPr>
          <p:cNvPr id="7" name="Picture 6" descr="Plum_BG_Purple.jpg"/>
          <p:cNvPicPr>
            <a:picLocks noChangeAspect="1"/>
          </p:cNvPicPr>
          <p:nvPr/>
        </p:nvPicPr>
        <p:blipFill>
          <a:blip r:embed="rId4" cstate="print"/>
          <a:stretch>
            <a:fillRect/>
          </a:stretch>
        </p:blipFill>
        <p:spPr>
          <a:xfrm>
            <a:off x="0" y="0"/>
            <a:ext cx="9144000" cy="6858000"/>
          </a:xfrm>
          <a:prstGeom prst="rect">
            <a:avLst/>
          </a:prstGeom>
        </p:spPr>
      </p:pic>
      <p:sp>
        <p:nvSpPr>
          <p:cNvPr id="8" name="Title 5"/>
          <p:cNvSpPr txBox="1">
            <a:spLocks/>
          </p:cNvSpPr>
          <p:nvPr/>
        </p:nvSpPr>
        <p:spPr>
          <a:xfrm>
            <a:off x="0" y="2720975"/>
            <a:ext cx="91440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What impact </a:t>
            </a:r>
            <a:r>
              <a:rPr lang="en-US" sz="4400" b="1" dirty="0" smtClean="0">
                <a:solidFill>
                  <a:schemeClr val="bg1"/>
                </a:solidFill>
                <a:latin typeface="Arial" pitchFamily="34" charset="0"/>
                <a:ea typeface="+mj-ea"/>
                <a:cs typeface="Arial" pitchFamily="34" charset="0"/>
              </a:rPr>
              <a:t>has our </a:t>
            </a:r>
            <a:r>
              <a:rPr kumimoji="0" lang="en-US" sz="44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research had in the past 18 months?</a:t>
            </a:r>
            <a:endParaRPr kumimoji="0" lang="en-US" sz="44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27503397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609600"/>
            <a:ext cx="2590800" cy="1752600"/>
          </a:xfrm>
          <a:prstGeom prst="rect">
            <a:avLst/>
          </a:prstGeom>
          <a:solidFill>
            <a:schemeClr val="bg1">
              <a:lumMod val="75000"/>
            </a:schemeClr>
          </a:solidFill>
        </p:spPr>
        <p:txBody>
          <a:bodyPr vert="horz" lIns="182880" tIns="45720" rIns="91440" bIns="45720" rtlCol="0" anchor="ctr">
            <a:noAutofit/>
          </a:bodyPr>
          <a:lstStyle/>
          <a:p>
            <a:pPr marL="0" marR="0" lvl="0" indent="0" defTabSz="914400" rtl="0" eaLnBrk="1" fontAlgn="auto" latinLnBrk="0" hangingPunct="1">
              <a:spcBef>
                <a:spcPct val="0"/>
              </a:spcBef>
              <a:spcAft>
                <a:spcPts val="0"/>
              </a:spcAft>
              <a:buClrTx/>
              <a:buSzTx/>
              <a:buFontTx/>
              <a:buNone/>
              <a:tabLst/>
              <a:defRPr/>
            </a:pPr>
            <a:endParaRPr kumimoji="0" lang="en-US" sz="40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endParaRPr>
          </a:p>
          <a:p>
            <a:pPr marL="0" marR="0" lvl="0" indent="0" defTabSz="914400" rtl="0" eaLnBrk="1" fontAlgn="auto" latinLnBrk="0" hangingPunct="1">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Metrics</a:t>
            </a:r>
          </a:p>
          <a:p>
            <a:pPr marL="0" marR="0" lvl="0" indent="0" defTabSz="914400" rtl="0" eaLnBrk="1" fontAlgn="auto" latinLnBrk="0" hangingPunct="1">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Categories</a:t>
            </a:r>
            <a:endParaRPr kumimoji="0" lang="en-US" sz="2800" b="0"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12" name="TextBox 11"/>
          <p:cNvSpPr txBox="1"/>
          <p:nvPr/>
        </p:nvSpPr>
        <p:spPr>
          <a:xfrm>
            <a:off x="3352800" y="2438400"/>
            <a:ext cx="2362200" cy="769441"/>
          </a:xfrm>
          <a:prstGeom prst="rect">
            <a:avLst/>
          </a:prstGeom>
          <a:noFill/>
        </p:spPr>
        <p:txBody>
          <a:bodyPr wrap="square" rtlCol="0">
            <a:spAutoFit/>
          </a:bodyPr>
          <a:lstStyle/>
          <a:p>
            <a:pPr algn="ctr"/>
            <a:r>
              <a:rPr lang="en-US" sz="2000" dirty="0" smtClean="0">
                <a:solidFill>
                  <a:schemeClr val="tx1">
                    <a:lumMod val="50000"/>
                    <a:lumOff val="50000"/>
                  </a:schemeClr>
                </a:solidFill>
              </a:rPr>
              <a:t>USAGE</a:t>
            </a:r>
            <a:endParaRPr lang="en-US" sz="2800" dirty="0" smtClean="0">
              <a:solidFill>
                <a:schemeClr val="tx1">
                  <a:lumMod val="50000"/>
                  <a:lumOff val="50000"/>
                </a:schemeClr>
              </a:solidFill>
            </a:endParaRPr>
          </a:p>
          <a:p>
            <a:pPr algn="ctr"/>
            <a:r>
              <a:rPr lang="en-US" sz="1200" dirty="0" smtClean="0">
                <a:solidFill>
                  <a:schemeClr val="tx1">
                    <a:lumMod val="50000"/>
                    <a:lumOff val="50000"/>
                  </a:schemeClr>
                </a:solidFill>
              </a:rPr>
              <a:t>(clicks, downloads, views, library holdings, video plays)</a:t>
            </a:r>
            <a:endParaRPr lang="en-US" sz="2400" dirty="0">
              <a:solidFill>
                <a:schemeClr val="tx1">
                  <a:lumMod val="50000"/>
                  <a:lumOff val="50000"/>
                </a:schemeClr>
              </a:solidFill>
            </a:endParaRPr>
          </a:p>
        </p:txBody>
      </p:sp>
      <p:sp>
        <p:nvSpPr>
          <p:cNvPr id="13" name="TextBox 12"/>
          <p:cNvSpPr txBox="1"/>
          <p:nvPr/>
        </p:nvSpPr>
        <p:spPr>
          <a:xfrm>
            <a:off x="6172200" y="2438400"/>
            <a:ext cx="2667000" cy="769441"/>
          </a:xfrm>
          <a:prstGeom prst="rect">
            <a:avLst/>
          </a:prstGeom>
          <a:noFill/>
        </p:spPr>
        <p:txBody>
          <a:bodyPr wrap="square" rtlCol="0">
            <a:spAutoFit/>
          </a:bodyPr>
          <a:lstStyle/>
          <a:p>
            <a:pPr algn="ctr"/>
            <a:r>
              <a:rPr lang="en-US" sz="2000" dirty="0" smtClean="0">
                <a:solidFill>
                  <a:schemeClr val="tx1">
                    <a:lumMod val="50000"/>
                    <a:lumOff val="50000"/>
                  </a:schemeClr>
                </a:solidFill>
              </a:rPr>
              <a:t>CAPTURES</a:t>
            </a:r>
            <a:endParaRPr lang="en-US" sz="2800" dirty="0" smtClean="0">
              <a:solidFill>
                <a:schemeClr val="tx1">
                  <a:lumMod val="50000"/>
                  <a:lumOff val="50000"/>
                </a:schemeClr>
              </a:solidFill>
            </a:endParaRPr>
          </a:p>
          <a:p>
            <a:pPr algn="ctr"/>
            <a:r>
              <a:rPr lang="en-US" sz="1200" dirty="0" smtClean="0">
                <a:solidFill>
                  <a:schemeClr val="tx1">
                    <a:lumMod val="50000"/>
                    <a:lumOff val="50000"/>
                  </a:schemeClr>
                </a:solidFill>
              </a:rPr>
              <a:t>(bookmarks, code forks, favorites, readers, watchers)</a:t>
            </a:r>
            <a:endParaRPr lang="en-US" sz="2400" dirty="0">
              <a:solidFill>
                <a:schemeClr val="tx1">
                  <a:lumMod val="50000"/>
                  <a:lumOff val="50000"/>
                </a:schemeClr>
              </a:solidFill>
            </a:endParaRPr>
          </a:p>
        </p:txBody>
      </p:sp>
      <p:sp>
        <p:nvSpPr>
          <p:cNvPr id="14" name="TextBox 13"/>
          <p:cNvSpPr txBox="1"/>
          <p:nvPr/>
        </p:nvSpPr>
        <p:spPr>
          <a:xfrm>
            <a:off x="533400" y="5181600"/>
            <a:ext cx="2362200" cy="769441"/>
          </a:xfrm>
          <a:prstGeom prst="rect">
            <a:avLst/>
          </a:prstGeom>
          <a:noFill/>
        </p:spPr>
        <p:txBody>
          <a:bodyPr wrap="square" rtlCol="0">
            <a:spAutoFit/>
          </a:bodyPr>
          <a:lstStyle/>
          <a:p>
            <a:pPr algn="ctr"/>
            <a:r>
              <a:rPr lang="en-US" sz="2000" dirty="0" smtClean="0">
                <a:solidFill>
                  <a:schemeClr val="tx1">
                    <a:lumMod val="50000"/>
                    <a:lumOff val="50000"/>
                  </a:schemeClr>
                </a:solidFill>
              </a:rPr>
              <a:t>MENTIONS</a:t>
            </a:r>
            <a:endParaRPr lang="en-US" sz="2800" dirty="0" smtClean="0">
              <a:solidFill>
                <a:schemeClr val="tx1">
                  <a:lumMod val="50000"/>
                  <a:lumOff val="50000"/>
                </a:schemeClr>
              </a:solidFill>
            </a:endParaRPr>
          </a:p>
          <a:p>
            <a:pPr algn="ctr"/>
            <a:r>
              <a:rPr lang="en-US" sz="1200" dirty="0" smtClean="0">
                <a:solidFill>
                  <a:schemeClr val="tx1">
                    <a:lumMod val="50000"/>
                    <a:lumOff val="50000"/>
                  </a:schemeClr>
                </a:solidFill>
              </a:rPr>
              <a:t>(blog posts, comments, reviews, Wikipedia links)</a:t>
            </a:r>
            <a:endParaRPr lang="en-US" sz="2400" dirty="0">
              <a:solidFill>
                <a:schemeClr val="tx1">
                  <a:lumMod val="50000"/>
                  <a:lumOff val="50000"/>
                </a:schemeClr>
              </a:solidFill>
            </a:endParaRPr>
          </a:p>
        </p:txBody>
      </p:sp>
      <p:sp>
        <p:nvSpPr>
          <p:cNvPr id="15" name="TextBox 14"/>
          <p:cNvSpPr txBox="1"/>
          <p:nvPr/>
        </p:nvSpPr>
        <p:spPr>
          <a:xfrm>
            <a:off x="3429000" y="5181600"/>
            <a:ext cx="2362200" cy="584776"/>
          </a:xfrm>
          <a:prstGeom prst="rect">
            <a:avLst/>
          </a:prstGeom>
          <a:noFill/>
        </p:spPr>
        <p:txBody>
          <a:bodyPr wrap="square" rtlCol="0">
            <a:spAutoFit/>
          </a:bodyPr>
          <a:lstStyle/>
          <a:p>
            <a:pPr algn="ctr"/>
            <a:r>
              <a:rPr lang="en-US" sz="2000" dirty="0" smtClean="0">
                <a:solidFill>
                  <a:schemeClr val="tx1">
                    <a:lumMod val="50000"/>
                    <a:lumOff val="50000"/>
                  </a:schemeClr>
                </a:solidFill>
              </a:rPr>
              <a:t>SOCIAL MEDIA</a:t>
            </a:r>
            <a:endParaRPr lang="en-US" sz="2800" dirty="0" smtClean="0">
              <a:solidFill>
                <a:schemeClr val="tx1">
                  <a:lumMod val="50000"/>
                  <a:lumOff val="50000"/>
                </a:schemeClr>
              </a:solidFill>
            </a:endParaRPr>
          </a:p>
          <a:p>
            <a:pPr algn="ctr"/>
            <a:r>
              <a:rPr lang="en-US" sz="1200" dirty="0" smtClean="0">
                <a:solidFill>
                  <a:schemeClr val="tx1">
                    <a:lumMod val="50000"/>
                    <a:lumOff val="50000"/>
                  </a:schemeClr>
                </a:solidFill>
              </a:rPr>
              <a:t>(+1s, likes, shares, tweets)</a:t>
            </a:r>
            <a:endParaRPr lang="en-US" sz="2400" dirty="0">
              <a:solidFill>
                <a:schemeClr val="tx1">
                  <a:lumMod val="50000"/>
                  <a:lumOff val="50000"/>
                </a:schemeClr>
              </a:solidFill>
            </a:endParaRPr>
          </a:p>
        </p:txBody>
      </p:sp>
      <p:sp>
        <p:nvSpPr>
          <p:cNvPr id="16" name="TextBox 15"/>
          <p:cNvSpPr txBox="1"/>
          <p:nvPr/>
        </p:nvSpPr>
        <p:spPr>
          <a:xfrm>
            <a:off x="6248400" y="5181600"/>
            <a:ext cx="2362200" cy="769441"/>
          </a:xfrm>
          <a:prstGeom prst="rect">
            <a:avLst/>
          </a:prstGeom>
          <a:noFill/>
        </p:spPr>
        <p:txBody>
          <a:bodyPr wrap="square" rtlCol="0">
            <a:spAutoFit/>
          </a:bodyPr>
          <a:lstStyle/>
          <a:p>
            <a:pPr algn="ctr"/>
            <a:r>
              <a:rPr lang="en-US" sz="2000" dirty="0" smtClean="0">
                <a:solidFill>
                  <a:schemeClr val="tx1">
                    <a:lumMod val="50000"/>
                    <a:lumOff val="50000"/>
                  </a:schemeClr>
                </a:solidFill>
              </a:rPr>
              <a:t>CITATIONS</a:t>
            </a:r>
            <a:endParaRPr lang="en-US" sz="2800" dirty="0" smtClean="0">
              <a:solidFill>
                <a:schemeClr val="tx1">
                  <a:lumMod val="50000"/>
                  <a:lumOff val="50000"/>
                </a:schemeClr>
              </a:solidFill>
            </a:endParaRPr>
          </a:p>
          <a:p>
            <a:pPr algn="ctr"/>
            <a:r>
              <a:rPr lang="en-US" sz="1200" dirty="0" smtClean="0">
                <a:solidFill>
                  <a:schemeClr val="tx1">
                    <a:lumMod val="50000"/>
                    <a:lumOff val="50000"/>
                  </a:schemeClr>
                </a:solidFill>
              </a:rPr>
              <a:t>(PubMed Central</a:t>
            </a:r>
            <a:r>
              <a:rPr lang="en-US" sz="1200" dirty="0">
                <a:solidFill>
                  <a:schemeClr val="tx1">
                    <a:lumMod val="50000"/>
                    <a:lumOff val="50000"/>
                  </a:schemeClr>
                </a:solidFill>
              </a:rPr>
              <a:t>, </a:t>
            </a:r>
            <a:r>
              <a:rPr lang="en-US" sz="1200" dirty="0" smtClean="0">
                <a:solidFill>
                  <a:schemeClr val="tx1">
                    <a:lumMod val="50000"/>
                    <a:lumOff val="50000"/>
                  </a:schemeClr>
                </a:solidFill>
              </a:rPr>
              <a:t>Scopus, patents)</a:t>
            </a:r>
            <a:endParaRPr lang="en-US" sz="2400" dirty="0">
              <a:solidFill>
                <a:schemeClr val="tx1">
                  <a:lumMod val="50000"/>
                  <a:lumOff val="50000"/>
                </a:schemeClr>
              </a:solidFill>
            </a:endParaRPr>
          </a:p>
        </p:txBody>
      </p:sp>
      <p:pic>
        <p:nvPicPr>
          <p:cNvPr id="17" name="Picture 16" descr="Metrics_Icons_Usa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9480" y="373380"/>
            <a:ext cx="2103120" cy="2103120"/>
          </a:xfrm>
          <a:prstGeom prst="rect">
            <a:avLst/>
          </a:prstGeom>
        </p:spPr>
      </p:pic>
      <p:pic>
        <p:nvPicPr>
          <p:cNvPr id="18" name="Picture 17" descr="Metrics_Icons_Mention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 y="3154680"/>
            <a:ext cx="2103120" cy="2103120"/>
          </a:xfrm>
          <a:prstGeom prst="rect">
            <a:avLst/>
          </a:prstGeom>
        </p:spPr>
      </p:pic>
      <p:pic>
        <p:nvPicPr>
          <p:cNvPr id="19" name="Picture 18" descr="Metrics_Icons_SocialMedia.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5680" y="3154680"/>
            <a:ext cx="2103120" cy="2103120"/>
          </a:xfrm>
          <a:prstGeom prst="rect">
            <a:avLst/>
          </a:prstGeom>
        </p:spPr>
      </p:pic>
      <p:pic>
        <p:nvPicPr>
          <p:cNvPr id="20" name="Picture 19" descr="Metrics_Icons_Capture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5080" y="373380"/>
            <a:ext cx="2103120" cy="2103120"/>
          </a:xfrm>
          <a:prstGeom prst="rect">
            <a:avLst/>
          </a:prstGeom>
        </p:spPr>
      </p:pic>
      <p:pic>
        <p:nvPicPr>
          <p:cNvPr id="21" name="Picture 20" descr="Metrics_Icons_Citations.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55080" y="3154680"/>
            <a:ext cx="2103120" cy="2103120"/>
          </a:xfrm>
          <a:prstGeom prst="rect">
            <a:avLst/>
          </a:prstGeom>
        </p:spPr>
      </p:pic>
      <p:pic>
        <p:nvPicPr>
          <p:cNvPr id="22" name="Picture 21" descr="PlumX_logo.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062" y="735330"/>
            <a:ext cx="2170938" cy="586740"/>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4638"/>
            <a:ext cx="5943600" cy="1143000"/>
          </a:xfrm>
        </p:spPr>
        <p:txBody>
          <a:bodyPr/>
          <a:lstStyle/>
          <a:p>
            <a:r>
              <a:rPr lang="en-US" dirty="0" smtClean="0"/>
              <a:t>  Metrics Dashboards</a:t>
            </a:r>
            <a:endParaRPr lang="en-US" dirty="0"/>
          </a:p>
        </p:txBody>
      </p:sp>
      <p:pic>
        <p:nvPicPr>
          <p:cNvPr id="5" name="Picture 4" descr="Screenshot 2014-06-27 11.14.3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7800"/>
            <a:ext cx="9144000" cy="4529985"/>
          </a:xfrm>
          <a:prstGeom prst="rect">
            <a:avLst/>
          </a:prstGeom>
        </p:spPr>
      </p:pic>
      <p:pic>
        <p:nvPicPr>
          <p:cNvPr id="6" name="Picture 5" descr="PlumX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662" y="556260"/>
            <a:ext cx="2170938" cy="586740"/>
          </a:xfrm>
          <a:prstGeom prst="rect">
            <a:avLst/>
          </a:prstGeom>
        </p:spPr>
      </p:pic>
    </p:spTree>
    <p:extLst>
      <p:ext uri="{BB962C8B-B14F-4D97-AF65-F5344CB8AC3E}">
        <p14:creationId xmlns:p14="http://schemas.microsoft.com/office/powerpoint/2010/main" val="1443963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Artifact / Article Level Metrics</a:t>
            </a:r>
            <a:endParaRPr lang="en-US" dirty="0"/>
          </a:p>
        </p:txBody>
      </p:sp>
      <p:pic>
        <p:nvPicPr>
          <p:cNvPr id="5" name="Picture 4" descr="Screenshot 2014-06-27 12.53.5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43000"/>
            <a:ext cx="9144000" cy="5154592"/>
          </a:xfrm>
          <a:prstGeom prst="rect">
            <a:avLst/>
          </a:prstGeom>
        </p:spPr>
      </p:pic>
    </p:spTree>
    <p:extLst>
      <p:ext uri="{BB962C8B-B14F-4D97-AF65-F5344CB8AC3E}">
        <p14:creationId xmlns:p14="http://schemas.microsoft.com/office/powerpoint/2010/main" val="39027068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Institutional Features</a:t>
            </a:r>
            <a:endParaRPr lang="en-US" dirty="0"/>
          </a:p>
        </p:txBody>
      </p:sp>
      <p:sp>
        <p:nvSpPr>
          <p:cNvPr id="3" name="Content Placeholder 2"/>
          <p:cNvSpPr>
            <a:spLocks noGrp="1"/>
          </p:cNvSpPr>
          <p:nvPr>
            <p:ph idx="1"/>
          </p:nvPr>
        </p:nvSpPr>
        <p:spPr/>
        <p:txBody>
          <a:bodyPr/>
          <a:lstStyle/>
          <a:p>
            <a:r>
              <a:rPr lang="en-US" dirty="0" smtClean="0"/>
              <a:t>Shibboleth / Single Sign-On</a:t>
            </a:r>
          </a:p>
          <a:p>
            <a:r>
              <a:rPr lang="en-US" dirty="0" smtClean="0"/>
              <a:t>IP Authentication</a:t>
            </a:r>
          </a:p>
          <a:p>
            <a:r>
              <a:rPr lang="en-US" dirty="0" smtClean="0"/>
              <a:t>Administrative users</a:t>
            </a:r>
          </a:p>
          <a:p>
            <a:r>
              <a:rPr lang="en-US" dirty="0" smtClean="0"/>
              <a:t>New User / User Login Reports</a:t>
            </a:r>
          </a:p>
          <a:p>
            <a:r>
              <a:rPr lang="en-US" dirty="0" smtClean="0"/>
              <a:t>UI Customization</a:t>
            </a:r>
            <a:endParaRPr lang="en-US" dirty="0"/>
          </a:p>
        </p:txBody>
      </p:sp>
    </p:spTree>
    <p:extLst>
      <p:ext uri="{BB962C8B-B14F-4D97-AF65-F5344CB8AC3E}">
        <p14:creationId xmlns:p14="http://schemas.microsoft.com/office/powerpoint/2010/main" val="93292199"/>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lstStyle/>
          <a:p>
            <a:r>
              <a:rPr lang="en-US" sz="4000" dirty="0" smtClean="0"/>
              <a:t>Sources of Data Exhaust</a:t>
            </a:r>
            <a:endParaRPr lang="en-US" sz="4000" dirty="0"/>
          </a:p>
        </p:txBody>
      </p:sp>
      <p:sp>
        <p:nvSpPr>
          <p:cNvPr id="4" name="Content Placeholder 2"/>
          <p:cNvSpPr>
            <a:spLocks noGrp="1"/>
          </p:cNvSpPr>
          <p:nvPr>
            <p:ph idx="1"/>
          </p:nvPr>
        </p:nvSpPr>
        <p:spPr>
          <a:xfrm>
            <a:off x="304800" y="1524000"/>
            <a:ext cx="2743200" cy="4800600"/>
          </a:xfrm>
        </p:spPr>
        <p:txBody>
          <a:bodyPr>
            <a:normAutofit/>
          </a:bodyPr>
          <a:lstStyle/>
          <a:p>
            <a:r>
              <a:rPr lang="en-US" sz="2400" dirty="0" smtClean="0"/>
              <a:t>Amazon</a:t>
            </a:r>
          </a:p>
          <a:p>
            <a:r>
              <a:rPr lang="en-US" sz="2400" dirty="0" err="1" smtClean="0"/>
              <a:t>Bit.ly</a:t>
            </a:r>
            <a:endParaRPr lang="en-US" sz="2400" dirty="0" smtClean="0"/>
          </a:p>
          <a:p>
            <a:r>
              <a:rPr lang="en-US" sz="2400" dirty="0" err="1" smtClean="0"/>
              <a:t>CrossRef</a:t>
            </a:r>
            <a:endParaRPr lang="en-US" sz="2400" dirty="0" smtClean="0"/>
          </a:p>
          <a:p>
            <a:r>
              <a:rPr lang="en-US" sz="2400" dirty="0" smtClean="0"/>
              <a:t>Delicious</a:t>
            </a:r>
          </a:p>
          <a:p>
            <a:r>
              <a:rPr lang="en-US" sz="2400" dirty="0" smtClean="0"/>
              <a:t>Dryad</a:t>
            </a:r>
          </a:p>
          <a:p>
            <a:r>
              <a:rPr lang="en-US" sz="2400" dirty="0" err="1" smtClean="0"/>
              <a:t>dSpace</a:t>
            </a:r>
            <a:endParaRPr lang="en-US" sz="2400" dirty="0" smtClean="0"/>
          </a:p>
          <a:p>
            <a:r>
              <a:rPr lang="en-US" sz="2400" dirty="0" smtClean="0"/>
              <a:t>EBSCO</a:t>
            </a:r>
          </a:p>
          <a:p>
            <a:r>
              <a:rPr lang="en-US" sz="2400" dirty="0" err="1" smtClean="0"/>
              <a:t>ePrints</a:t>
            </a:r>
            <a:endParaRPr lang="en-US" sz="2400" dirty="0" smtClean="0"/>
          </a:p>
          <a:p>
            <a:r>
              <a:rPr lang="en-US" sz="2400" dirty="0" smtClean="0"/>
              <a:t>Facebook</a:t>
            </a:r>
          </a:p>
          <a:p>
            <a:r>
              <a:rPr lang="en-US" sz="2400" dirty="0" err="1" smtClean="0"/>
              <a:t>figshare</a:t>
            </a:r>
            <a:endParaRPr lang="en-US" sz="2400" dirty="0" smtClean="0"/>
          </a:p>
          <a:p>
            <a:pPr marL="0" indent="0">
              <a:buNone/>
            </a:pPr>
            <a:endParaRPr lang="en-US" sz="3600" dirty="0"/>
          </a:p>
        </p:txBody>
      </p:sp>
      <p:sp>
        <p:nvSpPr>
          <p:cNvPr id="5" name="Content Placeholder 2"/>
          <p:cNvSpPr txBox="1">
            <a:spLocks/>
          </p:cNvSpPr>
          <p:nvPr/>
        </p:nvSpPr>
        <p:spPr>
          <a:xfrm>
            <a:off x="2743200" y="1524000"/>
            <a:ext cx="2743200" cy="4800600"/>
          </a:xfrm>
          <a:prstGeom prst="rect">
            <a:avLst/>
          </a:prstGeom>
        </p:spPr>
        <p:txBody>
          <a:bodyPr vert="horz" lIns="91440" tIns="45720" rIns="91440" bIns="45720" rtlCol="0">
            <a:normAutofit/>
          </a:bodyPr>
          <a:lstStyle/>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Github</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lang="en-US" sz="2400" noProof="0" dirty="0" err="1" smtClean="0"/>
              <a:t>Goodreads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Google+</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Medwave</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Mendeley</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PLOS</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PubMed Central</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Reddit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Research Blogging</a:t>
            </a:r>
          </a:p>
        </p:txBody>
      </p:sp>
      <p:sp>
        <p:nvSpPr>
          <p:cNvPr id="6" name="Content Placeholder 2"/>
          <p:cNvSpPr txBox="1">
            <a:spLocks/>
          </p:cNvSpPr>
          <p:nvPr/>
        </p:nvSpPr>
        <p:spPr>
          <a:xfrm>
            <a:off x="5410200" y="1524000"/>
            <a:ext cx="2743200" cy="4800600"/>
          </a:xfrm>
          <a:prstGeom prst="rect">
            <a:avLst/>
          </a:prstGeom>
        </p:spPr>
        <p:txBody>
          <a:bodyPr vert="horz" lIns="91440" tIns="45720" rIns="91440" bIns="45720" rtlCol="0">
            <a:normAutofit/>
          </a:bodyPr>
          <a:lstStyle/>
          <a:p>
            <a:pPr marL="342900" indent="-228600">
              <a:spcBef>
                <a:spcPct val="20000"/>
              </a:spcBef>
              <a:buClr>
                <a:schemeClr val="accent1"/>
              </a:buClr>
              <a:buFont typeface="Arial" pitchFamily="34" charset="0"/>
              <a:buChar char="•"/>
              <a:defRPr/>
            </a:pPr>
            <a:r>
              <a:rPr lang="en-US" sz="2400" dirty="0" smtClean="0"/>
              <a:t>Scopus</a:t>
            </a:r>
            <a:endParaRPr kumimoji="0" lang="en-US" sz="2400" b="0" i="0" u="none" strike="noStrike" kern="1200" cap="none" spc="0" normalizeH="0" baseline="0" noProof="0" dirty="0" smtClean="0">
              <a:ln>
                <a:noFill/>
              </a:ln>
              <a:solidFill>
                <a:schemeClr val="tx1"/>
              </a:solidFill>
              <a:effectLst/>
              <a:uLnTx/>
              <a:uFillTx/>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err="1" smtClean="0">
                <a:ln>
                  <a:noFill/>
                </a:ln>
                <a:solidFill>
                  <a:schemeClr val="tx1"/>
                </a:solidFill>
                <a:effectLst/>
                <a:uLnTx/>
                <a:uFillTx/>
              </a:rPr>
              <a:t>SlideShare</a:t>
            </a:r>
            <a:endParaRPr kumimoji="0" lang="en-US" sz="2400" b="0" i="0" u="none" strike="noStrike" kern="1200" cap="none" spc="0" normalizeH="0" baseline="0" noProof="0" dirty="0" smtClean="0">
              <a:ln>
                <a:noFill/>
              </a:ln>
              <a:solidFill>
                <a:schemeClr val="tx1"/>
              </a:solidFill>
              <a:effectLst/>
              <a:uLnTx/>
              <a:uFillTx/>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err="1" smtClean="0">
                <a:ln>
                  <a:noFill/>
                </a:ln>
                <a:solidFill>
                  <a:schemeClr val="tx1"/>
                </a:solidFill>
                <a:effectLst/>
                <a:uLnTx/>
                <a:uFillTx/>
              </a:rPr>
              <a:t>SourceForge</a:t>
            </a:r>
            <a:endParaRPr kumimoji="0" lang="en-US" sz="2400" b="0" i="0" u="none" strike="noStrike" kern="1200" cap="none" spc="0" normalizeH="0" baseline="0" noProof="0" dirty="0" smtClean="0">
              <a:ln>
                <a:noFill/>
              </a:ln>
              <a:solidFill>
                <a:schemeClr val="tx1"/>
              </a:solidFill>
              <a:effectLst/>
              <a:uLnTx/>
              <a:uFillTx/>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rPr>
              <a:t>Stack</a:t>
            </a:r>
            <a:r>
              <a:rPr kumimoji="0" lang="en-US" sz="2400" b="0" i="0" u="none" strike="noStrike" kern="1200" cap="none" spc="0" normalizeH="0" noProof="0" dirty="0" smtClean="0">
                <a:ln>
                  <a:noFill/>
                </a:ln>
                <a:solidFill>
                  <a:schemeClr val="tx1"/>
                </a:solidFill>
                <a:effectLst/>
                <a:uLnTx/>
                <a:uFillTx/>
              </a:rPr>
              <a:t> Overflow</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rPr>
              <a:t>Twitter</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rPr>
              <a:t>USPTO</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err="1" smtClean="0">
                <a:ln>
                  <a:noFill/>
                </a:ln>
                <a:solidFill>
                  <a:schemeClr val="tx1"/>
                </a:solidFill>
                <a:effectLst/>
                <a:uLnTx/>
                <a:uFillTx/>
              </a:rPr>
              <a:t>Vimeo</a:t>
            </a:r>
            <a:endParaRPr kumimoji="0" lang="en-US" sz="2400" b="0" i="0" u="none" strike="noStrike" kern="1200" cap="none" spc="0" normalizeH="0" baseline="0" noProof="0" dirty="0" smtClean="0">
              <a:ln>
                <a:noFill/>
              </a:ln>
              <a:solidFill>
                <a:schemeClr val="tx1"/>
              </a:solidFill>
              <a:effectLst/>
              <a:uLnTx/>
              <a:uFillTx/>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rPr>
              <a:t>Wikipedia</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400" b="0" i="0" u="none" strike="noStrike" kern="1200" cap="none" spc="0" normalizeH="0" baseline="0" noProof="0" dirty="0" err="1" smtClean="0">
                <a:ln>
                  <a:noFill/>
                </a:ln>
                <a:solidFill>
                  <a:schemeClr val="tx1"/>
                </a:solidFill>
                <a:effectLst/>
                <a:uLnTx/>
                <a:uFillTx/>
              </a:rPr>
              <a:t>Worldcat</a:t>
            </a:r>
            <a:endParaRPr kumimoji="0" lang="en-US" sz="2400" b="0" i="0" u="none" strike="noStrike" kern="1200" cap="none" spc="0" normalizeH="0" baseline="0" noProof="0" dirty="0" smtClean="0">
              <a:ln>
                <a:noFill/>
              </a:ln>
              <a:solidFill>
                <a:schemeClr val="tx1"/>
              </a:solidFill>
              <a:effectLst/>
              <a:uLnTx/>
              <a:uFillTx/>
            </a:endParaRPr>
          </a:p>
          <a:p>
            <a:pPr marL="342900" indent="-228600">
              <a:spcBef>
                <a:spcPct val="20000"/>
              </a:spcBef>
              <a:buClr>
                <a:schemeClr val="accent1"/>
              </a:buClr>
              <a:buFont typeface="Arial" pitchFamily="34" charset="0"/>
              <a:buChar char="•"/>
            </a:pPr>
            <a:r>
              <a:rPr lang="en-US" sz="2400" dirty="0" smtClean="0"/>
              <a:t>YouTube</a:t>
            </a:r>
          </a:p>
          <a:p>
            <a:pPr marL="342900" marR="0" lvl="0" indent="-228600" algn="l" defTabSz="914400" rtl="0" eaLnBrk="1" fontAlgn="auto" latinLnBrk="0" hangingPunct="1">
              <a:lnSpc>
                <a:spcPct val="100000"/>
              </a:lnSpc>
              <a:spcBef>
                <a:spcPct val="20000"/>
              </a:spcBef>
              <a:spcAft>
                <a:spcPts val="0"/>
              </a:spcAft>
              <a:buClr>
                <a:schemeClr val="accent1"/>
              </a:buClr>
              <a:buSzTx/>
              <a:tabLst/>
              <a:defRPr/>
            </a:pPr>
            <a:endParaRPr kumimoji="0" lang="en-US" sz="2400" b="0" i="0" u="none" strike="noStrike" kern="1200" cap="none" spc="0" normalizeH="0" baseline="0" noProof="0" dirty="0" smtClean="0">
              <a:ln>
                <a:noFill/>
              </a:ln>
              <a:solidFill>
                <a:schemeClr val="tx1"/>
              </a:solidFill>
              <a:effectLst/>
              <a:uLnTx/>
              <a:uFillTx/>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endParaRPr>
          </a:p>
        </p:txBody>
      </p:sp>
      <p:pic>
        <p:nvPicPr>
          <p:cNvPr id="7" name="Picture 6"/>
          <p:cNvPicPr>
            <a:picLocks noChangeAspect="1"/>
          </p:cNvPicPr>
          <p:nvPr/>
        </p:nvPicPr>
        <p:blipFill>
          <a:blip r:embed="rId2" cstate="print"/>
          <a:stretch>
            <a:fillRect/>
          </a:stretch>
        </p:blipFill>
        <p:spPr>
          <a:xfrm>
            <a:off x="342900" y="1676400"/>
            <a:ext cx="203200" cy="203200"/>
          </a:xfrm>
          <a:prstGeom prst="rect">
            <a:avLst/>
          </a:prstGeom>
        </p:spPr>
      </p:pic>
      <p:pic>
        <p:nvPicPr>
          <p:cNvPr id="8" name="Picture 7"/>
          <p:cNvPicPr>
            <a:picLocks noChangeAspect="1"/>
          </p:cNvPicPr>
          <p:nvPr/>
        </p:nvPicPr>
        <p:blipFill>
          <a:blip r:embed="rId3" cstate="print"/>
          <a:stretch>
            <a:fillRect/>
          </a:stretch>
        </p:blipFill>
        <p:spPr>
          <a:xfrm>
            <a:off x="349250" y="2133600"/>
            <a:ext cx="190500" cy="88900"/>
          </a:xfrm>
          <a:prstGeom prst="rect">
            <a:avLst/>
          </a:prstGeom>
        </p:spPr>
      </p:pic>
      <p:pic>
        <p:nvPicPr>
          <p:cNvPr id="9" name="Picture 8"/>
          <p:cNvPicPr>
            <a:picLocks noChangeAspect="1"/>
          </p:cNvPicPr>
          <p:nvPr/>
        </p:nvPicPr>
        <p:blipFill>
          <a:blip r:embed="rId4" cstate="print"/>
          <a:stretch>
            <a:fillRect/>
          </a:stretch>
        </p:blipFill>
        <p:spPr>
          <a:xfrm>
            <a:off x="342900" y="2540000"/>
            <a:ext cx="203200" cy="203200"/>
          </a:xfrm>
          <a:prstGeom prst="rect">
            <a:avLst/>
          </a:prstGeom>
        </p:spPr>
      </p:pic>
      <p:pic>
        <p:nvPicPr>
          <p:cNvPr id="10" name="Picture 9"/>
          <p:cNvPicPr>
            <a:picLocks noChangeAspect="1"/>
          </p:cNvPicPr>
          <p:nvPr/>
        </p:nvPicPr>
        <p:blipFill>
          <a:blip r:embed="rId5" cstate="print"/>
          <a:stretch>
            <a:fillRect/>
          </a:stretch>
        </p:blipFill>
        <p:spPr>
          <a:xfrm>
            <a:off x="342900" y="2997200"/>
            <a:ext cx="203200" cy="203200"/>
          </a:xfrm>
          <a:prstGeom prst="rect">
            <a:avLst/>
          </a:prstGeom>
        </p:spPr>
      </p:pic>
      <p:pic>
        <p:nvPicPr>
          <p:cNvPr id="11" name="Picture 10"/>
          <p:cNvPicPr>
            <a:picLocks noChangeAspect="1"/>
          </p:cNvPicPr>
          <p:nvPr/>
        </p:nvPicPr>
        <p:blipFill>
          <a:blip r:embed="rId6" cstate="print"/>
          <a:stretch>
            <a:fillRect/>
          </a:stretch>
        </p:blipFill>
        <p:spPr>
          <a:xfrm>
            <a:off x="342900" y="3429000"/>
            <a:ext cx="203200" cy="203200"/>
          </a:xfrm>
          <a:prstGeom prst="rect">
            <a:avLst/>
          </a:prstGeom>
        </p:spPr>
      </p:pic>
      <p:pic>
        <p:nvPicPr>
          <p:cNvPr id="12" name="Picture 11"/>
          <p:cNvPicPr>
            <a:picLocks noChangeAspect="1"/>
          </p:cNvPicPr>
          <p:nvPr/>
        </p:nvPicPr>
        <p:blipFill>
          <a:blip r:embed="rId7" cstate="print"/>
          <a:stretch>
            <a:fillRect/>
          </a:stretch>
        </p:blipFill>
        <p:spPr>
          <a:xfrm>
            <a:off x="334772" y="4733544"/>
            <a:ext cx="219456" cy="219456"/>
          </a:xfrm>
          <a:prstGeom prst="rect">
            <a:avLst/>
          </a:prstGeom>
        </p:spPr>
      </p:pic>
      <p:pic>
        <p:nvPicPr>
          <p:cNvPr id="13" name="Picture 12"/>
          <p:cNvPicPr>
            <a:picLocks noChangeAspect="1"/>
          </p:cNvPicPr>
          <p:nvPr/>
        </p:nvPicPr>
        <p:blipFill>
          <a:blip r:embed="rId8" cstate="print"/>
          <a:stretch>
            <a:fillRect/>
          </a:stretch>
        </p:blipFill>
        <p:spPr>
          <a:xfrm>
            <a:off x="355600" y="5156200"/>
            <a:ext cx="177800" cy="177800"/>
          </a:xfrm>
          <a:prstGeom prst="rect">
            <a:avLst/>
          </a:prstGeom>
        </p:spPr>
      </p:pic>
      <p:pic>
        <p:nvPicPr>
          <p:cNvPr id="14" name="Picture 13"/>
          <p:cNvPicPr>
            <a:picLocks noChangeAspect="1"/>
          </p:cNvPicPr>
          <p:nvPr/>
        </p:nvPicPr>
        <p:blipFill>
          <a:blip r:embed="rId9" cstate="print"/>
          <a:stretch>
            <a:fillRect/>
          </a:stretch>
        </p:blipFill>
        <p:spPr>
          <a:xfrm>
            <a:off x="330200" y="5588000"/>
            <a:ext cx="203200" cy="203200"/>
          </a:xfrm>
          <a:prstGeom prst="rect">
            <a:avLst/>
          </a:prstGeom>
        </p:spPr>
      </p:pic>
      <p:pic>
        <p:nvPicPr>
          <p:cNvPr id="15" name="Picture 14"/>
          <p:cNvPicPr>
            <a:picLocks noChangeAspect="1"/>
          </p:cNvPicPr>
          <p:nvPr/>
        </p:nvPicPr>
        <p:blipFill>
          <a:blip r:embed="rId10" cstate="print"/>
          <a:stretch>
            <a:fillRect/>
          </a:stretch>
        </p:blipFill>
        <p:spPr>
          <a:xfrm flipV="1">
            <a:off x="2870200" y="1676400"/>
            <a:ext cx="254000" cy="254000"/>
          </a:xfrm>
          <a:prstGeom prst="rect">
            <a:avLst/>
          </a:prstGeom>
        </p:spPr>
      </p:pic>
      <p:pic>
        <p:nvPicPr>
          <p:cNvPr id="16" name="Picture 15"/>
          <p:cNvPicPr>
            <a:picLocks noChangeAspect="1"/>
          </p:cNvPicPr>
          <p:nvPr/>
        </p:nvPicPr>
        <p:blipFill>
          <a:blip r:embed="rId11" cstate="print"/>
          <a:stretch>
            <a:fillRect/>
          </a:stretch>
        </p:blipFill>
        <p:spPr>
          <a:xfrm>
            <a:off x="2870200" y="2540000"/>
            <a:ext cx="203200" cy="203200"/>
          </a:xfrm>
          <a:prstGeom prst="rect">
            <a:avLst/>
          </a:prstGeom>
        </p:spPr>
      </p:pic>
      <p:pic>
        <p:nvPicPr>
          <p:cNvPr id="17" name="Picture 16"/>
          <p:cNvPicPr>
            <a:picLocks noChangeAspect="1"/>
          </p:cNvPicPr>
          <p:nvPr/>
        </p:nvPicPr>
        <p:blipFill>
          <a:blip r:embed="rId12" cstate="print"/>
          <a:stretch>
            <a:fillRect/>
          </a:stretch>
        </p:blipFill>
        <p:spPr>
          <a:xfrm>
            <a:off x="2870200" y="2997200"/>
            <a:ext cx="203200" cy="203200"/>
          </a:xfrm>
          <a:prstGeom prst="rect">
            <a:avLst/>
          </a:prstGeom>
        </p:spPr>
      </p:pic>
      <p:pic>
        <p:nvPicPr>
          <p:cNvPr id="18" name="Picture 17"/>
          <p:cNvPicPr>
            <a:picLocks noChangeAspect="1"/>
          </p:cNvPicPr>
          <p:nvPr/>
        </p:nvPicPr>
        <p:blipFill>
          <a:blip r:embed="rId13" cstate="print"/>
          <a:stretch>
            <a:fillRect/>
          </a:stretch>
        </p:blipFill>
        <p:spPr>
          <a:xfrm>
            <a:off x="2870200" y="3378200"/>
            <a:ext cx="203200" cy="203200"/>
          </a:xfrm>
          <a:prstGeom prst="rect">
            <a:avLst/>
          </a:prstGeom>
        </p:spPr>
      </p:pic>
      <p:pic>
        <p:nvPicPr>
          <p:cNvPr id="19" name="Picture 18"/>
          <p:cNvPicPr>
            <a:picLocks noChangeAspect="1"/>
          </p:cNvPicPr>
          <p:nvPr/>
        </p:nvPicPr>
        <p:blipFill>
          <a:blip r:embed="rId14" cstate="print"/>
          <a:stretch>
            <a:fillRect/>
          </a:stretch>
        </p:blipFill>
        <p:spPr>
          <a:xfrm>
            <a:off x="5562600" y="5588000"/>
            <a:ext cx="203200" cy="203200"/>
          </a:xfrm>
          <a:prstGeom prst="rect">
            <a:avLst/>
          </a:prstGeom>
        </p:spPr>
      </p:pic>
      <p:pic>
        <p:nvPicPr>
          <p:cNvPr id="20" name="Picture 19"/>
          <p:cNvPicPr>
            <a:picLocks noChangeAspect="1"/>
          </p:cNvPicPr>
          <p:nvPr/>
        </p:nvPicPr>
        <p:blipFill>
          <a:blip r:embed="rId15" cstate="print"/>
          <a:stretch>
            <a:fillRect/>
          </a:stretch>
        </p:blipFill>
        <p:spPr>
          <a:xfrm>
            <a:off x="5562600" y="5207000"/>
            <a:ext cx="203200" cy="203200"/>
          </a:xfrm>
          <a:prstGeom prst="rect">
            <a:avLst/>
          </a:prstGeom>
        </p:spPr>
      </p:pic>
      <p:pic>
        <p:nvPicPr>
          <p:cNvPr id="21" name="Picture 20"/>
          <p:cNvPicPr>
            <a:picLocks noChangeAspect="1"/>
          </p:cNvPicPr>
          <p:nvPr/>
        </p:nvPicPr>
        <p:blipFill>
          <a:blip r:embed="rId16" cstate="print"/>
          <a:stretch>
            <a:fillRect/>
          </a:stretch>
        </p:blipFill>
        <p:spPr>
          <a:xfrm>
            <a:off x="5562600" y="4749800"/>
            <a:ext cx="203200" cy="203200"/>
          </a:xfrm>
          <a:prstGeom prst="rect">
            <a:avLst/>
          </a:prstGeom>
        </p:spPr>
      </p:pic>
      <p:pic>
        <p:nvPicPr>
          <p:cNvPr id="22" name="Picture 21"/>
          <p:cNvPicPr>
            <a:picLocks noChangeAspect="1"/>
          </p:cNvPicPr>
          <p:nvPr/>
        </p:nvPicPr>
        <p:blipFill>
          <a:blip r:embed="rId17" cstate="print"/>
          <a:stretch>
            <a:fillRect/>
          </a:stretch>
        </p:blipFill>
        <p:spPr>
          <a:xfrm>
            <a:off x="5562600" y="4292600"/>
            <a:ext cx="203200" cy="203200"/>
          </a:xfrm>
          <a:prstGeom prst="rect">
            <a:avLst/>
          </a:prstGeom>
        </p:spPr>
      </p:pic>
      <p:pic>
        <p:nvPicPr>
          <p:cNvPr id="23" name="Picture 22"/>
          <p:cNvPicPr>
            <a:picLocks noChangeAspect="1"/>
          </p:cNvPicPr>
          <p:nvPr/>
        </p:nvPicPr>
        <p:blipFill>
          <a:blip r:embed="rId18" cstate="print"/>
          <a:stretch>
            <a:fillRect/>
          </a:stretch>
        </p:blipFill>
        <p:spPr>
          <a:xfrm>
            <a:off x="5562600" y="3911600"/>
            <a:ext cx="203200" cy="203200"/>
          </a:xfrm>
          <a:prstGeom prst="rect">
            <a:avLst/>
          </a:prstGeom>
        </p:spPr>
      </p:pic>
      <p:pic>
        <p:nvPicPr>
          <p:cNvPr id="24" name="Picture 23"/>
          <p:cNvPicPr>
            <a:picLocks noChangeAspect="1"/>
          </p:cNvPicPr>
          <p:nvPr/>
        </p:nvPicPr>
        <p:blipFill>
          <a:blip r:embed="rId19" cstate="print"/>
          <a:stretch>
            <a:fillRect/>
          </a:stretch>
        </p:blipFill>
        <p:spPr>
          <a:xfrm>
            <a:off x="5562600" y="3416300"/>
            <a:ext cx="203200" cy="165100"/>
          </a:xfrm>
          <a:prstGeom prst="rect">
            <a:avLst/>
          </a:prstGeom>
        </p:spPr>
      </p:pic>
      <p:pic>
        <p:nvPicPr>
          <p:cNvPr id="25" name="Picture 24"/>
          <p:cNvPicPr>
            <a:picLocks noChangeAspect="1"/>
          </p:cNvPicPr>
          <p:nvPr/>
        </p:nvPicPr>
        <p:blipFill>
          <a:blip r:embed="rId20" cstate="print"/>
          <a:stretch>
            <a:fillRect/>
          </a:stretch>
        </p:blipFill>
        <p:spPr>
          <a:xfrm>
            <a:off x="5562600" y="2997200"/>
            <a:ext cx="203200" cy="203200"/>
          </a:xfrm>
          <a:prstGeom prst="rect">
            <a:avLst/>
          </a:prstGeom>
        </p:spPr>
      </p:pic>
      <p:pic>
        <p:nvPicPr>
          <p:cNvPr id="26" name="Picture 25"/>
          <p:cNvPicPr>
            <a:picLocks noChangeAspect="1"/>
          </p:cNvPicPr>
          <p:nvPr/>
        </p:nvPicPr>
        <p:blipFill>
          <a:blip r:embed="rId21" cstate="print"/>
          <a:stretch>
            <a:fillRect/>
          </a:stretch>
        </p:blipFill>
        <p:spPr>
          <a:xfrm>
            <a:off x="5562600" y="2540000"/>
            <a:ext cx="203200" cy="203200"/>
          </a:xfrm>
          <a:prstGeom prst="rect">
            <a:avLst/>
          </a:prstGeom>
        </p:spPr>
      </p:pic>
      <p:pic>
        <p:nvPicPr>
          <p:cNvPr id="27" name="Picture 26"/>
          <p:cNvPicPr>
            <a:picLocks noChangeAspect="1"/>
          </p:cNvPicPr>
          <p:nvPr/>
        </p:nvPicPr>
        <p:blipFill>
          <a:blip r:embed="rId22" cstate="print"/>
          <a:stretch>
            <a:fillRect/>
          </a:stretch>
        </p:blipFill>
        <p:spPr>
          <a:xfrm>
            <a:off x="5562600" y="2082800"/>
            <a:ext cx="203200" cy="203200"/>
          </a:xfrm>
          <a:prstGeom prst="rect">
            <a:avLst/>
          </a:prstGeom>
        </p:spPr>
      </p:pic>
      <p:pic>
        <p:nvPicPr>
          <p:cNvPr id="28" name="Picture 27"/>
          <p:cNvPicPr>
            <a:picLocks noChangeAspect="1"/>
          </p:cNvPicPr>
          <p:nvPr/>
        </p:nvPicPr>
        <p:blipFill>
          <a:blip r:embed="rId23" cstate="print"/>
          <a:stretch>
            <a:fillRect/>
          </a:stretch>
        </p:blipFill>
        <p:spPr>
          <a:xfrm>
            <a:off x="5562600" y="1676400"/>
            <a:ext cx="203200" cy="203200"/>
          </a:xfrm>
          <a:prstGeom prst="rect">
            <a:avLst/>
          </a:prstGeom>
        </p:spPr>
      </p:pic>
      <p:pic>
        <p:nvPicPr>
          <p:cNvPr id="29" name="Picture 28"/>
          <p:cNvPicPr>
            <a:picLocks noChangeAspect="1"/>
          </p:cNvPicPr>
          <p:nvPr/>
        </p:nvPicPr>
        <p:blipFill>
          <a:blip r:embed="rId24" cstate="print"/>
          <a:stretch>
            <a:fillRect/>
          </a:stretch>
        </p:blipFill>
        <p:spPr>
          <a:xfrm>
            <a:off x="2870200" y="4749800"/>
            <a:ext cx="203200" cy="203200"/>
          </a:xfrm>
          <a:prstGeom prst="rect">
            <a:avLst/>
          </a:prstGeom>
        </p:spPr>
      </p:pic>
      <p:pic>
        <p:nvPicPr>
          <p:cNvPr id="30" name="Picture 29"/>
          <p:cNvPicPr>
            <a:picLocks noChangeAspect="1"/>
          </p:cNvPicPr>
          <p:nvPr/>
        </p:nvPicPr>
        <p:blipFill>
          <a:blip r:embed="rId25" cstate="print"/>
          <a:stretch>
            <a:fillRect/>
          </a:stretch>
        </p:blipFill>
        <p:spPr>
          <a:xfrm>
            <a:off x="2870200" y="4292600"/>
            <a:ext cx="203200" cy="203200"/>
          </a:xfrm>
          <a:prstGeom prst="rect">
            <a:avLst/>
          </a:prstGeom>
        </p:spPr>
      </p:pic>
      <p:pic>
        <p:nvPicPr>
          <p:cNvPr id="31" name="Picture 30"/>
          <p:cNvPicPr>
            <a:picLocks noChangeAspect="1"/>
          </p:cNvPicPr>
          <p:nvPr/>
        </p:nvPicPr>
        <p:blipFill>
          <a:blip r:embed="rId26" cstate="print"/>
          <a:stretch>
            <a:fillRect/>
          </a:stretch>
        </p:blipFill>
        <p:spPr>
          <a:xfrm>
            <a:off x="2870200" y="3911600"/>
            <a:ext cx="203200" cy="203200"/>
          </a:xfrm>
          <a:prstGeom prst="rect">
            <a:avLst/>
          </a:prstGeom>
        </p:spPr>
      </p:pic>
      <p:pic>
        <p:nvPicPr>
          <p:cNvPr id="32" name="Picture 31" descr="Screen Shot 2013-09-11 at 10.32.15 AM.png"/>
          <p:cNvPicPr>
            <a:picLocks noChangeAspect="1"/>
          </p:cNvPicPr>
          <p:nvPr/>
        </p:nvPicPr>
        <p:blipFill>
          <a:blip r:embed="rId27" cstate="print"/>
          <a:stretch>
            <a:fillRect/>
          </a:stretch>
        </p:blipFill>
        <p:spPr>
          <a:xfrm>
            <a:off x="320675" y="3810000"/>
            <a:ext cx="247650" cy="265994"/>
          </a:xfrm>
          <a:prstGeom prst="rect">
            <a:avLst/>
          </a:prstGeom>
        </p:spPr>
      </p:pic>
      <p:pic>
        <p:nvPicPr>
          <p:cNvPr id="34" name="Picture 33" descr="favicon.ico"/>
          <p:cNvPicPr>
            <a:picLocks noChangeAspect="1"/>
          </p:cNvPicPr>
          <p:nvPr/>
        </p:nvPicPr>
        <p:blipFill>
          <a:blip r:embed="rId28" cstate="print"/>
          <a:stretch>
            <a:fillRect/>
          </a:stretch>
        </p:blipFill>
        <p:spPr>
          <a:xfrm>
            <a:off x="2819400" y="5105400"/>
            <a:ext cx="304800" cy="304800"/>
          </a:xfrm>
          <a:prstGeom prst="rect">
            <a:avLst/>
          </a:prstGeom>
        </p:spPr>
      </p:pic>
      <p:pic>
        <p:nvPicPr>
          <p:cNvPr id="39" name="Picture 38" descr="EBSCO FAVICON_1.ico"/>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342900" y="4267200"/>
            <a:ext cx="203200" cy="203200"/>
          </a:xfrm>
          <a:prstGeom prst="rect">
            <a:avLst/>
          </a:prstGeom>
        </p:spPr>
      </p:pic>
      <p:pic>
        <p:nvPicPr>
          <p:cNvPr id="3" name="Picture 2"/>
          <p:cNvPicPr>
            <a:picLocks noChangeAspect="1"/>
          </p:cNvPicPr>
          <p:nvPr/>
        </p:nvPicPr>
        <p:blipFill>
          <a:blip r:embed="rId30"/>
          <a:stretch>
            <a:fillRect/>
          </a:stretch>
        </p:blipFill>
        <p:spPr>
          <a:xfrm>
            <a:off x="2819400" y="2057400"/>
            <a:ext cx="304800" cy="304800"/>
          </a:xfrm>
          <a:prstGeom prst="rect">
            <a:avLst/>
          </a:prstGeom>
        </p:spPr>
      </p:pic>
    </p:spTree>
    <p:extLst>
      <p:ext uri="{BB962C8B-B14F-4D97-AF65-F5344CB8AC3E}">
        <p14:creationId xmlns:p14="http://schemas.microsoft.com/office/powerpoint/2010/main" val="33369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EBSCO + Plum Analytics</a:t>
            </a:r>
            <a:endParaRPr lang="en-US" dirty="0"/>
          </a:p>
        </p:txBody>
      </p:sp>
      <p:sp>
        <p:nvSpPr>
          <p:cNvPr id="12" name="Content Placeholder 11"/>
          <p:cNvSpPr>
            <a:spLocks noGrp="1"/>
          </p:cNvSpPr>
          <p:nvPr>
            <p:ph idx="1"/>
          </p:nvPr>
        </p:nvSpPr>
        <p:spPr>
          <a:xfrm>
            <a:off x="457200" y="3429000"/>
            <a:ext cx="8229600" cy="2697163"/>
          </a:xfrm>
        </p:spPr>
        <p:txBody>
          <a:bodyPr numCol="2"/>
          <a:lstStyle/>
          <a:p>
            <a:r>
              <a:rPr lang="en-US" dirty="0" smtClean="0"/>
              <a:t>Abstract Views</a:t>
            </a:r>
          </a:p>
          <a:p>
            <a:r>
              <a:rPr lang="en-US" dirty="0" smtClean="0"/>
              <a:t>Clicks</a:t>
            </a:r>
          </a:p>
          <a:p>
            <a:r>
              <a:rPr lang="en-US" dirty="0" err="1"/>
              <a:t>ePub</a:t>
            </a:r>
            <a:r>
              <a:rPr lang="en-US" dirty="0"/>
              <a:t> Downloads</a:t>
            </a:r>
          </a:p>
          <a:p>
            <a:r>
              <a:rPr lang="en-US" dirty="0" smtClean="0"/>
              <a:t>HTML Views</a:t>
            </a:r>
          </a:p>
          <a:p>
            <a:r>
              <a:rPr lang="en-US" dirty="0" smtClean="0"/>
              <a:t>PDF Views</a:t>
            </a:r>
          </a:p>
          <a:p>
            <a:r>
              <a:rPr lang="en-US" dirty="0" smtClean="0"/>
              <a:t>Plays</a:t>
            </a:r>
          </a:p>
          <a:p>
            <a:r>
              <a:rPr lang="en-US" dirty="0" smtClean="0"/>
              <a:t>Supporting Data Views</a:t>
            </a:r>
            <a:endParaRPr lang="en-US" dirty="0"/>
          </a:p>
        </p:txBody>
      </p:sp>
      <p:pic>
        <p:nvPicPr>
          <p:cNvPr id="8" name="Picture 7" descr="tumblr_inline_n7ol5uFhBb1rgtn3z.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447800"/>
            <a:ext cx="1587500" cy="1587500"/>
          </a:xfrm>
          <a:prstGeom prst="rect">
            <a:avLst/>
          </a:prstGeom>
        </p:spPr>
      </p:pic>
      <p:pic>
        <p:nvPicPr>
          <p:cNvPr id="10" name="Picture 9" descr="imgr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1524000"/>
            <a:ext cx="1447800" cy="1447800"/>
          </a:xfrm>
          <a:prstGeom prst="rect">
            <a:avLst/>
          </a:prstGeom>
        </p:spPr>
      </p:pic>
      <p:pic>
        <p:nvPicPr>
          <p:cNvPr id="11" name="Picture 10" descr="imgres.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771653"/>
            <a:ext cx="4332111" cy="812795"/>
          </a:xfrm>
          <a:prstGeom prst="rect">
            <a:avLst/>
          </a:prstGeom>
        </p:spPr>
      </p:pic>
    </p:spTree>
    <p:extLst>
      <p:ext uri="{BB962C8B-B14F-4D97-AF65-F5344CB8AC3E}">
        <p14:creationId xmlns:p14="http://schemas.microsoft.com/office/powerpoint/2010/main" val="15027795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133825aa3bf8fc731f01aee9ae427c2cd831f63"/>
</p:tagLst>
</file>

<file path=ppt/theme/theme1.xml><?xml version="1.0" encoding="utf-8"?>
<a:theme xmlns:a="http://schemas.openxmlformats.org/drawingml/2006/main" name="1_Office Theme">
  <a:themeElements>
    <a:clrScheme name="Plum Theme">
      <a:dk1>
        <a:sysClr val="windowText" lastClr="000000"/>
      </a:dk1>
      <a:lt1>
        <a:sysClr val="window" lastClr="FFFFFF"/>
      </a:lt1>
      <a:dk2>
        <a:srgbClr val="1F497D"/>
      </a:dk2>
      <a:lt2>
        <a:srgbClr val="EEECE1"/>
      </a:lt2>
      <a:accent1>
        <a:srgbClr val="6C2159"/>
      </a:accent1>
      <a:accent2>
        <a:srgbClr val="7AA540"/>
      </a:accent2>
      <a:accent3>
        <a:srgbClr val="EF6D25"/>
      </a:accent3>
      <a:accent4>
        <a:srgbClr val="838383"/>
      </a:accent4>
      <a:accent5>
        <a:srgbClr val="4BACC6"/>
      </a:accent5>
      <a:accent6>
        <a:srgbClr val="F79646"/>
      </a:accent6>
      <a:hlink>
        <a:srgbClr val="3F3F3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Plum Theme">
      <a:dk1>
        <a:sysClr val="windowText" lastClr="000000"/>
      </a:dk1>
      <a:lt1>
        <a:sysClr val="window" lastClr="FFFFFF"/>
      </a:lt1>
      <a:dk2>
        <a:srgbClr val="1F497D"/>
      </a:dk2>
      <a:lt2>
        <a:srgbClr val="EEECE1"/>
      </a:lt2>
      <a:accent1>
        <a:srgbClr val="6C2159"/>
      </a:accent1>
      <a:accent2>
        <a:srgbClr val="7AA540"/>
      </a:accent2>
      <a:accent3>
        <a:srgbClr val="EF6D25"/>
      </a:accent3>
      <a:accent4>
        <a:srgbClr val="838383"/>
      </a:accent4>
      <a:accent5>
        <a:srgbClr val="4BACC6"/>
      </a:accent5>
      <a:accent6>
        <a:srgbClr val="F79646"/>
      </a:accent6>
      <a:hlink>
        <a:srgbClr val="3F3F3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44724</TotalTime>
  <Words>524</Words>
  <Application>Microsoft Macintosh PowerPoint</Application>
  <PresentationFormat>On-screen Show (4:3)</PresentationFormat>
  <Paragraphs>151</Paragraphs>
  <Slides>24</Slides>
  <Notes>4</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1_Office Theme</vt:lpstr>
      <vt:lpstr>2_Office Theme</vt:lpstr>
      <vt:lpstr>3_Office Theme</vt:lpstr>
      <vt:lpstr>PowerPoint Presentation</vt:lpstr>
      <vt:lpstr>The Plum Story</vt:lpstr>
      <vt:lpstr>Metrics provide a Feedback Loop</vt:lpstr>
      <vt:lpstr>PowerPoint Presentation</vt:lpstr>
      <vt:lpstr>  Metrics Dashboards</vt:lpstr>
      <vt:lpstr>Artifact / Article Level Metrics</vt:lpstr>
      <vt:lpstr>Institutional Features</vt:lpstr>
      <vt:lpstr>Sources of Data Exhaust</vt:lpstr>
      <vt:lpstr>EBSCO + Plum Analytics</vt:lpstr>
      <vt:lpstr>Customer Reaction…</vt:lpstr>
      <vt:lpstr>Visualizing Impact: Plum Print</vt:lpstr>
      <vt:lpstr>PowerPoint Presentation</vt:lpstr>
      <vt:lpstr>Group and Researcher Widgets</vt:lpstr>
      <vt:lpstr>Citations are lagging indicators</vt:lpstr>
      <vt:lpstr>Beyond the Journal Article</vt:lpstr>
      <vt:lpstr>Books count!</vt:lpstr>
      <vt:lpstr>How does this help me?</vt:lpstr>
      <vt:lpstr>Funders are using PlumX</vt:lpstr>
      <vt:lpstr>PlumX Reports</vt:lpstr>
      <vt:lpstr>PlumX </vt:lpstr>
      <vt:lpstr>Allow data to be compared in many ways</vt:lpstr>
      <vt:lpstr>Real Data – Citations Lag</vt:lpstr>
      <vt:lpstr>in Action</vt:lpstr>
      <vt:lpstr>Citations are lagging indicators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dc:creator>
  <cp:lastModifiedBy>Andrea Michalek</cp:lastModifiedBy>
  <cp:revision>296</cp:revision>
  <dcterms:created xsi:type="dcterms:W3CDTF">2014-01-25T15:48:30Z</dcterms:created>
  <dcterms:modified xsi:type="dcterms:W3CDTF">2014-09-25T07:59:37Z</dcterms:modified>
</cp:coreProperties>
</file>