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71" r:id="rId4"/>
    <p:sldId id="269" r:id="rId5"/>
    <p:sldId id="268" r:id="rId6"/>
    <p:sldId id="265" r:id="rId7"/>
    <p:sldId id="270" r:id="rId8"/>
    <p:sldId id="273" r:id="rId9"/>
    <p:sldId id="264" r:id="rId10"/>
    <p:sldId id="272" r:id="rId11"/>
    <p:sldId id="267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8" d="100"/>
          <a:sy n="108" d="100"/>
        </p:scale>
        <p:origin x="-14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BDEC8-902B-914E-869B-392EA4B1F591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C5C7-7101-8945-BEC7-177C4DCF4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22083-D88C-484D-A3DD-191C5315F9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22083-D88C-484D-A3DD-191C5315F99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6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22083-D88C-484D-A3DD-191C5315F99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6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322083-D88C-484D-A3DD-191C5315F99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3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2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6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2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6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3BE7D-D1C0-E248-985B-D6C471652D9D}" type="datetimeFigureOut">
              <a:rPr lang="en-US" smtClean="0"/>
              <a:t>24/09/2014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F14C-16E8-574D-A4F4-DAE037132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55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Introducing DET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1am: ALM workshop</a:t>
            </a:r>
          </a:p>
          <a:p>
            <a:r>
              <a:rPr lang="en-US" dirty="0" smtClean="0"/>
              <a:t>Mark Patterson, eLife/OASPA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718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0"/>
            <a:ext cx="5322455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12475"/>
            <a:ext cx="9160957" cy="78503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8195" y="6237398"/>
            <a:ext cx="35336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venir LT 55 Roman"/>
                <a:cs typeface="Avenir LT 55 Roman"/>
              </a:rPr>
              <a:t>https://</a:t>
            </a:r>
            <a:r>
              <a:rPr lang="en-US" sz="1400" dirty="0" err="1">
                <a:latin typeface="Avenir LT 55 Roman"/>
                <a:cs typeface="Avenir LT 55 Roman"/>
              </a:rPr>
              <a:t>www.etsy.com</a:t>
            </a:r>
            <a:r>
              <a:rPr lang="en-US" sz="1400" dirty="0">
                <a:latin typeface="Avenir LT 55 Roman"/>
                <a:cs typeface="Avenir LT 55 Roman"/>
              </a:rPr>
              <a:t>/listing/66337627/push-me-pull-you-lamas-in-porcelain-and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628324"/>
            <a:ext cx="8229600" cy="1825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DET can’t rely on pull </a:t>
            </a:r>
          </a:p>
          <a:p>
            <a:r>
              <a:rPr lang="en-US" dirty="0" smtClean="0"/>
              <a:t>mechanisms alone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0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9201"/>
            <a:ext cx="8229600" cy="28143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Technical working group </a:t>
            </a:r>
          </a:p>
          <a:p>
            <a:pPr marL="0" indent="0">
              <a:buNone/>
            </a:pPr>
            <a:r>
              <a:rPr lang="en-US" dirty="0" smtClean="0"/>
              <a:t>Governance working group</a:t>
            </a:r>
          </a:p>
          <a:p>
            <a:pPr marL="0" indent="0">
              <a:buNone/>
            </a:pPr>
            <a:r>
              <a:rPr lang="en-US" dirty="0" smtClean="0"/>
              <a:t>Aiming to seek formal approval within the next 6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66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11782"/>
            <a:ext cx="8229600" cy="2814381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Thanks, and stay tuned!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Mark Patterson</a:t>
            </a:r>
          </a:p>
          <a:p>
            <a:pPr marL="0" indent="0">
              <a:buNone/>
            </a:pPr>
            <a:r>
              <a:rPr lang="en-US" dirty="0" err="1" smtClean="0"/>
              <a:t>m.patterson@elifesciences.org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0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628324"/>
            <a:ext cx="8229600" cy="1825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The case for new indicators and approaches for research assessment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the container to the work</a:t>
            </a:r>
            <a:endParaRPr lang="en-US" dirty="0"/>
          </a:p>
        </p:txBody>
      </p:sp>
      <p:pic>
        <p:nvPicPr>
          <p:cNvPr id="3" name="Picture 2" descr="8230108163_4de9227530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528" y="3173438"/>
            <a:ext cx="1614136" cy="24892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857045" y="6307275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flic.kr</a:t>
            </a:r>
            <a:r>
              <a:rPr lang="en-US" dirty="0"/>
              <a:t>/p/</a:t>
            </a:r>
            <a:r>
              <a:rPr lang="en-US" dirty="0" err="1"/>
              <a:t>dxgsqB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79591" y="6324315"/>
            <a:ext cx="23391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flic.kr</a:t>
            </a:r>
            <a:r>
              <a:rPr lang="en-US" dirty="0"/>
              <a:t>/p/</a:t>
            </a:r>
            <a:r>
              <a:rPr lang="en-US" dirty="0" err="1"/>
              <a:t>aEejyu</a:t>
            </a:r>
            <a:endParaRPr lang="en-US" dirty="0"/>
          </a:p>
        </p:txBody>
      </p:sp>
      <p:pic>
        <p:nvPicPr>
          <p:cNvPr id="9" name="Picture 8" descr="6339836652_1cdbf21648_z.jp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10629"/>
          <a:stretch/>
        </p:blipFill>
        <p:spPr>
          <a:xfrm>
            <a:off x="1274020" y="1860665"/>
            <a:ext cx="2800430" cy="413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1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collaboration</a:t>
            </a:r>
            <a:endParaRPr lang="en-US" dirty="0"/>
          </a:p>
        </p:txBody>
      </p:sp>
      <p:pic>
        <p:nvPicPr>
          <p:cNvPr id="4" name="Picture 3" descr="Screen Shot 2014-09-10 at 18.35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784" y="2609553"/>
            <a:ext cx="2625106" cy="8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88" y="2913813"/>
            <a:ext cx="2136588" cy="2136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255" y="4622800"/>
            <a:ext cx="3606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94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 working group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8357" y="2495176"/>
            <a:ext cx="8447286" cy="34516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Co-Action, eLife</a:t>
            </a:r>
            <a:r>
              <a:rPr lang="en-US" dirty="0" smtClean="0"/>
              <a:t>, BMC, </a:t>
            </a:r>
            <a:r>
              <a:rPr lang="en-US" dirty="0"/>
              <a:t>Elsevier, OUP, PLOS, </a:t>
            </a:r>
            <a:r>
              <a:rPr lang="en-US" dirty="0" smtClean="0"/>
              <a:t>Wiley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University of </a:t>
            </a:r>
            <a:r>
              <a:rPr lang="en-US" dirty="0" err="1" smtClean="0"/>
              <a:t>Wolverhampton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Wellcome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Mendeley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CrossRef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04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tool for data collection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749019" y="1928413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1749019" y="2588770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1749019" y="3249127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749019" y="3909484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6989090" y="196469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>
            <a:off x="6989090" y="231848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6989090" y="2708563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Snip Single Corner Rectangle 18"/>
          <p:cNvSpPr/>
          <p:nvPr/>
        </p:nvSpPr>
        <p:spPr>
          <a:xfrm>
            <a:off x="6989090" y="309863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>
            <a:off x="6989090" y="3488713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6989090" y="387878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nip Single Corner Rectangle 21"/>
          <p:cNvSpPr/>
          <p:nvPr/>
        </p:nvSpPr>
        <p:spPr>
          <a:xfrm>
            <a:off x="6989090" y="4268863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6989090" y="465893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Snip Single Corner Rectangle 23"/>
          <p:cNvSpPr/>
          <p:nvPr/>
        </p:nvSpPr>
        <p:spPr>
          <a:xfrm>
            <a:off x="6989090" y="5049014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Arrow Connector 25"/>
          <p:cNvCxnSpPr>
            <a:stCxn id="34" idx="4"/>
            <a:endCxn id="15" idx="2"/>
          </p:cNvCxnSpPr>
          <p:nvPr/>
        </p:nvCxnSpPr>
        <p:spPr>
          <a:xfrm flipV="1">
            <a:off x="5338989" y="2107294"/>
            <a:ext cx="1650101" cy="115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4"/>
            <a:endCxn id="17" idx="2"/>
          </p:cNvCxnSpPr>
          <p:nvPr/>
        </p:nvCxnSpPr>
        <p:spPr>
          <a:xfrm flipV="1">
            <a:off x="5338989" y="2461084"/>
            <a:ext cx="1650101" cy="80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4" idx="4"/>
            <a:endCxn id="18" idx="2"/>
          </p:cNvCxnSpPr>
          <p:nvPr/>
        </p:nvCxnSpPr>
        <p:spPr>
          <a:xfrm flipV="1">
            <a:off x="5338989" y="2851159"/>
            <a:ext cx="1650101" cy="412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4"/>
            <a:endCxn id="19" idx="2"/>
          </p:cNvCxnSpPr>
          <p:nvPr/>
        </p:nvCxnSpPr>
        <p:spPr>
          <a:xfrm flipV="1">
            <a:off x="5338989" y="3241234"/>
            <a:ext cx="1650101" cy="22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20" idx="2"/>
          </p:cNvCxnSpPr>
          <p:nvPr/>
        </p:nvCxnSpPr>
        <p:spPr>
          <a:xfrm>
            <a:off x="5338989" y="3263371"/>
            <a:ext cx="1650101" cy="36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4"/>
            <a:endCxn id="21" idx="2"/>
          </p:cNvCxnSpPr>
          <p:nvPr/>
        </p:nvCxnSpPr>
        <p:spPr>
          <a:xfrm>
            <a:off x="5338989" y="3263371"/>
            <a:ext cx="1650101" cy="75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4"/>
            <a:endCxn id="22" idx="2"/>
          </p:cNvCxnSpPr>
          <p:nvPr/>
        </p:nvCxnSpPr>
        <p:spPr>
          <a:xfrm>
            <a:off x="5338989" y="3263371"/>
            <a:ext cx="1650101" cy="114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4"/>
            <a:endCxn id="23" idx="2"/>
          </p:cNvCxnSpPr>
          <p:nvPr/>
        </p:nvCxnSpPr>
        <p:spPr>
          <a:xfrm>
            <a:off x="5338989" y="3263371"/>
            <a:ext cx="1650101" cy="1538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4"/>
            <a:endCxn id="24" idx="2"/>
          </p:cNvCxnSpPr>
          <p:nvPr/>
        </p:nvCxnSpPr>
        <p:spPr>
          <a:xfrm>
            <a:off x="5338989" y="3263371"/>
            <a:ext cx="1650101" cy="192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3570951" y="2856204"/>
            <a:ext cx="822960" cy="822960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5" name="Straight Arrow Connector 74"/>
          <p:cNvCxnSpPr>
            <a:stCxn id="11" idx="4"/>
            <a:endCxn id="56" idx="1"/>
          </p:cNvCxnSpPr>
          <p:nvPr/>
        </p:nvCxnSpPr>
        <p:spPr>
          <a:xfrm flipV="1">
            <a:off x="2261352" y="3267684"/>
            <a:ext cx="1309599" cy="911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" idx="4"/>
            <a:endCxn id="56" idx="1"/>
          </p:cNvCxnSpPr>
          <p:nvPr/>
        </p:nvCxnSpPr>
        <p:spPr>
          <a:xfrm flipV="1">
            <a:off x="2261352" y="3267684"/>
            <a:ext cx="1309599" cy="251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4"/>
            <a:endCxn id="56" idx="1"/>
          </p:cNvCxnSpPr>
          <p:nvPr/>
        </p:nvCxnSpPr>
        <p:spPr>
          <a:xfrm>
            <a:off x="2261352" y="2858387"/>
            <a:ext cx="1309599" cy="409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4"/>
            <a:endCxn id="56" idx="1"/>
          </p:cNvCxnSpPr>
          <p:nvPr/>
        </p:nvCxnSpPr>
        <p:spPr>
          <a:xfrm>
            <a:off x="2261352" y="2198030"/>
            <a:ext cx="1309599" cy="1069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2457" y="307999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26126" y="1856823"/>
            <a:ext cx="900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DOI</a:t>
            </a:r>
          </a:p>
          <a:p>
            <a:pPr algn="ctr"/>
            <a:r>
              <a:rPr lang="en-US" b="1" dirty="0" smtClean="0"/>
              <a:t>Event</a:t>
            </a:r>
          </a:p>
          <a:p>
            <a:pPr algn="ctr"/>
            <a:r>
              <a:rPr lang="en-US" b="1" dirty="0" smtClean="0"/>
              <a:t>Tracker</a:t>
            </a:r>
            <a:endParaRPr lang="en-US" b="1" dirty="0"/>
          </a:p>
        </p:txBody>
      </p:sp>
      <p:sp>
        <p:nvSpPr>
          <p:cNvPr id="100" name="Can 99"/>
          <p:cNvSpPr/>
          <p:nvPr/>
        </p:nvSpPr>
        <p:spPr>
          <a:xfrm>
            <a:off x="1749019" y="4568232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2" name="Straight Arrow Connector 101"/>
          <p:cNvCxnSpPr>
            <a:stCxn id="100" idx="4"/>
            <a:endCxn id="56" idx="1"/>
          </p:cNvCxnSpPr>
          <p:nvPr/>
        </p:nvCxnSpPr>
        <p:spPr>
          <a:xfrm flipV="1">
            <a:off x="2261352" y="3267684"/>
            <a:ext cx="1309599" cy="157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4826656" y="2993754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Arrow Connector 36"/>
          <p:cNvCxnSpPr>
            <a:stCxn id="56" idx="3"/>
            <a:endCxn id="34" idx="2"/>
          </p:cNvCxnSpPr>
          <p:nvPr/>
        </p:nvCxnSpPr>
        <p:spPr>
          <a:xfrm flipV="1">
            <a:off x="4393911" y="3263371"/>
            <a:ext cx="432745" cy="4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88247" y="3070420"/>
            <a:ext cx="589149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Open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Data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66289" y="4163979"/>
            <a:ext cx="183306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Institutions</a:t>
            </a:r>
          </a:p>
          <a:p>
            <a:pPr algn="ctr"/>
            <a:r>
              <a:rPr lang="en-US" b="1" dirty="0" smtClean="0"/>
              <a:t>Researchers</a:t>
            </a:r>
          </a:p>
          <a:p>
            <a:pPr algn="ctr"/>
            <a:r>
              <a:rPr lang="en-US" b="1" dirty="0" smtClean="0"/>
              <a:t>Funders</a:t>
            </a:r>
          </a:p>
          <a:p>
            <a:pPr algn="ctr"/>
            <a:r>
              <a:rPr lang="en-US" b="1" dirty="0"/>
              <a:t>Service providers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cxnSp>
        <p:nvCxnSpPr>
          <p:cNvPr id="57" name="Straight Arrow Connector 56"/>
          <p:cNvCxnSpPr>
            <a:stCxn id="53" idx="2"/>
            <a:endCxn id="54" idx="0"/>
          </p:cNvCxnSpPr>
          <p:nvPr/>
        </p:nvCxnSpPr>
        <p:spPr>
          <a:xfrm>
            <a:off x="5082822" y="3514644"/>
            <a:ext cx="0" cy="649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090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0" grpId="0" animBg="1"/>
      <p:bldP spid="34" grpId="0" animBg="1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 descr="2860081353_43c2a0e50b_z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707"/>
            <a:ext cx="9128760" cy="60763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9591" y="6486436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flic.kr</a:t>
            </a:r>
            <a:r>
              <a:rPr lang="en-US" dirty="0"/>
              <a:t>/p/5mJExt</a:t>
            </a:r>
          </a:p>
        </p:txBody>
      </p:sp>
    </p:spTree>
    <p:extLst>
      <p:ext uri="{BB962C8B-B14F-4D97-AF65-F5344CB8AC3E}">
        <p14:creationId xmlns:p14="http://schemas.microsoft.com/office/powerpoint/2010/main" val="19737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tool for data collection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749019" y="1928413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1749019" y="2588770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1749019" y="3249127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1749019" y="3909484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Snip Single Corner Rectangle 14"/>
          <p:cNvSpPr/>
          <p:nvPr/>
        </p:nvSpPr>
        <p:spPr>
          <a:xfrm>
            <a:off x="6989090" y="196469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Snip Single Corner Rectangle 16"/>
          <p:cNvSpPr/>
          <p:nvPr/>
        </p:nvSpPr>
        <p:spPr>
          <a:xfrm>
            <a:off x="6989090" y="231848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Snip Single Corner Rectangle 17"/>
          <p:cNvSpPr/>
          <p:nvPr/>
        </p:nvSpPr>
        <p:spPr>
          <a:xfrm>
            <a:off x="6989090" y="2708563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Snip Single Corner Rectangle 18"/>
          <p:cNvSpPr/>
          <p:nvPr/>
        </p:nvSpPr>
        <p:spPr>
          <a:xfrm>
            <a:off x="6989090" y="309863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Snip Single Corner Rectangle 19"/>
          <p:cNvSpPr/>
          <p:nvPr/>
        </p:nvSpPr>
        <p:spPr>
          <a:xfrm>
            <a:off x="6989090" y="3488713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Snip Single Corner Rectangle 20"/>
          <p:cNvSpPr/>
          <p:nvPr/>
        </p:nvSpPr>
        <p:spPr>
          <a:xfrm>
            <a:off x="6989090" y="387878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nip Single Corner Rectangle 21"/>
          <p:cNvSpPr/>
          <p:nvPr/>
        </p:nvSpPr>
        <p:spPr>
          <a:xfrm>
            <a:off x="6989090" y="4268863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Snip Single Corner Rectangle 22"/>
          <p:cNvSpPr/>
          <p:nvPr/>
        </p:nvSpPr>
        <p:spPr>
          <a:xfrm>
            <a:off x="6989090" y="4658938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Snip Single Corner Rectangle 23"/>
          <p:cNvSpPr/>
          <p:nvPr/>
        </p:nvSpPr>
        <p:spPr>
          <a:xfrm>
            <a:off x="6989090" y="5049014"/>
            <a:ext cx="207533" cy="285191"/>
          </a:xfrm>
          <a:prstGeom prst="snip1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Arrow Connector 25"/>
          <p:cNvCxnSpPr>
            <a:stCxn id="34" idx="4"/>
            <a:endCxn id="15" idx="2"/>
          </p:cNvCxnSpPr>
          <p:nvPr/>
        </p:nvCxnSpPr>
        <p:spPr>
          <a:xfrm flipV="1">
            <a:off x="5338989" y="2107294"/>
            <a:ext cx="1650101" cy="1156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4" idx="4"/>
            <a:endCxn id="17" idx="2"/>
          </p:cNvCxnSpPr>
          <p:nvPr/>
        </p:nvCxnSpPr>
        <p:spPr>
          <a:xfrm flipV="1">
            <a:off x="5338989" y="2461084"/>
            <a:ext cx="1650101" cy="802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4" idx="4"/>
            <a:endCxn id="18" idx="2"/>
          </p:cNvCxnSpPr>
          <p:nvPr/>
        </p:nvCxnSpPr>
        <p:spPr>
          <a:xfrm flipV="1">
            <a:off x="5338989" y="2851159"/>
            <a:ext cx="1650101" cy="412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4" idx="4"/>
            <a:endCxn id="19" idx="2"/>
          </p:cNvCxnSpPr>
          <p:nvPr/>
        </p:nvCxnSpPr>
        <p:spPr>
          <a:xfrm flipV="1">
            <a:off x="5338989" y="3241234"/>
            <a:ext cx="1650101" cy="221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20" idx="2"/>
          </p:cNvCxnSpPr>
          <p:nvPr/>
        </p:nvCxnSpPr>
        <p:spPr>
          <a:xfrm>
            <a:off x="5338989" y="3263371"/>
            <a:ext cx="1650101" cy="3679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4"/>
            <a:endCxn id="21" idx="2"/>
          </p:cNvCxnSpPr>
          <p:nvPr/>
        </p:nvCxnSpPr>
        <p:spPr>
          <a:xfrm>
            <a:off x="5338989" y="3263371"/>
            <a:ext cx="1650101" cy="7580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4"/>
            <a:endCxn id="22" idx="2"/>
          </p:cNvCxnSpPr>
          <p:nvPr/>
        </p:nvCxnSpPr>
        <p:spPr>
          <a:xfrm>
            <a:off x="5338989" y="3263371"/>
            <a:ext cx="1650101" cy="1148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4" idx="4"/>
            <a:endCxn id="23" idx="2"/>
          </p:cNvCxnSpPr>
          <p:nvPr/>
        </p:nvCxnSpPr>
        <p:spPr>
          <a:xfrm>
            <a:off x="5338989" y="3263371"/>
            <a:ext cx="1650101" cy="1538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4" idx="4"/>
            <a:endCxn id="24" idx="2"/>
          </p:cNvCxnSpPr>
          <p:nvPr/>
        </p:nvCxnSpPr>
        <p:spPr>
          <a:xfrm>
            <a:off x="5338989" y="3263371"/>
            <a:ext cx="1650101" cy="1928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3570951" y="2856204"/>
            <a:ext cx="822960" cy="822960"/>
          </a:xfrm>
          <a:prstGeom prst="diamond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5" name="Straight Arrow Connector 74"/>
          <p:cNvCxnSpPr>
            <a:stCxn id="11" idx="4"/>
            <a:endCxn id="56" idx="1"/>
          </p:cNvCxnSpPr>
          <p:nvPr/>
        </p:nvCxnSpPr>
        <p:spPr>
          <a:xfrm flipV="1">
            <a:off x="2261352" y="3267684"/>
            <a:ext cx="1309599" cy="9114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" idx="4"/>
            <a:endCxn id="56" idx="1"/>
          </p:cNvCxnSpPr>
          <p:nvPr/>
        </p:nvCxnSpPr>
        <p:spPr>
          <a:xfrm flipV="1">
            <a:off x="2261352" y="3267684"/>
            <a:ext cx="1309599" cy="251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9" idx="4"/>
            <a:endCxn id="56" idx="1"/>
          </p:cNvCxnSpPr>
          <p:nvPr/>
        </p:nvCxnSpPr>
        <p:spPr>
          <a:xfrm>
            <a:off x="2261352" y="2858387"/>
            <a:ext cx="1309599" cy="4092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8" idx="4"/>
            <a:endCxn id="56" idx="1"/>
          </p:cNvCxnSpPr>
          <p:nvPr/>
        </p:nvCxnSpPr>
        <p:spPr>
          <a:xfrm>
            <a:off x="2261352" y="2198030"/>
            <a:ext cx="1309599" cy="10696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752457" y="307999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DET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26126" y="1856823"/>
            <a:ext cx="900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DOI</a:t>
            </a:r>
          </a:p>
          <a:p>
            <a:pPr algn="ctr"/>
            <a:r>
              <a:rPr lang="en-US" b="1" dirty="0" smtClean="0"/>
              <a:t>Event</a:t>
            </a:r>
          </a:p>
          <a:p>
            <a:pPr algn="ctr"/>
            <a:r>
              <a:rPr lang="en-US" b="1" dirty="0" smtClean="0"/>
              <a:t>Tracker</a:t>
            </a:r>
            <a:endParaRPr lang="en-US" b="1" dirty="0"/>
          </a:p>
        </p:txBody>
      </p:sp>
      <p:sp>
        <p:nvSpPr>
          <p:cNvPr id="100" name="Can 99"/>
          <p:cNvSpPr/>
          <p:nvPr/>
        </p:nvSpPr>
        <p:spPr>
          <a:xfrm>
            <a:off x="1749019" y="4568232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2" name="Straight Arrow Connector 101"/>
          <p:cNvCxnSpPr>
            <a:stCxn id="100" idx="4"/>
            <a:endCxn id="56" idx="1"/>
          </p:cNvCxnSpPr>
          <p:nvPr/>
        </p:nvCxnSpPr>
        <p:spPr>
          <a:xfrm flipV="1">
            <a:off x="2261352" y="3267684"/>
            <a:ext cx="1309599" cy="15701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an 33"/>
          <p:cNvSpPr/>
          <p:nvPr/>
        </p:nvSpPr>
        <p:spPr>
          <a:xfrm>
            <a:off x="4826656" y="2993754"/>
            <a:ext cx="512333" cy="539234"/>
          </a:xfrm>
          <a:prstGeom prst="can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Arrow Connector 36"/>
          <p:cNvCxnSpPr>
            <a:stCxn id="56" idx="3"/>
            <a:endCxn id="34" idx="2"/>
          </p:cNvCxnSpPr>
          <p:nvPr/>
        </p:nvCxnSpPr>
        <p:spPr>
          <a:xfrm flipV="1">
            <a:off x="4393911" y="3263371"/>
            <a:ext cx="432745" cy="43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788247" y="3070420"/>
            <a:ext cx="589149" cy="4442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Open</a:t>
            </a:r>
          </a:p>
          <a:p>
            <a:pPr algn="ctr">
              <a:lnSpc>
                <a:spcPct val="80000"/>
              </a:lnSpc>
            </a:pPr>
            <a:r>
              <a:rPr lang="en-US" sz="1400" b="1" dirty="0" smtClean="0">
                <a:solidFill>
                  <a:schemeClr val="bg1"/>
                </a:solidFill>
              </a:rPr>
              <a:t>Data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66289" y="4163979"/>
            <a:ext cx="183306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Institutions</a:t>
            </a:r>
          </a:p>
          <a:p>
            <a:pPr algn="ctr"/>
            <a:r>
              <a:rPr lang="en-US" b="1" dirty="0" smtClean="0"/>
              <a:t>Researchers</a:t>
            </a:r>
          </a:p>
          <a:p>
            <a:pPr algn="ctr"/>
            <a:r>
              <a:rPr lang="en-US" b="1" dirty="0" smtClean="0"/>
              <a:t>Funders</a:t>
            </a:r>
          </a:p>
          <a:p>
            <a:pPr algn="ctr"/>
            <a:r>
              <a:rPr lang="en-US" b="1" dirty="0"/>
              <a:t>Service providers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</p:txBody>
      </p:sp>
      <p:cxnSp>
        <p:nvCxnSpPr>
          <p:cNvPr id="57" name="Straight Arrow Connector 56"/>
          <p:cNvCxnSpPr>
            <a:stCxn id="53" idx="2"/>
            <a:endCxn id="54" idx="0"/>
          </p:cNvCxnSpPr>
          <p:nvPr/>
        </p:nvCxnSpPr>
        <p:spPr>
          <a:xfrm>
            <a:off x="5082822" y="3514644"/>
            <a:ext cx="0" cy="649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01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 smtClean="0"/>
              <a:t>uestions for the DET 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5912"/>
            <a:ext cx="8229600" cy="2814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Can the </a:t>
            </a:r>
            <a:r>
              <a:rPr lang="en-US" dirty="0" err="1" smtClean="0"/>
              <a:t>Lagotto</a:t>
            </a:r>
            <a:r>
              <a:rPr lang="en-US" smtClean="0"/>
              <a:t> scale </a:t>
            </a:r>
            <a:r>
              <a:rPr lang="en-US" dirty="0" smtClean="0"/>
              <a:t>to tens of millions of DOIs?</a:t>
            </a:r>
          </a:p>
          <a:p>
            <a:pPr marL="0" indent="0">
              <a:buNone/>
            </a:pPr>
            <a:r>
              <a:rPr lang="en-US" dirty="0" smtClean="0"/>
              <a:t>Which data sources will work with this project?</a:t>
            </a:r>
          </a:p>
          <a:p>
            <a:pPr marL="0" indent="0">
              <a:buNone/>
            </a:pPr>
            <a:r>
              <a:rPr lang="en-US" dirty="0" smtClean="0"/>
              <a:t>How open will the data be?</a:t>
            </a:r>
          </a:p>
          <a:p>
            <a:pPr marL="0" indent="0">
              <a:buNone/>
            </a:pPr>
            <a:r>
              <a:rPr lang="en-US" dirty="0" smtClean="0"/>
              <a:t>How might this service be sustained within </a:t>
            </a:r>
            <a:r>
              <a:rPr lang="en-US" dirty="0" err="1" smtClean="0"/>
              <a:t>CrossRef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099945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4745</TotalTime>
  <Words>219</Words>
  <Application>Microsoft Macintosh PowerPoint</Application>
  <PresentationFormat>On-screen Show (4:3)</PresentationFormat>
  <Paragraphs>56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Introducing DET</vt:lpstr>
      <vt:lpstr>PowerPoint Presentation</vt:lpstr>
      <vt:lpstr>From the container to the work</vt:lpstr>
      <vt:lpstr>Exploring collaboration</vt:lpstr>
      <vt:lpstr>DET working group</vt:lpstr>
      <vt:lpstr>A tool for data collection</vt:lpstr>
      <vt:lpstr>PowerPoint Presentation</vt:lpstr>
      <vt:lpstr>A tool for data collection</vt:lpstr>
      <vt:lpstr>Questions for the DET Pilot</vt:lpstr>
      <vt:lpstr>PowerPoint Presentation</vt:lpstr>
      <vt:lpstr>DET Status</vt:lpstr>
      <vt:lpstr>PowerPoint Presentation</vt:lpstr>
    </vt:vector>
  </TitlesOfParts>
  <Company>eLife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ALM workshop</dc:title>
  <dc:creator>Mark Patterson</dc:creator>
  <cp:lastModifiedBy>Mark Patterson</cp:lastModifiedBy>
  <cp:revision>37</cp:revision>
  <dcterms:created xsi:type="dcterms:W3CDTF">2014-04-28T13:05:43Z</dcterms:created>
  <dcterms:modified xsi:type="dcterms:W3CDTF">2014-09-24T20:05:19Z</dcterms:modified>
</cp:coreProperties>
</file>