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slideLayouts/slideLayout12.xml" ContentType="application/vnd.openxmlformats-officedocument.presentationml.slideLayout+xml"/>
  <Override PartName="/ppt/theme/theme28.xml" ContentType="application/vnd.openxmlformats-officedocument.theme+xml"/>
  <Override PartName="/ppt/slideLayouts/slideLayout13.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84" r:id="rId2"/>
    <p:sldMasterId id="2147483785" r:id="rId3"/>
    <p:sldMasterId id="2147483787" r:id="rId4"/>
    <p:sldMasterId id="2147483789" r:id="rId5"/>
    <p:sldMasterId id="2147483791" r:id="rId6"/>
    <p:sldMasterId id="2147483793" r:id="rId7"/>
    <p:sldMasterId id="2147483795" r:id="rId8"/>
    <p:sldMasterId id="2147483797" r:id="rId9"/>
    <p:sldMasterId id="2147483799" r:id="rId10"/>
    <p:sldMasterId id="2147483801" r:id="rId11"/>
    <p:sldMasterId id="2147483804" r:id="rId12"/>
    <p:sldMasterId id="2147483806" r:id="rId13"/>
    <p:sldMasterId id="2147483830" r:id="rId14"/>
    <p:sldMasterId id="2147483832" r:id="rId15"/>
    <p:sldMasterId id="2147483833" r:id="rId16"/>
    <p:sldMasterId id="2147483835" r:id="rId17"/>
    <p:sldMasterId id="2147483837" r:id="rId18"/>
    <p:sldMasterId id="2147483839" r:id="rId19"/>
    <p:sldMasterId id="2147483841" r:id="rId20"/>
    <p:sldMasterId id="2147483842" r:id="rId21"/>
    <p:sldMasterId id="2147483844" r:id="rId22"/>
    <p:sldMasterId id="2147483846" r:id="rId23"/>
    <p:sldMasterId id="2147483847" r:id="rId24"/>
    <p:sldMasterId id="2147483849" r:id="rId25"/>
    <p:sldMasterId id="2147483851" r:id="rId26"/>
    <p:sldMasterId id="2147483853" r:id="rId27"/>
    <p:sldMasterId id="2147483854" r:id="rId28"/>
    <p:sldMasterId id="2147483856" r:id="rId29"/>
    <p:sldMasterId id="2147483858" r:id="rId30"/>
  </p:sldMasterIdLst>
  <p:notesMasterIdLst>
    <p:notesMasterId r:id="rId41"/>
  </p:notesMasterIdLst>
  <p:handoutMasterIdLst>
    <p:handoutMasterId r:id="rId42"/>
  </p:handoutMasterIdLst>
  <p:sldIdLst>
    <p:sldId id="336" r:id="rId31"/>
    <p:sldId id="304" r:id="rId32"/>
    <p:sldId id="432" r:id="rId33"/>
    <p:sldId id="421" r:id="rId34"/>
    <p:sldId id="433" r:id="rId35"/>
    <p:sldId id="427" r:id="rId36"/>
    <p:sldId id="434" r:id="rId37"/>
    <p:sldId id="426" r:id="rId38"/>
    <p:sldId id="435" r:id="rId39"/>
    <p:sldId id="271" r:id="rId40"/>
  </p:sldIdLst>
  <p:sldSz cx="9144000" cy="6858000" type="screen4x3"/>
  <p:notesSz cx="6669088" cy="9926638"/>
  <p:custDataLst>
    <p:tags r:id="rId4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FBD"/>
    <a:srgbClr val="50B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7070" autoAdjust="0"/>
  </p:normalViewPr>
  <p:slideViewPr>
    <p:cSldViewPr snapToGrid="0">
      <p:cViewPr>
        <p:scale>
          <a:sx n="70" d="100"/>
          <a:sy n="70" d="100"/>
        </p:scale>
        <p:origin x="-1374" y="-132"/>
      </p:cViewPr>
      <p:guideLst>
        <p:guide orient="horz" pos="2160"/>
        <p:guide pos="2880"/>
        <p:guide pos="294"/>
        <p:guide pos="5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9" d="100"/>
          <a:sy n="59" d="100"/>
        </p:scale>
        <p:origin x="-2544" y="-90"/>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smtClean="0">
                <a:latin typeface="Arial" charset="0"/>
              </a:defRPr>
            </a:lvl1pPr>
          </a:lstStyle>
          <a:p>
            <a:pPr>
              <a:defRPr/>
            </a:pPr>
            <a:endParaRPr lang="en-US"/>
          </a:p>
        </p:txBody>
      </p:sp>
      <p:sp>
        <p:nvSpPr>
          <p:cNvPr id="3" name="Date Placehold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smtClean="0">
                <a:latin typeface="Arial" charset="0"/>
              </a:defRPr>
            </a:lvl1pPr>
          </a:lstStyle>
          <a:p>
            <a:pPr>
              <a:defRPr/>
            </a:pPr>
            <a:fld id="{76C62B65-4DA9-4615-9996-7ACC80D0E694}" type="datetimeFigureOut">
              <a:rPr lang="en-US"/>
              <a:pPr>
                <a:defRPr/>
              </a:pPr>
              <a:t>9/24/2014</a:t>
            </a:fld>
            <a:endParaRPr lang="en-US"/>
          </a:p>
        </p:txBody>
      </p:sp>
      <p:sp>
        <p:nvSpPr>
          <p:cNvPr id="4" name="Footer Placehold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smtClean="0">
                <a:latin typeface="Arial" charset="0"/>
              </a:defRPr>
            </a:lvl1pPr>
          </a:lstStyle>
          <a:p>
            <a:pPr>
              <a:defRPr/>
            </a:pPr>
            <a:endParaRPr lang="en-US"/>
          </a:p>
        </p:txBody>
      </p:sp>
      <p:sp>
        <p:nvSpPr>
          <p:cNvPr id="5" name="Slide Number Placehold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smtClean="0">
                <a:latin typeface="Arial" charset="0"/>
              </a:defRPr>
            </a:lvl1pPr>
          </a:lstStyle>
          <a:p>
            <a:pPr>
              <a:defRPr/>
            </a:pPr>
            <a:fld id="{1CBB82B7-EFAC-4FD5-B585-3ED74F6254B8}" type="slidenum">
              <a:rPr lang="en-US"/>
              <a:pPr>
                <a:defRPr/>
              </a:pPr>
              <a:t>‹#›</a:t>
            </a:fld>
            <a:endParaRPr lang="en-US"/>
          </a:p>
        </p:txBody>
      </p:sp>
    </p:spTree>
    <p:extLst>
      <p:ext uri="{BB962C8B-B14F-4D97-AF65-F5344CB8AC3E}">
        <p14:creationId xmlns:p14="http://schemas.microsoft.com/office/powerpoint/2010/main" val="2424989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atin typeface="Arial" charset="0"/>
              </a:defRPr>
            </a:lvl1pPr>
          </a:lstStyle>
          <a:p>
            <a:pPr>
              <a:defRPr/>
            </a:pPr>
            <a:fld id="{4DB963B0-07C5-425D-A4C4-3A8EEB5B3717}" type="datetimeFigureOut">
              <a:rPr lang="en-US"/>
              <a:pPr>
                <a:defRPr/>
              </a:pPr>
              <a:t>9/24/2014</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atin typeface="Arial" charset="0"/>
              </a:defRPr>
            </a:lvl1pPr>
          </a:lstStyle>
          <a:p>
            <a:pPr>
              <a:defRPr/>
            </a:pPr>
            <a:fld id="{75615472-3010-4047-8EF8-82C87A95DBE7}" type="slidenum">
              <a:rPr lang="en-US"/>
              <a:pPr>
                <a:defRPr/>
              </a:pPr>
              <a:t>‹#›</a:t>
            </a:fld>
            <a:endParaRPr lang="en-US"/>
          </a:p>
        </p:txBody>
      </p:sp>
    </p:spTree>
    <p:extLst>
      <p:ext uri="{BB962C8B-B14F-4D97-AF65-F5344CB8AC3E}">
        <p14:creationId xmlns:p14="http://schemas.microsoft.com/office/powerpoint/2010/main" val="4233275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b="1">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1066800" cy="365125"/>
          </a:xfrm>
        </p:spPr>
        <p:txBody>
          <a:bodyPr/>
          <a:lstStyle>
            <a:lvl1pPr>
              <a:defRPr/>
            </a:lvl1pPr>
          </a:lstStyle>
          <a:p>
            <a:pPr>
              <a:defRPr/>
            </a:pPr>
            <a:fld id="{6EB11614-EB1C-494E-98C2-760CC147A040}" type="datetime1">
              <a:rPr lang="en-US"/>
              <a:pPr>
                <a:defRPr/>
              </a:pPr>
              <a:t>9/24/2014</a:t>
            </a:fld>
            <a:endParaRPr lang="en-US"/>
          </a:p>
        </p:txBody>
      </p:sp>
      <p:sp>
        <p:nvSpPr>
          <p:cNvPr id="5" name="Footer Placeholder 4"/>
          <p:cNvSpPr>
            <a:spLocks noGrp="1"/>
          </p:cNvSpPr>
          <p:nvPr>
            <p:ph type="ftr" sz="quarter" idx="11"/>
          </p:nvPr>
        </p:nvSpPr>
        <p:spPr>
          <a:xfrm>
            <a:off x="1524000" y="6356350"/>
            <a:ext cx="6477000" cy="365125"/>
          </a:xfrm>
        </p:spPr>
        <p:txBody>
          <a:bodyPr/>
          <a:lstStyle>
            <a:lvl1pPr algn="l">
              <a:defRPr sz="700" b="1"/>
            </a:lvl1pPr>
          </a:lstStyle>
          <a:p>
            <a:pPr>
              <a:defRPr/>
            </a:pPr>
            <a:r>
              <a:rPr lang="en-US"/>
              <a:t>Snowball Metrics Project Partners University of Oxford, University College London, University of Cambridge, Imperial Colledge London, University of Bristol, University of Leeds, Queen’s University Belfast, University of St. Andrews, Elsevier  *Ordered according to productivity 2011 (data source: Scopus)</a:t>
            </a:r>
            <a:endParaRPr lang="en-US" sz="600" b="0" dirty="0"/>
          </a:p>
        </p:txBody>
      </p:sp>
      <p:sp>
        <p:nvSpPr>
          <p:cNvPr id="6" name="Slide Number Placeholder 5"/>
          <p:cNvSpPr>
            <a:spLocks noGrp="1"/>
          </p:cNvSpPr>
          <p:nvPr>
            <p:ph type="sldNum" sz="quarter" idx="12"/>
          </p:nvPr>
        </p:nvSpPr>
        <p:spPr>
          <a:xfrm>
            <a:off x="8001000" y="6356350"/>
            <a:ext cx="685800" cy="365125"/>
          </a:xfrm>
        </p:spPr>
        <p:txBody>
          <a:bodyPr/>
          <a:lstStyle>
            <a:lvl1pPr>
              <a:defRPr/>
            </a:lvl1pPr>
          </a:lstStyle>
          <a:p>
            <a:pPr>
              <a:defRPr/>
            </a:pPr>
            <a:fld id="{CCDB672E-867C-46DE-8267-B7B6A712D5B5}" type="slidenum">
              <a:rPr lang="en-US"/>
              <a:pPr>
                <a:defRPr/>
              </a:pPr>
              <a:t>‹#›</a:t>
            </a:fld>
            <a:endParaRPr lang="en-US"/>
          </a:p>
        </p:txBody>
      </p:sp>
    </p:spTree>
    <p:extLst>
      <p:ext uri="{BB962C8B-B14F-4D97-AF65-F5344CB8AC3E}">
        <p14:creationId xmlns:p14="http://schemas.microsoft.com/office/powerpoint/2010/main" val="242093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E2A2DD-B892-46F0-8360-4E88C6939C6C}" type="datetime1">
              <a:rPr lang="en-US"/>
              <a:pPr>
                <a:defRPr/>
              </a:pPr>
              <a:t>9/24/2014</a:t>
            </a:fld>
            <a:endParaRPr lang="en-US"/>
          </a:p>
        </p:txBody>
      </p:sp>
      <p:sp>
        <p:nvSpPr>
          <p:cNvPr id="5"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6" name="Slide Number Placeholder 5"/>
          <p:cNvSpPr>
            <a:spLocks noGrp="1"/>
          </p:cNvSpPr>
          <p:nvPr>
            <p:ph type="sldNum" sz="quarter" idx="12"/>
          </p:nvPr>
        </p:nvSpPr>
        <p:spPr/>
        <p:txBody>
          <a:bodyPr/>
          <a:lstStyle>
            <a:lvl1pPr>
              <a:defRPr/>
            </a:lvl1pPr>
          </a:lstStyle>
          <a:p>
            <a:pPr>
              <a:defRPr/>
            </a:pPr>
            <a:fld id="{143658DF-BCC4-453A-821B-98BE45F8CEA8}" type="slidenum">
              <a:rPr lang="en-US"/>
              <a:pPr>
                <a:defRPr/>
              </a:pPr>
              <a:t>‹#›</a:t>
            </a:fld>
            <a:endParaRPr lang="en-US"/>
          </a:p>
        </p:txBody>
      </p:sp>
    </p:spTree>
    <p:extLst>
      <p:ext uri="{BB962C8B-B14F-4D97-AF65-F5344CB8AC3E}">
        <p14:creationId xmlns:p14="http://schemas.microsoft.com/office/powerpoint/2010/main" val="207324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BEC1D4-8A1D-44E7-9646-4C72F0C54906}" type="datetime1">
              <a:rPr lang="en-US"/>
              <a:pPr>
                <a:defRPr/>
              </a:pPr>
              <a:t>9/24/2014</a:t>
            </a:fld>
            <a:endParaRPr lang="en-US"/>
          </a:p>
        </p:txBody>
      </p:sp>
      <p:sp>
        <p:nvSpPr>
          <p:cNvPr id="5"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6" name="Slide Number Placeholder 5"/>
          <p:cNvSpPr>
            <a:spLocks noGrp="1"/>
          </p:cNvSpPr>
          <p:nvPr>
            <p:ph type="sldNum" sz="quarter" idx="12"/>
          </p:nvPr>
        </p:nvSpPr>
        <p:spPr/>
        <p:txBody>
          <a:bodyPr/>
          <a:lstStyle>
            <a:lvl1pPr>
              <a:defRPr/>
            </a:lvl1pPr>
          </a:lstStyle>
          <a:p>
            <a:pPr>
              <a:defRPr/>
            </a:pPr>
            <a:fld id="{733C166B-FAF5-44F0-9AF6-0111B8F67893}" type="slidenum">
              <a:rPr lang="en-US"/>
              <a:pPr>
                <a:defRPr/>
              </a:pPr>
              <a:t>‹#›</a:t>
            </a:fld>
            <a:endParaRPr lang="en-US"/>
          </a:p>
        </p:txBody>
      </p:sp>
    </p:spTree>
    <p:extLst>
      <p:ext uri="{BB962C8B-B14F-4D97-AF65-F5344CB8AC3E}">
        <p14:creationId xmlns:p14="http://schemas.microsoft.com/office/powerpoint/2010/main" val="394980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7DC00CE-0100-4D63-9507-905679C73F63}"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sz="700" b="1"/>
            </a:lvl1pPr>
          </a:lstStyle>
          <a:p>
            <a:pPr>
              <a:defRPr/>
            </a:pPr>
            <a:r>
              <a:rPr lang="en-US" sz="800">
                <a:solidFill>
                  <a:prstClr val="black">
                    <a:tint val="75000"/>
                  </a:prstClr>
                </a:solidFill>
              </a:rPr>
              <a:t>Snowball Metrics Project Partners</a:t>
            </a:r>
            <a:endParaRPr lang="en-US" sz="800" b="0">
              <a:solidFill>
                <a:prstClr val="black">
                  <a:tint val="75000"/>
                </a:prstClr>
              </a:solidFill>
            </a:endParaRPr>
          </a:p>
          <a:p>
            <a:pPr>
              <a:defRPr/>
            </a:pPr>
            <a:r>
              <a:rPr lang="en-US" b="0">
                <a:solidFill>
                  <a:prstClr val="black">
                    <a:tint val="75000"/>
                  </a:prstClr>
                </a:solidFill>
              </a:rPr>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6" name="Slide Number Placeholder 5"/>
          <p:cNvSpPr>
            <a:spLocks noGrp="1"/>
          </p:cNvSpPr>
          <p:nvPr>
            <p:ph type="sldNum" sz="quarter" idx="12"/>
          </p:nvPr>
        </p:nvSpPr>
        <p:spPr/>
        <p:txBody>
          <a:bodyPr/>
          <a:lstStyle>
            <a:lvl1pPr>
              <a:defRPr/>
            </a:lvl1pPr>
          </a:lstStyle>
          <a:p>
            <a:pPr>
              <a:defRPr/>
            </a:pPr>
            <a:fld id="{B475C23E-1427-4651-8D2C-9DE5C77431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329764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7DC00CE-0100-4D63-9507-905679C73F63}"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sz="700" b="1"/>
            </a:lvl1pPr>
          </a:lstStyle>
          <a:p>
            <a:pPr>
              <a:defRPr/>
            </a:pPr>
            <a:r>
              <a:rPr lang="en-US" sz="800">
                <a:solidFill>
                  <a:prstClr val="black">
                    <a:tint val="75000"/>
                  </a:prstClr>
                </a:solidFill>
              </a:rPr>
              <a:t>Snowball Metrics Project Partners</a:t>
            </a:r>
            <a:endParaRPr lang="en-US" sz="800" b="0">
              <a:solidFill>
                <a:prstClr val="black">
                  <a:tint val="75000"/>
                </a:prstClr>
              </a:solidFill>
            </a:endParaRPr>
          </a:p>
          <a:p>
            <a:pPr>
              <a:defRPr/>
            </a:pPr>
            <a:r>
              <a:rPr lang="en-US" b="0">
                <a:solidFill>
                  <a:prstClr val="black">
                    <a:tint val="75000"/>
                  </a:prstClr>
                </a:solidFill>
              </a:rPr>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6" name="Slide Number Placeholder 5"/>
          <p:cNvSpPr>
            <a:spLocks noGrp="1"/>
          </p:cNvSpPr>
          <p:nvPr>
            <p:ph type="sldNum" sz="quarter" idx="12"/>
          </p:nvPr>
        </p:nvSpPr>
        <p:spPr/>
        <p:txBody>
          <a:bodyPr/>
          <a:lstStyle>
            <a:lvl1pPr>
              <a:defRPr/>
            </a:lvl1pPr>
          </a:lstStyle>
          <a:p>
            <a:pPr>
              <a:defRPr/>
            </a:pPr>
            <a:fld id="{B475C23E-1427-4651-8D2C-9DE5C77431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32976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7DC00CE-0100-4D63-9507-905679C73F63}" type="datetime1">
              <a:rPr lang="en-US"/>
              <a:pPr>
                <a:defRPr/>
              </a:pPr>
              <a:t>9/24/2014</a:t>
            </a:fld>
            <a:endParaRPr lang="en-US"/>
          </a:p>
        </p:txBody>
      </p:sp>
      <p:sp>
        <p:nvSpPr>
          <p:cNvPr id="5"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6" name="Slide Number Placeholder 5"/>
          <p:cNvSpPr>
            <a:spLocks noGrp="1"/>
          </p:cNvSpPr>
          <p:nvPr>
            <p:ph type="sldNum" sz="quarter" idx="12"/>
          </p:nvPr>
        </p:nvSpPr>
        <p:spPr/>
        <p:txBody>
          <a:bodyPr/>
          <a:lstStyle>
            <a:lvl1pPr>
              <a:defRPr/>
            </a:lvl1pPr>
          </a:lstStyle>
          <a:p>
            <a:pPr>
              <a:defRPr/>
            </a:pPr>
            <a:fld id="{B475C23E-1427-4651-8D2C-9DE5C77431A0}" type="slidenum">
              <a:rPr lang="en-US"/>
              <a:pPr>
                <a:defRPr/>
              </a:pPr>
              <a:t>‹#›</a:t>
            </a:fld>
            <a:endParaRPr lang="en-US"/>
          </a:p>
        </p:txBody>
      </p:sp>
    </p:spTree>
    <p:extLst>
      <p:ext uri="{BB962C8B-B14F-4D97-AF65-F5344CB8AC3E}">
        <p14:creationId xmlns:p14="http://schemas.microsoft.com/office/powerpoint/2010/main" val="1732976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000" b="0" cap="none">
                <a:solidFill>
                  <a:schemeClr val="bg1">
                    <a:lumMod val="65000"/>
                  </a:schemeClr>
                </a:solidFill>
                <a:latin typeface="Arial" pitchFamily="34" charset="0"/>
                <a:cs typeface="Arial" pitchFamily="34" charset="0"/>
              </a:defRPr>
            </a:lvl1pPr>
          </a:lstStyle>
          <a:p>
            <a:r>
              <a:rPr lang="en-US" dirty="0" smtClean="0"/>
              <a:t>Click</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lang="en-US" sz="2800" b="1" kern="1200" dirty="0" smtClean="0">
                <a:solidFill>
                  <a:srgbClr val="50BBD3"/>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EDAEC9A-0108-49BC-8417-1A61C6B56253}" type="datetime1">
              <a:rPr lang="en-US"/>
              <a:pPr>
                <a:defRPr/>
              </a:pPr>
              <a:t>9/24/2014</a:t>
            </a:fld>
            <a:endParaRPr lang="en-US"/>
          </a:p>
        </p:txBody>
      </p:sp>
      <p:sp>
        <p:nvSpPr>
          <p:cNvPr id="5" name="Footer Placeholder 4"/>
          <p:cNvSpPr>
            <a:spLocks noGrp="1"/>
          </p:cNvSpPr>
          <p:nvPr>
            <p:ph type="ftr" sz="quarter" idx="11"/>
          </p:nvPr>
        </p:nvSpPr>
        <p:spPr/>
        <p:txBody>
          <a:bodyPr/>
          <a:lstStyle>
            <a:lvl1pPr>
              <a:defRPr sz="700" b="1" dirty="0"/>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a:t>
            </a:r>
            <a:r>
              <a:rPr lang="en-US" b="0" smtClean="0"/>
              <a:t>Elsevier</a:t>
            </a:r>
            <a:endParaRPr lang="en-US" b="0"/>
          </a:p>
        </p:txBody>
      </p:sp>
      <p:sp>
        <p:nvSpPr>
          <p:cNvPr id="6" name="Slide Number Placeholder 5"/>
          <p:cNvSpPr>
            <a:spLocks noGrp="1"/>
          </p:cNvSpPr>
          <p:nvPr>
            <p:ph type="sldNum" sz="quarter" idx="12"/>
          </p:nvPr>
        </p:nvSpPr>
        <p:spPr/>
        <p:txBody>
          <a:bodyPr/>
          <a:lstStyle>
            <a:lvl1pPr>
              <a:defRPr/>
            </a:lvl1pPr>
          </a:lstStyle>
          <a:p>
            <a:pPr>
              <a:defRPr/>
            </a:pPr>
            <a:fld id="{F631A015-2764-4D89-A742-0360409DED0D}" type="slidenum">
              <a:rPr lang="en-US"/>
              <a:pPr>
                <a:defRPr/>
              </a:pPr>
              <a:t>‹#›</a:t>
            </a:fld>
            <a:endParaRPr lang="en-US"/>
          </a:p>
        </p:txBody>
      </p:sp>
    </p:spTree>
    <p:extLst>
      <p:ext uri="{BB962C8B-B14F-4D97-AF65-F5344CB8AC3E}">
        <p14:creationId xmlns:p14="http://schemas.microsoft.com/office/powerpoint/2010/main" val="22317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4038600" cy="50292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1"/>
            <a:ext cx="4038600" cy="50292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5B35989-55BB-4AF9-BDDD-7A25A5505639}" type="datetime1">
              <a:rPr lang="en-US"/>
              <a:pPr>
                <a:defRPr/>
              </a:pPr>
              <a:t>9/24/2014</a:t>
            </a:fld>
            <a:endParaRPr lang="en-US"/>
          </a:p>
        </p:txBody>
      </p:sp>
      <p:sp>
        <p:nvSpPr>
          <p:cNvPr id="6"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7" name="Slide Number Placeholder 5"/>
          <p:cNvSpPr>
            <a:spLocks noGrp="1"/>
          </p:cNvSpPr>
          <p:nvPr>
            <p:ph type="sldNum" sz="quarter" idx="12"/>
          </p:nvPr>
        </p:nvSpPr>
        <p:spPr/>
        <p:txBody>
          <a:bodyPr/>
          <a:lstStyle>
            <a:lvl1pPr>
              <a:defRPr/>
            </a:lvl1pPr>
          </a:lstStyle>
          <a:p>
            <a:pPr>
              <a:defRPr/>
            </a:pPr>
            <a:fld id="{535D33D6-2D0F-419D-B86A-7DB117C49937}" type="slidenum">
              <a:rPr lang="en-US"/>
              <a:pPr>
                <a:defRPr/>
              </a:pPr>
              <a:t>‹#›</a:t>
            </a:fld>
            <a:endParaRPr lang="en-US"/>
          </a:p>
        </p:txBody>
      </p:sp>
    </p:spTree>
    <p:extLst>
      <p:ext uri="{BB962C8B-B14F-4D97-AF65-F5344CB8AC3E}">
        <p14:creationId xmlns:p14="http://schemas.microsoft.com/office/powerpoint/2010/main" val="17003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12838"/>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52600"/>
            <a:ext cx="4040188" cy="4495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12838"/>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752600"/>
            <a:ext cx="4041775" cy="4495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6293B08-026C-405C-8ACA-AD3675827FD6}" type="datetime1">
              <a:rPr lang="en-US"/>
              <a:pPr>
                <a:defRPr/>
              </a:pPr>
              <a:t>9/24/2014</a:t>
            </a:fld>
            <a:endParaRPr lang="en-US"/>
          </a:p>
        </p:txBody>
      </p:sp>
      <p:sp>
        <p:nvSpPr>
          <p:cNvPr id="8"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9" name="Slide Number Placeholder 5"/>
          <p:cNvSpPr>
            <a:spLocks noGrp="1"/>
          </p:cNvSpPr>
          <p:nvPr>
            <p:ph type="sldNum" sz="quarter" idx="12"/>
          </p:nvPr>
        </p:nvSpPr>
        <p:spPr/>
        <p:txBody>
          <a:bodyPr/>
          <a:lstStyle>
            <a:lvl1pPr>
              <a:defRPr/>
            </a:lvl1pPr>
          </a:lstStyle>
          <a:p>
            <a:pPr>
              <a:defRPr/>
            </a:pPr>
            <a:fld id="{AD620528-384D-4DCC-A8C2-5FCAD4A85365}" type="slidenum">
              <a:rPr lang="en-US"/>
              <a:pPr>
                <a:defRPr/>
              </a:pPr>
              <a:t>‹#›</a:t>
            </a:fld>
            <a:endParaRPr lang="en-US"/>
          </a:p>
        </p:txBody>
      </p:sp>
    </p:spTree>
    <p:extLst>
      <p:ext uri="{BB962C8B-B14F-4D97-AF65-F5344CB8AC3E}">
        <p14:creationId xmlns:p14="http://schemas.microsoft.com/office/powerpoint/2010/main" val="159096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297DDA8-856F-4E98-AD09-232C379B314F}" type="datetime1">
              <a:rPr lang="en-US"/>
              <a:pPr>
                <a:defRPr/>
              </a:pPr>
              <a:t>9/24/2014</a:t>
            </a:fld>
            <a:endParaRPr lang="en-US"/>
          </a:p>
        </p:txBody>
      </p:sp>
      <p:sp>
        <p:nvSpPr>
          <p:cNvPr id="4"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5" name="Slide Number Placeholder 5"/>
          <p:cNvSpPr>
            <a:spLocks noGrp="1"/>
          </p:cNvSpPr>
          <p:nvPr>
            <p:ph type="sldNum" sz="quarter" idx="12"/>
          </p:nvPr>
        </p:nvSpPr>
        <p:spPr/>
        <p:txBody>
          <a:bodyPr/>
          <a:lstStyle>
            <a:lvl1pPr>
              <a:defRPr/>
            </a:lvl1pPr>
          </a:lstStyle>
          <a:p>
            <a:pPr>
              <a:defRPr/>
            </a:pPr>
            <a:fld id="{5E23E017-EB48-4D09-8E14-2EE3C1C78940}" type="slidenum">
              <a:rPr lang="en-US"/>
              <a:pPr>
                <a:defRPr/>
              </a:pPr>
              <a:t>‹#›</a:t>
            </a:fld>
            <a:endParaRPr lang="en-US"/>
          </a:p>
        </p:txBody>
      </p:sp>
    </p:spTree>
    <p:extLst>
      <p:ext uri="{BB962C8B-B14F-4D97-AF65-F5344CB8AC3E}">
        <p14:creationId xmlns:p14="http://schemas.microsoft.com/office/powerpoint/2010/main" val="191664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81595E-AB52-4573-816C-0E070A340925}" type="datetime1">
              <a:rPr lang="en-US"/>
              <a:pPr>
                <a:defRPr/>
              </a:pPr>
              <a:t>9/24/2014</a:t>
            </a:fld>
            <a:endParaRPr lang="en-US"/>
          </a:p>
        </p:txBody>
      </p:sp>
      <p:sp>
        <p:nvSpPr>
          <p:cNvPr id="3"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4" name="Slide Number Placeholder 5"/>
          <p:cNvSpPr>
            <a:spLocks noGrp="1"/>
          </p:cNvSpPr>
          <p:nvPr>
            <p:ph type="sldNum" sz="quarter" idx="12"/>
          </p:nvPr>
        </p:nvSpPr>
        <p:spPr/>
        <p:txBody>
          <a:bodyPr/>
          <a:lstStyle>
            <a:lvl1pPr>
              <a:defRPr/>
            </a:lvl1pPr>
          </a:lstStyle>
          <a:p>
            <a:pPr>
              <a:defRPr/>
            </a:pPr>
            <a:fld id="{A5ECAE53-16C2-4C32-8E8F-34512F6A1570}" type="slidenum">
              <a:rPr lang="en-US"/>
              <a:pPr>
                <a:defRPr/>
              </a:pPr>
              <a:t>‹#›</a:t>
            </a:fld>
            <a:endParaRPr lang="en-US"/>
          </a:p>
        </p:txBody>
      </p:sp>
    </p:spTree>
    <p:extLst>
      <p:ext uri="{BB962C8B-B14F-4D97-AF65-F5344CB8AC3E}">
        <p14:creationId xmlns:p14="http://schemas.microsoft.com/office/powerpoint/2010/main" val="1091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1E0EFA-345D-4199-B3F6-A6814FA76B0B}" type="datetime1">
              <a:rPr lang="en-US"/>
              <a:pPr>
                <a:defRPr/>
              </a:pPr>
              <a:t>9/24/2014</a:t>
            </a:fld>
            <a:endParaRPr lang="en-US"/>
          </a:p>
        </p:txBody>
      </p:sp>
      <p:sp>
        <p:nvSpPr>
          <p:cNvPr id="6"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7" name="Slide Number Placeholder 5"/>
          <p:cNvSpPr>
            <a:spLocks noGrp="1"/>
          </p:cNvSpPr>
          <p:nvPr>
            <p:ph type="sldNum" sz="quarter" idx="12"/>
          </p:nvPr>
        </p:nvSpPr>
        <p:spPr/>
        <p:txBody>
          <a:bodyPr/>
          <a:lstStyle>
            <a:lvl1pPr>
              <a:defRPr/>
            </a:lvl1pPr>
          </a:lstStyle>
          <a:p>
            <a:pPr>
              <a:defRPr/>
            </a:pPr>
            <a:fld id="{EE3DC7A2-BACF-4B6B-B377-DF4789340CC9}" type="slidenum">
              <a:rPr lang="en-US"/>
              <a:pPr>
                <a:defRPr/>
              </a:pPr>
              <a:t>‹#›</a:t>
            </a:fld>
            <a:endParaRPr lang="en-US"/>
          </a:p>
        </p:txBody>
      </p:sp>
    </p:spTree>
    <p:extLst>
      <p:ext uri="{BB962C8B-B14F-4D97-AF65-F5344CB8AC3E}">
        <p14:creationId xmlns:p14="http://schemas.microsoft.com/office/powerpoint/2010/main" val="116176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E401B2-03F7-4F11-A298-17CA205BDDD2}" type="datetime1">
              <a:rPr lang="en-US"/>
              <a:pPr>
                <a:defRPr/>
              </a:pPr>
              <a:t>9/24/2014</a:t>
            </a:fld>
            <a:endParaRPr lang="en-US"/>
          </a:p>
        </p:txBody>
      </p:sp>
      <p:sp>
        <p:nvSpPr>
          <p:cNvPr id="6" name="Footer Placeholder 4"/>
          <p:cNvSpPr>
            <a:spLocks noGrp="1"/>
          </p:cNvSpPr>
          <p:nvPr>
            <p:ph type="ftr" sz="quarter" idx="11"/>
          </p:nvPr>
        </p:nvSpPr>
        <p:spPr/>
        <p:txBody>
          <a:bodyPr/>
          <a:lstStyle>
            <a:lvl1pPr>
              <a:defRPr sz="700" b="1"/>
            </a:lvl1pPr>
          </a:lstStyle>
          <a:p>
            <a:pPr>
              <a:defRPr/>
            </a:pPr>
            <a:r>
              <a:rPr lang="en-US" sz="800"/>
              <a:t>Snowball Metrics Project Partners</a:t>
            </a:r>
            <a:endParaRPr lang="en-US" sz="800" b="0"/>
          </a:p>
          <a:p>
            <a:pPr>
              <a:defRPr/>
            </a:pPr>
            <a:r>
              <a:rPr lang="en-US" b="0"/>
              <a:t>University of Oxford, University College London, University of Cambridge, Imperial Colledge London, University of Bristol, University of Leeds, Queen’s University Belfast, University of St. Andrews, Elsevier  *Ordered according to productivity 2011 (data source: Scopus)</a:t>
            </a:r>
          </a:p>
        </p:txBody>
      </p:sp>
      <p:sp>
        <p:nvSpPr>
          <p:cNvPr id="7" name="Slide Number Placeholder 5"/>
          <p:cNvSpPr>
            <a:spLocks noGrp="1"/>
          </p:cNvSpPr>
          <p:nvPr>
            <p:ph type="sldNum" sz="quarter" idx="12"/>
          </p:nvPr>
        </p:nvSpPr>
        <p:spPr/>
        <p:txBody>
          <a:bodyPr/>
          <a:lstStyle>
            <a:lvl1pPr>
              <a:defRPr/>
            </a:lvl1pPr>
          </a:lstStyle>
          <a:p>
            <a:pPr>
              <a:defRPr/>
            </a:pPr>
            <a:fld id="{C81BC1DB-F4B8-41F3-9DEB-48C48246C8E4}" type="slidenum">
              <a:rPr lang="en-US"/>
              <a:pPr>
                <a:defRPr/>
              </a:pPr>
              <a:t>‹#›</a:t>
            </a:fld>
            <a:endParaRPr lang="en-US"/>
          </a:p>
        </p:txBody>
      </p:sp>
    </p:spTree>
    <p:extLst>
      <p:ext uri="{BB962C8B-B14F-4D97-AF65-F5344CB8AC3E}">
        <p14:creationId xmlns:p14="http://schemas.microsoft.com/office/powerpoint/2010/main" val="169240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theme" Target="../theme/theme14.xml"/><Relationship Id="rId4" Type="http://schemas.openxmlformats.org/officeDocument/2006/relationships/image" Target="../media/image4.jpeg"/></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8.xml"/><Relationship Id="rId1" Type="http://schemas.openxmlformats.org/officeDocument/2006/relationships/slideLayout" Target="../slideLayouts/slideLayout12.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0.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pPr>
                <a:defRPr/>
              </a:pPr>
              <a:t>9/24/2014</a:t>
            </a:fld>
            <a:endParaRPr lang="en-US"/>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t>Snowball Metrics Project Partners</a:t>
            </a:r>
            <a:endParaRPr lang="en-US" dirty="0"/>
          </a:p>
          <a:p>
            <a:pPr>
              <a:defRPr/>
            </a:pPr>
            <a:r>
              <a:rPr lang="en-US" sz="700" dirty="0"/>
              <a:t>University of Oxford, University College London, University of Cambridge, Imperial </a:t>
            </a:r>
            <a:r>
              <a:rPr lang="en-US" sz="700" dirty="0" smtClean="0"/>
              <a:t>College </a:t>
            </a:r>
            <a:r>
              <a:rPr lang="en-US" sz="700" dirty="0"/>
              <a:t>London, University of Bristol, University of Leeds, Queen’s University Belfast, University of St. Andrews, Elsevier  *Ordered according to productivity 2011 (data source: Scopus)</a:t>
            </a:r>
            <a:endParaRPr lang="en-US" sz="200" dirty="0"/>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a:t>
            </a:r>
          </a:p>
        </p:txBody>
      </p:sp>
      <p:sp>
        <p:nvSpPr>
          <p:cNvPr id="1027" name="Text Placeholder 2"/>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977F6EC-6D4E-4BE9-9F74-12B638BDD582}"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3600" b="1" kern="1200">
          <a:solidFill>
            <a:srgbClr val="50BBD3"/>
          </a:solidFill>
          <a:latin typeface="+mj-lt"/>
          <a:ea typeface="+mj-ea"/>
          <a:cs typeface="+mj-cs"/>
        </a:defRPr>
      </a:lvl1pPr>
      <a:lvl2pPr algn="l" rtl="0" eaLnBrk="0" fontAlgn="base" hangingPunct="0">
        <a:spcBef>
          <a:spcPct val="0"/>
        </a:spcBef>
        <a:spcAft>
          <a:spcPct val="0"/>
        </a:spcAft>
        <a:defRPr sz="3600" b="1">
          <a:solidFill>
            <a:srgbClr val="50BBD3"/>
          </a:solidFill>
          <a:latin typeface="Arial" charset="0"/>
        </a:defRPr>
      </a:lvl2pPr>
      <a:lvl3pPr algn="l" rtl="0" eaLnBrk="0" fontAlgn="base" hangingPunct="0">
        <a:spcBef>
          <a:spcPct val="0"/>
        </a:spcBef>
        <a:spcAft>
          <a:spcPct val="0"/>
        </a:spcAft>
        <a:defRPr sz="3600" b="1">
          <a:solidFill>
            <a:srgbClr val="50BBD3"/>
          </a:solidFill>
          <a:latin typeface="Arial" charset="0"/>
        </a:defRPr>
      </a:lvl3pPr>
      <a:lvl4pPr algn="l" rtl="0" eaLnBrk="0" fontAlgn="base" hangingPunct="0">
        <a:spcBef>
          <a:spcPct val="0"/>
        </a:spcBef>
        <a:spcAft>
          <a:spcPct val="0"/>
        </a:spcAft>
        <a:defRPr sz="3600" b="1">
          <a:solidFill>
            <a:srgbClr val="50BBD3"/>
          </a:solidFill>
          <a:latin typeface="Arial" charset="0"/>
        </a:defRPr>
      </a:lvl4pPr>
      <a:lvl5pPr algn="l" rtl="0" eaLnBrk="0" fontAlgn="base" hangingPunct="0">
        <a:spcBef>
          <a:spcPct val="0"/>
        </a:spcBef>
        <a:spcAft>
          <a:spcPct val="0"/>
        </a:spcAft>
        <a:defRPr sz="36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descr="mrc_powerpoint_logo_warm_gra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188" y="6527800"/>
            <a:ext cx="1728787"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3" descr="PP strip-new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58888"/>
            <a:ext cx="9137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43750" y="114300"/>
            <a:ext cx="162718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timing>
    <p:tnLst>
      <p:par>
        <p:cTn id="1" dur="indefinite" restart="never" nodeType="tmRoot"/>
      </p:par>
    </p:tnLst>
  </p:timing>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Verdana" pitchFamily="34" charset="0"/>
        </a:defRPr>
      </a:lvl2pPr>
      <a:lvl3pPr algn="l" rtl="0" eaLnBrk="0" fontAlgn="base" hangingPunct="0">
        <a:spcBef>
          <a:spcPct val="0"/>
        </a:spcBef>
        <a:spcAft>
          <a:spcPct val="0"/>
        </a:spcAft>
        <a:defRPr sz="2800">
          <a:solidFill>
            <a:schemeClr val="tx1"/>
          </a:solidFill>
          <a:latin typeface="Verdana" pitchFamily="34" charset="0"/>
        </a:defRPr>
      </a:lvl3pPr>
      <a:lvl4pPr algn="l" rtl="0" eaLnBrk="0" fontAlgn="base" hangingPunct="0">
        <a:spcBef>
          <a:spcPct val="0"/>
        </a:spcBef>
        <a:spcAft>
          <a:spcPct val="0"/>
        </a:spcAft>
        <a:defRPr sz="2800">
          <a:solidFill>
            <a:schemeClr val="tx1"/>
          </a:solidFill>
          <a:latin typeface="Verdana" pitchFamily="34" charset="0"/>
        </a:defRPr>
      </a:lvl4pPr>
      <a:lvl5pPr algn="l" rtl="0" eaLnBrk="0" fontAlgn="base" hangingPunct="0">
        <a:spcBef>
          <a:spcPct val="0"/>
        </a:spcBef>
        <a:spcAft>
          <a:spcPct val="0"/>
        </a:spcAft>
        <a:defRPr sz="2800">
          <a:solidFill>
            <a:schemeClr val="tx1"/>
          </a:solidFill>
          <a:latin typeface="Verdana" pitchFamily="34" charset="0"/>
        </a:defRPr>
      </a:lvl5pPr>
      <a:lvl6pPr marL="457200" algn="l" rtl="0" fontAlgn="base">
        <a:spcBef>
          <a:spcPct val="0"/>
        </a:spcBef>
        <a:spcAft>
          <a:spcPct val="0"/>
        </a:spcAft>
        <a:defRPr sz="2800">
          <a:solidFill>
            <a:schemeClr val="tx1"/>
          </a:solidFill>
          <a:latin typeface="Verdana" pitchFamily="34" charset="0"/>
        </a:defRPr>
      </a:lvl6pPr>
      <a:lvl7pPr marL="914400" algn="l" rtl="0" fontAlgn="base">
        <a:spcBef>
          <a:spcPct val="0"/>
        </a:spcBef>
        <a:spcAft>
          <a:spcPct val="0"/>
        </a:spcAft>
        <a:defRPr sz="2800">
          <a:solidFill>
            <a:schemeClr val="tx1"/>
          </a:solidFill>
          <a:latin typeface="Verdana" pitchFamily="34" charset="0"/>
        </a:defRPr>
      </a:lvl7pPr>
      <a:lvl8pPr marL="1371600" algn="l" rtl="0" fontAlgn="base">
        <a:spcBef>
          <a:spcPct val="0"/>
        </a:spcBef>
        <a:spcAft>
          <a:spcPct val="0"/>
        </a:spcAft>
        <a:defRPr sz="2800">
          <a:solidFill>
            <a:schemeClr val="tx1"/>
          </a:solidFill>
          <a:latin typeface="Verdana" pitchFamily="34" charset="0"/>
        </a:defRPr>
      </a:lvl8pPr>
      <a:lvl9pPr marL="1828800" algn="l" rtl="0" fontAlgn="base">
        <a:spcBef>
          <a:spcPct val="0"/>
        </a:spcBef>
        <a:spcAft>
          <a:spcPct val="0"/>
        </a:spcAft>
        <a:defRPr sz="28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92004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20049"/>
        </a:buClr>
        <a:buChar char="•"/>
        <a:defRPr sz="2800">
          <a:solidFill>
            <a:schemeClr val="tx1"/>
          </a:solidFill>
          <a:latin typeface="+mn-lt"/>
        </a:defRPr>
      </a:lvl2pPr>
      <a:lvl3pPr marL="1143000" indent="-228600" algn="l" rtl="0" eaLnBrk="0" fontAlgn="base" hangingPunct="0">
        <a:spcBef>
          <a:spcPct val="20000"/>
        </a:spcBef>
        <a:spcAft>
          <a:spcPct val="0"/>
        </a:spcAft>
        <a:buClr>
          <a:srgbClr val="920049"/>
        </a:buClr>
        <a:buChar char="•"/>
        <a:defRPr sz="1600">
          <a:solidFill>
            <a:schemeClr val="tx1"/>
          </a:solidFill>
          <a:latin typeface="+mn-lt"/>
        </a:defRPr>
      </a:lvl3pPr>
      <a:lvl4pPr marL="1562100" indent="-228600" algn="l" rtl="0" eaLnBrk="0" fontAlgn="base" hangingPunct="0">
        <a:spcBef>
          <a:spcPct val="20000"/>
        </a:spcBef>
        <a:spcAft>
          <a:spcPct val="0"/>
        </a:spcAft>
        <a:buClr>
          <a:srgbClr val="920049"/>
        </a:buClr>
        <a:buChar char="–"/>
        <a:defRPr sz="1400">
          <a:solidFill>
            <a:schemeClr val="tx1"/>
          </a:solidFill>
          <a:latin typeface="+mn-lt"/>
        </a:defRPr>
      </a:lvl4pPr>
      <a:lvl5pPr marL="1981200" indent="-228600" algn="l" rtl="0" eaLnBrk="0" fontAlgn="base" hangingPunct="0">
        <a:spcBef>
          <a:spcPct val="20000"/>
        </a:spcBef>
        <a:spcAft>
          <a:spcPct val="0"/>
        </a:spcAft>
        <a:buClr>
          <a:srgbClr val="920049"/>
        </a:buClr>
        <a:buChar char="»"/>
        <a:defRPr sz="1200" i="1">
          <a:solidFill>
            <a:schemeClr val="tx1"/>
          </a:solidFill>
          <a:latin typeface="+mn-lt"/>
        </a:defRPr>
      </a:lvl5pPr>
      <a:lvl6pPr marL="2438400" indent="-228600" algn="l" rtl="0" fontAlgn="base">
        <a:spcBef>
          <a:spcPct val="20000"/>
        </a:spcBef>
        <a:spcAft>
          <a:spcPct val="0"/>
        </a:spcAft>
        <a:buClr>
          <a:srgbClr val="920049"/>
        </a:buClr>
        <a:buChar char="»"/>
        <a:defRPr sz="1200" i="1">
          <a:solidFill>
            <a:schemeClr val="tx1"/>
          </a:solidFill>
          <a:latin typeface="+mn-lt"/>
        </a:defRPr>
      </a:lvl6pPr>
      <a:lvl7pPr marL="2895600" indent="-228600" algn="l" rtl="0" fontAlgn="base">
        <a:spcBef>
          <a:spcPct val="20000"/>
        </a:spcBef>
        <a:spcAft>
          <a:spcPct val="0"/>
        </a:spcAft>
        <a:buClr>
          <a:srgbClr val="920049"/>
        </a:buClr>
        <a:buChar char="»"/>
        <a:defRPr sz="1200" i="1">
          <a:solidFill>
            <a:schemeClr val="tx1"/>
          </a:solidFill>
          <a:latin typeface="+mn-lt"/>
        </a:defRPr>
      </a:lvl7pPr>
      <a:lvl8pPr marL="3352800" indent="-228600" algn="l" rtl="0" fontAlgn="base">
        <a:spcBef>
          <a:spcPct val="20000"/>
        </a:spcBef>
        <a:spcAft>
          <a:spcPct val="0"/>
        </a:spcAft>
        <a:buClr>
          <a:srgbClr val="920049"/>
        </a:buClr>
        <a:buChar char="»"/>
        <a:defRPr sz="1200" i="1">
          <a:solidFill>
            <a:schemeClr val="tx1"/>
          </a:solidFill>
          <a:latin typeface="+mn-lt"/>
        </a:defRPr>
      </a:lvl8pPr>
      <a:lvl9pPr marL="3810000" indent="-228600" algn="l" rtl="0" fontAlgn="base">
        <a:spcBef>
          <a:spcPct val="20000"/>
        </a:spcBef>
        <a:spcAft>
          <a:spcPct val="0"/>
        </a:spcAft>
        <a:buClr>
          <a:srgbClr val="920049"/>
        </a:buClr>
        <a:buChar char="»"/>
        <a:defRPr sz="12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3"/>
          <p:cNvSpPr>
            <a:spLocks noGrp="1" noChangeArrowheads="1"/>
          </p:cNvSpPr>
          <p:nvPr>
            <p:ph type="title"/>
          </p:nvPr>
        </p:nvSpPr>
        <p:spPr bwMode="auto">
          <a:xfrm>
            <a:off x="685800" y="458788"/>
            <a:ext cx="782478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GB" smtClean="0"/>
          </a:p>
        </p:txBody>
      </p:sp>
      <p:pic>
        <p:nvPicPr>
          <p:cNvPr id="1028" name="Picture 6" descr="mrc_powerpoint_logo_warm_gra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188" y="6527800"/>
            <a:ext cx="1728787"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7"/>
          <p:cNvSpPr>
            <a:spLocks noChangeShapeType="1"/>
          </p:cNvSpPr>
          <p:nvPr userDrawn="1"/>
        </p:nvSpPr>
        <p:spPr bwMode="auto">
          <a:xfrm>
            <a:off x="304800" y="1397000"/>
            <a:ext cx="8534400" cy="0"/>
          </a:xfrm>
          <a:prstGeom prst="line">
            <a:avLst/>
          </a:prstGeom>
          <a:noFill/>
          <a:ln w="22225">
            <a:solidFill>
              <a:srgbClr val="766A6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buClr>
                <a:srgbClr val="920049"/>
              </a:buClr>
              <a:buFontTx/>
              <a:buChar char="•"/>
            </a:pPr>
            <a:endParaRPr lang="en-US" sz="2000" smtClean="0">
              <a:solidFill>
                <a:srgbClr val="000000"/>
              </a:solidFill>
              <a:latin typeface="Verdana" pitchFamily="34" charset="0"/>
              <a:cs typeface="Arial" pitchFamily="34" charset="0"/>
            </a:endParaRPr>
          </a:p>
        </p:txBody>
      </p:sp>
    </p:spTree>
  </p:cSld>
  <p:clrMap bg1="lt1" tx1="dk1" bg2="lt2" tx2="dk2" accent1="accent1" accent2="accent2" accent3="accent3" accent4="accent4" accent5="accent5" accent6="accent6" hlink="hlink" folHlink="folHlink"/>
  <p:transition/>
  <p:timing>
    <p:tnLst>
      <p:par>
        <p:cTn id="1" dur="indefinite" restart="never" nodeType="tmRoot"/>
      </p:par>
    </p:tnLst>
  </p:timing>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Verdana" pitchFamily="34" charset="0"/>
        </a:defRPr>
      </a:lvl2pPr>
      <a:lvl3pPr algn="l" rtl="0" eaLnBrk="0" fontAlgn="base" hangingPunct="0">
        <a:spcBef>
          <a:spcPct val="0"/>
        </a:spcBef>
        <a:spcAft>
          <a:spcPct val="0"/>
        </a:spcAft>
        <a:defRPr sz="2800">
          <a:solidFill>
            <a:schemeClr val="tx1"/>
          </a:solidFill>
          <a:latin typeface="Verdana" pitchFamily="34" charset="0"/>
        </a:defRPr>
      </a:lvl3pPr>
      <a:lvl4pPr algn="l" rtl="0" eaLnBrk="0" fontAlgn="base" hangingPunct="0">
        <a:spcBef>
          <a:spcPct val="0"/>
        </a:spcBef>
        <a:spcAft>
          <a:spcPct val="0"/>
        </a:spcAft>
        <a:defRPr sz="2800">
          <a:solidFill>
            <a:schemeClr val="tx1"/>
          </a:solidFill>
          <a:latin typeface="Verdana" pitchFamily="34" charset="0"/>
        </a:defRPr>
      </a:lvl4pPr>
      <a:lvl5pPr algn="l" rtl="0" eaLnBrk="0" fontAlgn="base" hangingPunct="0">
        <a:spcBef>
          <a:spcPct val="0"/>
        </a:spcBef>
        <a:spcAft>
          <a:spcPct val="0"/>
        </a:spcAft>
        <a:defRPr sz="2800">
          <a:solidFill>
            <a:schemeClr val="tx1"/>
          </a:solidFill>
          <a:latin typeface="Verdana" pitchFamily="34" charset="0"/>
        </a:defRPr>
      </a:lvl5pPr>
      <a:lvl6pPr marL="457200" algn="l" rtl="0" fontAlgn="base">
        <a:spcBef>
          <a:spcPct val="0"/>
        </a:spcBef>
        <a:spcAft>
          <a:spcPct val="0"/>
        </a:spcAft>
        <a:defRPr sz="2800">
          <a:solidFill>
            <a:schemeClr val="tx1"/>
          </a:solidFill>
          <a:latin typeface="Verdana" pitchFamily="34" charset="0"/>
        </a:defRPr>
      </a:lvl6pPr>
      <a:lvl7pPr marL="914400" algn="l" rtl="0" fontAlgn="base">
        <a:spcBef>
          <a:spcPct val="0"/>
        </a:spcBef>
        <a:spcAft>
          <a:spcPct val="0"/>
        </a:spcAft>
        <a:defRPr sz="2800">
          <a:solidFill>
            <a:schemeClr val="tx1"/>
          </a:solidFill>
          <a:latin typeface="Verdana" pitchFamily="34" charset="0"/>
        </a:defRPr>
      </a:lvl7pPr>
      <a:lvl8pPr marL="1371600" algn="l" rtl="0" fontAlgn="base">
        <a:spcBef>
          <a:spcPct val="0"/>
        </a:spcBef>
        <a:spcAft>
          <a:spcPct val="0"/>
        </a:spcAft>
        <a:defRPr sz="2800">
          <a:solidFill>
            <a:schemeClr val="tx1"/>
          </a:solidFill>
          <a:latin typeface="Verdana" pitchFamily="34" charset="0"/>
        </a:defRPr>
      </a:lvl8pPr>
      <a:lvl9pPr marL="1828800" algn="l" rtl="0" fontAlgn="base">
        <a:spcBef>
          <a:spcPct val="0"/>
        </a:spcBef>
        <a:spcAft>
          <a:spcPct val="0"/>
        </a:spcAft>
        <a:defRPr sz="28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920049"/>
        </a:buClr>
        <a:buChar char="•"/>
        <a:defRPr>
          <a:solidFill>
            <a:schemeClr val="tx1"/>
          </a:solidFill>
          <a:latin typeface="+mn-lt"/>
          <a:ea typeface="+mn-ea"/>
          <a:cs typeface="+mn-cs"/>
        </a:defRPr>
      </a:lvl1pPr>
      <a:lvl2pPr marL="742950" indent="-285750" algn="l" rtl="0" eaLnBrk="0" fontAlgn="base" hangingPunct="0">
        <a:spcBef>
          <a:spcPct val="20000"/>
        </a:spcBef>
        <a:spcAft>
          <a:spcPct val="0"/>
        </a:spcAft>
        <a:buClr>
          <a:srgbClr val="920049"/>
        </a:buClr>
        <a:buFont typeface="Verdana" pitchFamily="34" charset="0"/>
        <a:buChar char="–"/>
        <a:defRPr>
          <a:solidFill>
            <a:schemeClr val="tx1"/>
          </a:solidFill>
          <a:latin typeface="+mn-lt"/>
        </a:defRPr>
      </a:lvl2pPr>
      <a:lvl3pPr marL="1143000" indent="-228600" algn="l" rtl="0" eaLnBrk="0" fontAlgn="base" hangingPunct="0">
        <a:spcBef>
          <a:spcPct val="20000"/>
        </a:spcBef>
        <a:spcAft>
          <a:spcPct val="0"/>
        </a:spcAft>
        <a:buClr>
          <a:srgbClr val="920049"/>
        </a:buClr>
        <a:buChar char="•"/>
        <a:defRPr>
          <a:solidFill>
            <a:schemeClr val="tx1"/>
          </a:solidFill>
          <a:latin typeface="+mn-lt"/>
        </a:defRPr>
      </a:lvl3pPr>
      <a:lvl4pPr marL="1562100" indent="-228600" algn="l" rtl="0" eaLnBrk="0" fontAlgn="base" hangingPunct="0">
        <a:spcBef>
          <a:spcPct val="20000"/>
        </a:spcBef>
        <a:spcAft>
          <a:spcPct val="0"/>
        </a:spcAft>
        <a:buClr>
          <a:srgbClr val="920049"/>
        </a:buClr>
        <a:buChar char="–"/>
        <a:defRPr>
          <a:solidFill>
            <a:schemeClr val="tx1"/>
          </a:solidFill>
          <a:latin typeface="+mn-lt"/>
        </a:defRPr>
      </a:lvl4pPr>
      <a:lvl5pPr marL="1981200" indent="-228600" algn="l" rtl="0" eaLnBrk="0" fontAlgn="base" hangingPunct="0">
        <a:spcBef>
          <a:spcPct val="20000"/>
        </a:spcBef>
        <a:spcAft>
          <a:spcPct val="0"/>
        </a:spcAft>
        <a:buClr>
          <a:srgbClr val="920049"/>
        </a:buClr>
        <a:buChar char="»"/>
        <a:defRPr i="1">
          <a:solidFill>
            <a:schemeClr val="tx1"/>
          </a:solidFill>
          <a:latin typeface="+mn-lt"/>
        </a:defRPr>
      </a:lvl5pPr>
      <a:lvl6pPr marL="2438400" indent="-228600" algn="l" rtl="0" fontAlgn="base">
        <a:spcBef>
          <a:spcPct val="20000"/>
        </a:spcBef>
        <a:spcAft>
          <a:spcPct val="0"/>
        </a:spcAft>
        <a:buClr>
          <a:srgbClr val="920049"/>
        </a:buClr>
        <a:buChar char="»"/>
        <a:defRPr i="1">
          <a:solidFill>
            <a:schemeClr val="tx1"/>
          </a:solidFill>
          <a:latin typeface="+mn-lt"/>
        </a:defRPr>
      </a:lvl6pPr>
      <a:lvl7pPr marL="2895600" indent="-228600" algn="l" rtl="0" fontAlgn="base">
        <a:spcBef>
          <a:spcPct val="20000"/>
        </a:spcBef>
        <a:spcAft>
          <a:spcPct val="0"/>
        </a:spcAft>
        <a:buClr>
          <a:srgbClr val="920049"/>
        </a:buClr>
        <a:buChar char="»"/>
        <a:defRPr i="1">
          <a:solidFill>
            <a:schemeClr val="tx1"/>
          </a:solidFill>
          <a:latin typeface="+mn-lt"/>
        </a:defRPr>
      </a:lvl7pPr>
      <a:lvl8pPr marL="3352800" indent="-228600" algn="l" rtl="0" fontAlgn="base">
        <a:spcBef>
          <a:spcPct val="20000"/>
        </a:spcBef>
        <a:spcAft>
          <a:spcPct val="0"/>
        </a:spcAft>
        <a:buClr>
          <a:srgbClr val="920049"/>
        </a:buClr>
        <a:buChar char="»"/>
        <a:defRPr i="1">
          <a:solidFill>
            <a:schemeClr val="tx1"/>
          </a:solidFill>
          <a:latin typeface="+mn-lt"/>
        </a:defRPr>
      </a:lvl8pPr>
      <a:lvl9pPr marL="3810000" indent="-228600" algn="l" rtl="0" fontAlgn="base">
        <a:spcBef>
          <a:spcPct val="20000"/>
        </a:spcBef>
        <a:spcAft>
          <a:spcPct val="0"/>
        </a:spcAft>
        <a:buClr>
          <a:srgbClr val="920049"/>
        </a:buClr>
        <a:buChar char="»"/>
        <a:defRPr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a:t>
            </a:r>
          </a:p>
        </p:txBody>
      </p:sp>
      <p:sp>
        <p:nvSpPr>
          <p:cNvPr id="1027" name="Text Placeholder 2"/>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4EB77FD-7EA6-447F-94A4-96C43AFCA256}"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3600" b="1" kern="1200">
          <a:solidFill>
            <a:srgbClr val="50BBD3"/>
          </a:solidFill>
          <a:latin typeface="+mj-lt"/>
          <a:ea typeface="+mj-ea"/>
          <a:cs typeface="+mj-cs"/>
        </a:defRPr>
      </a:lvl1pPr>
      <a:lvl2pPr algn="l" rtl="0" eaLnBrk="0" fontAlgn="base" hangingPunct="0">
        <a:spcBef>
          <a:spcPct val="0"/>
        </a:spcBef>
        <a:spcAft>
          <a:spcPct val="0"/>
        </a:spcAft>
        <a:defRPr sz="3600" b="1">
          <a:solidFill>
            <a:srgbClr val="50BBD3"/>
          </a:solidFill>
          <a:latin typeface="Arial" charset="0"/>
        </a:defRPr>
      </a:lvl2pPr>
      <a:lvl3pPr algn="l" rtl="0" eaLnBrk="0" fontAlgn="base" hangingPunct="0">
        <a:spcBef>
          <a:spcPct val="0"/>
        </a:spcBef>
        <a:spcAft>
          <a:spcPct val="0"/>
        </a:spcAft>
        <a:defRPr sz="3600" b="1">
          <a:solidFill>
            <a:srgbClr val="50BBD3"/>
          </a:solidFill>
          <a:latin typeface="Arial" charset="0"/>
        </a:defRPr>
      </a:lvl3pPr>
      <a:lvl4pPr algn="l" rtl="0" eaLnBrk="0" fontAlgn="base" hangingPunct="0">
        <a:spcBef>
          <a:spcPct val="0"/>
        </a:spcBef>
        <a:spcAft>
          <a:spcPct val="0"/>
        </a:spcAft>
        <a:defRPr sz="3600" b="1">
          <a:solidFill>
            <a:srgbClr val="50BBD3"/>
          </a:solidFill>
          <a:latin typeface="Arial" charset="0"/>
        </a:defRPr>
      </a:lvl4pPr>
      <a:lvl5pPr algn="l" rtl="0" eaLnBrk="0" fontAlgn="base" hangingPunct="0">
        <a:spcBef>
          <a:spcPct val="0"/>
        </a:spcBef>
        <a:spcAft>
          <a:spcPct val="0"/>
        </a:spcAft>
        <a:defRPr sz="36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a:t>
            </a:r>
          </a:p>
        </p:txBody>
      </p:sp>
      <p:sp>
        <p:nvSpPr>
          <p:cNvPr id="1027" name="Text Placeholder 2"/>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AF33CC0-68B0-4FD2-8847-CF47E5BC56FF}"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50BBD3"/>
          </a:solidFill>
          <a:latin typeface="+mj-lt"/>
          <a:ea typeface="+mj-ea"/>
          <a:cs typeface="+mj-cs"/>
        </a:defRPr>
      </a:lvl1pPr>
      <a:lvl2pPr algn="l" rtl="0" eaLnBrk="0" fontAlgn="base" hangingPunct="0">
        <a:spcBef>
          <a:spcPct val="0"/>
        </a:spcBef>
        <a:spcAft>
          <a:spcPct val="0"/>
        </a:spcAft>
        <a:defRPr sz="3600" b="1">
          <a:solidFill>
            <a:srgbClr val="50BBD3"/>
          </a:solidFill>
          <a:latin typeface="Arial" charset="0"/>
        </a:defRPr>
      </a:lvl2pPr>
      <a:lvl3pPr algn="l" rtl="0" eaLnBrk="0" fontAlgn="base" hangingPunct="0">
        <a:spcBef>
          <a:spcPct val="0"/>
        </a:spcBef>
        <a:spcAft>
          <a:spcPct val="0"/>
        </a:spcAft>
        <a:defRPr sz="3600" b="1">
          <a:solidFill>
            <a:srgbClr val="50BBD3"/>
          </a:solidFill>
          <a:latin typeface="Arial" charset="0"/>
        </a:defRPr>
      </a:lvl3pPr>
      <a:lvl4pPr algn="l" rtl="0" eaLnBrk="0" fontAlgn="base" hangingPunct="0">
        <a:spcBef>
          <a:spcPct val="0"/>
        </a:spcBef>
        <a:spcAft>
          <a:spcPct val="0"/>
        </a:spcAft>
        <a:defRPr sz="3600" b="1">
          <a:solidFill>
            <a:srgbClr val="50BBD3"/>
          </a:solidFill>
          <a:latin typeface="Arial" charset="0"/>
        </a:defRPr>
      </a:lvl4pPr>
      <a:lvl5pPr algn="l" rtl="0" eaLnBrk="0" fontAlgn="base" hangingPunct="0">
        <a:spcBef>
          <a:spcPct val="0"/>
        </a:spcBef>
        <a:spcAft>
          <a:spcPct val="0"/>
        </a:spcAft>
        <a:defRPr sz="36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a:t>
            </a:r>
          </a:p>
        </p:txBody>
      </p:sp>
      <p:sp>
        <p:nvSpPr>
          <p:cNvPr id="1027" name="Text Placeholder 2"/>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AF33CC0-68B0-4FD2-8847-CF47E5BC56FF}"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50BBD3"/>
          </a:solidFill>
          <a:latin typeface="+mj-lt"/>
          <a:ea typeface="+mj-ea"/>
          <a:cs typeface="+mj-cs"/>
        </a:defRPr>
      </a:lvl1pPr>
      <a:lvl2pPr algn="l" rtl="0" eaLnBrk="0" fontAlgn="base" hangingPunct="0">
        <a:spcBef>
          <a:spcPct val="0"/>
        </a:spcBef>
        <a:spcAft>
          <a:spcPct val="0"/>
        </a:spcAft>
        <a:defRPr sz="3600" b="1">
          <a:solidFill>
            <a:srgbClr val="50BBD3"/>
          </a:solidFill>
          <a:latin typeface="Arial" charset="0"/>
        </a:defRPr>
      </a:lvl2pPr>
      <a:lvl3pPr algn="l" rtl="0" eaLnBrk="0" fontAlgn="base" hangingPunct="0">
        <a:spcBef>
          <a:spcPct val="0"/>
        </a:spcBef>
        <a:spcAft>
          <a:spcPct val="0"/>
        </a:spcAft>
        <a:defRPr sz="3600" b="1">
          <a:solidFill>
            <a:srgbClr val="50BBD3"/>
          </a:solidFill>
          <a:latin typeface="Arial" charset="0"/>
        </a:defRPr>
      </a:lvl3pPr>
      <a:lvl4pPr algn="l" rtl="0" eaLnBrk="0" fontAlgn="base" hangingPunct="0">
        <a:spcBef>
          <a:spcPct val="0"/>
        </a:spcBef>
        <a:spcAft>
          <a:spcPct val="0"/>
        </a:spcAft>
        <a:defRPr sz="3600" b="1">
          <a:solidFill>
            <a:srgbClr val="50BBD3"/>
          </a:solidFill>
          <a:latin typeface="Arial" charset="0"/>
        </a:defRPr>
      </a:lvl4pPr>
      <a:lvl5pPr algn="l" rtl="0" eaLnBrk="0" fontAlgn="base" hangingPunct="0">
        <a:spcBef>
          <a:spcPct val="0"/>
        </a:spcBef>
        <a:spcAft>
          <a:spcPct val="0"/>
        </a:spcAft>
        <a:defRPr sz="36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855" r:id="rId1"/>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857" r:id="rId1"/>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1371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62464A6-5C58-4B04-AD9B-AADE3FA9FF5A}" type="datetime1">
              <a:rPr lang="en-US">
                <a:solidFill>
                  <a:prstClr val="black">
                    <a:tint val="75000"/>
                  </a:prstClr>
                </a:solidFill>
              </a:rPr>
              <a:pPr>
                <a:defRPr/>
              </a:pPr>
              <a:t>9/24/2014</a:t>
            </a:fld>
            <a:endParaRPr lang="en-US">
              <a:solidFill>
                <a:prstClr val="black">
                  <a:tint val="75000"/>
                </a:prstClr>
              </a:solidFill>
            </a:endParaRPr>
          </a:p>
        </p:txBody>
      </p:sp>
      <p:sp>
        <p:nvSpPr>
          <p:cNvPr id="5" name="Footer Placeholder 4"/>
          <p:cNvSpPr>
            <a:spLocks noGrp="1"/>
          </p:cNvSpPr>
          <p:nvPr>
            <p:ph type="ftr" sz="quarter" idx="3"/>
          </p:nvPr>
        </p:nvSpPr>
        <p:spPr>
          <a:xfrm>
            <a:off x="1828800" y="6416675"/>
            <a:ext cx="5486400" cy="365125"/>
          </a:xfrm>
          <a:prstGeom prst="rect">
            <a:avLst/>
          </a:prstGeom>
        </p:spPr>
        <p:txBody>
          <a:bodyPr vert="horz" lIns="91440" tIns="45720" rIns="91440" bIns="45720" rtlCol="0" anchor="ctr"/>
          <a:lstStyle>
            <a:lvl1pPr algn="l" fontAlgn="auto">
              <a:spcBef>
                <a:spcPts val="0"/>
              </a:spcBef>
              <a:spcAft>
                <a:spcPts val="0"/>
              </a:spcAft>
              <a:defRPr sz="800" b="0">
                <a:solidFill>
                  <a:schemeClr val="tx1">
                    <a:tint val="75000"/>
                  </a:schemeClr>
                </a:solidFill>
                <a:latin typeface="+mn-lt"/>
              </a:defRPr>
            </a:lvl1pPr>
          </a:lstStyle>
          <a:p>
            <a:pPr>
              <a:defRPr/>
            </a:pPr>
            <a:r>
              <a:rPr lang="en-US" b="1" dirty="0">
                <a:solidFill>
                  <a:prstClr val="black">
                    <a:tint val="75000"/>
                  </a:prstClr>
                </a:solidFill>
              </a:rPr>
              <a:t>Snowball Metrics Project Partners</a:t>
            </a:r>
            <a:endParaRPr lang="en-US" dirty="0">
              <a:solidFill>
                <a:prstClr val="black">
                  <a:tint val="75000"/>
                </a:prstClr>
              </a:solidFill>
            </a:endParaRPr>
          </a:p>
          <a:p>
            <a:pPr>
              <a:defRPr/>
            </a:pPr>
            <a:r>
              <a:rPr lang="en-US" sz="700" dirty="0">
                <a:solidFill>
                  <a:prstClr val="black">
                    <a:tint val="75000"/>
                  </a:prstClr>
                </a:solidFill>
              </a:rPr>
              <a:t>University of Oxford, University College London, University of Cambridge, Imperial </a:t>
            </a:r>
            <a:r>
              <a:rPr lang="en-US" sz="700" dirty="0" smtClean="0">
                <a:solidFill>
                  <a:prstClr val="black">
                    <a:tint val="75000"/>
                  </a:prstClr>
                </a:solidFill>
              </a:rPr>
              <a:t>College </a:t>
            </a:r>
            <a:r>
              <a:rPr lang="en-US" sz="700" dirty="0">
                <a:solidFill>
                  <a:prstClr val="black">
                    <a:tint val="75000"/>
                  </a:prstClr>
                </a:solidFill>
              </a:rPr>
              <a:t>London, University of Bristol, University of Leeds, Queen’s University Belfast, University of St. Andrews, Elsevier  *Ordered according to productivity 2011 (data source: Scopus)</a:t>
            </a:r>
            <a:endParaRPr lang="en-US" sz="200" dirty="0">
              <a:solidFill>
                <a:prstClr val="black">
                  <a:tint val="75000"/>
                </a:prstClr>
              </a:solidFill>
            </a:endParaRPr>
          </a:p>
        </p:txBody>
      </p:sp>
      <p:sp>
        <p:nvSpPr>
          <p:cNvPr id="6" name="Slide Number Placeholder 5"/>
          <p:cNvSpPr>
            <a:spLocks noGrp="1"/>
          </p:cNvSpPr>
          <p:nvPr>
            <p:ph type="sldNum" sz="quarter" idx="4"/>
          </p:nvPr>
        </p:nvSpPr>
        <p:spPr>
          <a:xfrm>
            <a:off x="7315200" y="6416675"/>
            <a:ext cx="1371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3DDEEBA-A52D-49CF-8EE6-A3D78911F150}"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p:txStyles>
    <p:titleStyle>
      <a:lvl1pPr algn="l" rtl="0" eaLnBrk="0" fontAlgn="base" hangingPunct="0">
        <a:spcBef>
          <a:spcPct val="0"/>
        </a:spcBef>
        <a:spcAft>
          <a:spcPct val="0"/>
        </a:spcAft>
        <a:defRPr sz="2800" b="1" kern="1200">
          <a:solidFill>
            <a:srgbClr val="50BBD3"/>
          </a:solidFill>
          <a:latin typeface="+mj-lt"/>
          <a:ea typeface="+mj-ea"/>
          <a:cs typeface="+mj-cs"/>
        </a:defRPr>
      </a:lvl1pPr>
      <a:lvl2pPr algn="l" rtl="0" eaLnBrk="0" fontAlgn="base" hangingPunct="0">
        <a:spcBef>
          <a:spcPct val="0"/>
        </a:spcBef>
        <a:spcAft>
          <a:spcPct val="0"/>
        </a:spcAft>
        <a:defRPr sz="2800" b="1">
          <a:solidFill>
            <a:srgbClr val="50BBD3"/>
          </a:solidFill>
          <a:latin typeface="Arial" charset="0"/>
        </a:defRPr>
      </a:lvl2pPr>
      <a:lvl3pPr algn="l" rtl="0" eaLnBrk="0" fontAlgn="base" hangingPunct="0">
        <a:spcBef>
          <a:spcPct val="0"/>
        </a:spcBef>
        <a:spcAft>
          <a:spcPct val="0"/>
        </a:spcAft>
        <a:defRPr sz="2800" b="1">
          <a:solidFill>
            <a:srgbClr val="50BBD3"/>
          </a:solidFill>
          <a:latin typeface="Arial" charset="0"/>
        </a:defRPr>
      </a:lvl3pPr>
      <a:lvl4pPr algn="l" rtl="0" eaLnBrk="0" fontAlgn="base" hangingPunct="0">
        <a:spcBef>
          <a:spcPct val="0"/>
        </a:spcBef>
        <a:spcAft>
          <a:spcPct val="0"/>
        </a:spcAft>
        <a:defRPr sz="2800" b="1">
          <a:solidFill>
            <a:srgbClr val="50BBD3"/>
          </a:solidFill>
          <a:latin typeface="Arial" charset="0"/>
        </a:defRPr>
      </a:lvl4pPr>
      <a:lvl5pPr algn="l" rtl="0" eaLnBrk="0" fontAlgn="base" hangingPunct="0">
        <a:spcBef>
          <a:spcPct val="0"/>
        </a:spcBef>
        <a:spcAft>
          <a:spcPct val="0"/>
        </a:spcAft>
        <a:defRPr sz="2800" b="1">
          <a:solidFill>
            <a:srgbClr val="50BBD3"/>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rgbClr val="50BBD3"/>
        </a:buClr>
        <a:buFont typeface="Arial"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50BBD3"/>
        </a:buClr>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50BBD3"/>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50BBD3"/>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hyperlink" Target="mailto:l.colledge@elsevier.com" TargetMode="External"/><Relationship Id="rId3" Type="http://schemas.openxmlformats.org/officeDocument/2006/relationships/tags" Target="../tags/tag3.xml"/><Relationship Id="rId7" Type="http://schemas.openxmlformats.org/officeDocument/2006/relationships/image" Target="../media/image2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2.xml"/><Relationship Id="rId10" Type="http://schemas.openxmlformats.org/officeDocument/2006/relationships/image" Target="../media/image22.png"/><Relationship Id="rId4" Type="http://schemas.openxmlformats.org/officeDocument/2006/relationships/tags" Target="../tags/tag4.xml"/><Relationship Id="rId9" Type="http://schemas.openxmlformats.org/officeDocument/2006/relationships/hyperlink" Target="mailto:snowballmetrics@elsevier.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www.snowballmetrics.com/wp-content/uploads/Snowball-Metrics-Letter-of-Intent.pdf"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hyperlink" Target="http://www.theguardian.com/higher-education-network/blog/2014/jul/23/expanding-altmetrics-include-policy-documents-boost-reputation?commentpage=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32496" y="2012707"/>
            <a:ext cx="7861128" cy="1500187"/>
          </a:xfrm>
        </p:spPr>
        <p:txBody>
          <a:bodyPr/>
          <a:lstStyle/>
          <a:p>
            <a:pPr>
              <a:defRPr/>
            </a:pPr>
            <a:r>
              <a:rPr lang="en-US" dirty="0" smtClean="0"/>
              <a:t>How </a:t>
            </a:r>
            <a:r>
              <a:rPr lang="en-US" dirty="0"/>
              <a:t>are people using altmetrics now</a:t>
            </a:r>
            <a:r>
              <a:rPr lang="en-US" dirty="0" smtClean="0"/>
              <a:t>?</a:t>
            </a:r>
          </a:p>
          <a:p>
            <a:pPr>
              <a:defRPr/>
            </a:pPr>
            <a:r>
              <a:rPr lang="en-US" sz="2400" dirty="0" smtClean="0"/>
              <a:t>The Snowball Metrics perspective</a:t>
            </a:r>
            <a:endParaRPr lang="en-US" sz="2400" dirty="0" smtClean="0"/>
          </a:p>
        </p:txBody>
      </p:sp>
      <p:sp>
        <p:nvSpPr>
          <p:cNvPr id="6" name="Slide Number Placeholder 5"/>
          <p:cNvSpPr>
            <a:spLocks noGrp="1"/>
          </p:cNvSpPr>
          <p:nvPr>
            <p:ph type="sldNum" sz="quarter" idx="12"/>
          </p:nvPr>
        </p:nvSpPr>
        <p:spPr/>
        <p:txBody>
          <a:bodyPr/>
          <a:lstStyle/>
          <a:p>
            <a:pPr>
              <a:defRPr/>
            </a:pPr>
            <a:fld id="{293F6263-8E3C-4838-9542-2A12C7AFDFE1}" type="slidenum">
              <a:rPr lang="en-US" smtClean="0"/>
              <a:pPr>
                <a:defRPr/>
              </a:pPr>
              <a:t>1</a:t>
            </a:fld>
            <a:endParaRPr lang="en-US" dirty="0"/>
          </a:p>
        </p:txBody>
      </p:sp>
      <p:sp>
        <p:nvSpPr>
          <p:cNvPr id="2" name="Title 1"/>
          <p:cNvSpPr>
            <a:spLocks noGrp="1"/>
          </p:cNvSpPr>
          <p:nvPr>
            <p:ph type="title"/>
          </p:nvPr>
        </p:nvSpPr>
        <p:spPr/>
        <p:txBody>
          <a:bodyPr/>
          <a:lstStyle/>
          <a:p>
            <a:r>
              <a:rPr lang="en-US" b="1" dirty="0" smtClean="0"/>
              <a:t>Dr Lisa Colledge</a:t>
            </a:r>
            <a:r>
              <a:rPr lang="en-US" dirty="0" smtClean="0"/>
              <a:t/>
            </a:r>
            <a:br>
              <a:rPr lang="en-US" dirty="0" smtClean="0"/>
            </a:br>
            <a:r>
              <a:rPr lang="en-US" dirty="0" smtClean="0"/>
              <a:t>Director of Research Metrics, Elsevier</a:t>
            </a:r>
            <a:br>
              <a:rPr lang="en-US" dirty="0" smtClean="0"/>
            </a:br>
            <a:r>
              <a:rPr lang="en-US" dirty="0" smtClean="0"/>
              <a:t>and</a:t>
            </a:r>
            <a:br>
              <a:rPr lang="en-US" dirty="0" smtClean="0"/>
            </a:br>
            <a:r>
              <a:rPr lang="en-US" dirty="0" smtClean="0"/>
              <a:t>Snowball Metrics Program Manager</a:t>
            </a:r>
            <a:endParaRPr lang="en-US" dirty="0"/>
          </a:p>
        </p:txBody>
      </p:sp>
    </p:spTree>
    <p:extLst>
      <p:ext uri="{BB962C8B-B14F-4D97-AF65-F5344CB8AC3E}">
        <p14:creationId xmlns:p14="http://schemas.microsoft.com/office/powerpoint/2010/main" val="1683897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682191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017"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custDataLst>
              <p:tags r:id="rId3"/>
            </p:custDataLst>
          </p:nvPr>
        </p:nvSpPr>
        <p:spPr>
          <a:xfrm>
            <a:off x="0" y="0"/>
            <a:ext cx="9144000"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Title 1"/>
          <p:cNvSpPr>
            <a:spLocks noGrp="1"/>
          </p:cNvSpPr>
          <p:nvPr>
            <p:ph type="title"/>
            <p:custDataLst>
              <p:tags r:id="rId4"/>
            </p:custDataLst>
          </p:nvPr>
        </p:nvSpPr>
        <p:spPr>
          <a:xfrm>
            <a:off x="344211" y="3736984"/>
            <a:ext cx="8455584" cy="3320140"/>
          </a:xfrm>
        </p:spPr>
        <p:txBody>
          <a:bodyPr wrap="none">
            <a:spAutoFit/>
          </a:bodyPr>
          <a:lstStyle/>
          <a:p>
            <a:pPr algn="ctr">
              <a:lnSpc>
                <a:spcPct val="114000"/>
              </a:lnSpc>
              <a:spcAft>
                <a:spcPts val="600"/>
              </a:spcAft>
            </a:pPr>
            <a:r>
              <a:rPr lang="en-GB" sz="4400" dirty="0" smtClean="0">
                <a:solidFill>
                  <a:schemeClr val="bg1"/>
                </a:solidFill>
                <a:latin typeface="Trajan Pro" pitchFamily="18" charset="0"/>
                <a:ea typeface="ＭＳ Ｐゴシック" pitchFamily="34" charset="-128"/>
              </a:rPr>
              <a:t>THANK YOU FOR</a:t>
            </a:r>
            <a:br>
              <a:rPr lang="en-GB" sz="4400" dirty="0" smtClean="0">
                <a:solidFill>
                  <a:schemeClr val="bg1"/>
                </a:solidFill>
                <a:latin typeface="Trajan Pro" pitchFamily="18" charset="0"/>
                <a:ea typeface="ＭＳ Ｐゴシック" pitchFamily="34" charset="-128"/>
              </a:rPr>
            </a:br>
            <a:r>
              <a:rPr lang="en-GB" sz="4400" dirty="0" smtClean="0">
                <a:solidFill>
                  <a:schemeClr val="bg1"/>
                </a:solidFill>
                <a:latin typeface="Trajan Pro" pitchFamily="18" charset="0"/>
                <a:ea typeface="ＭＳ Ｐゴシック" pitchFamily="34" charset="-128"/>
              </a:rPr>
              <a:t>YOUR TIME AND ATTENTION!</a:t>
            </a:r>
            <a:r>
              <a:rPr lang="en-GB" sz="3600" dirty="0" smtClean="0">
                <a:solidFill>
                  <a:schemeClr val="bg1"/>
                </a:solidFill>
                <a:ea typeface="ＭＳ Ｐゴシック" pitchFamily="34" charset="-128"/>
              </a:rPr>
              <a:t/>
            </a:r>
            <a:br>
              <a:rPr lang="en-GB" sz="3600" dirty="0" smtClean="0">
                <a:solidFill>
                  <a:schemeClr val="bg1"/>
                </a:solidFill>
                <a:ea typeface="ＭＳ Ｐゴシック" pitchFamily="34" charset="-128"/>
              </a:rPr>
            </a:br>
            <a:r>
              <a:rPr lang="en-GB" sz="2400" b="0" dirty="0" smtClean="0">
                <a:solidFill>
                  <a:schemeClr val="bg1"/>
                </a:solidFill>
                <a:ea typeface="ＭＳ Ｐゴシック" pitchFamily="34" charset="-128"/>
              </a:rPr>
              <a:t/>
            </a:r>
            <a:br>
              <a:rPr lang="en-GB" sz="2400" b="0" dirty="0" smtClean="0">
                <a:solidFill>
                  <a:schemeClr val="bg1"/>
                </a:solidFill>
                <a:ea typeface="ＭＳ Ｐゴシック" pitchFamily="34" charset="-128"/>
              </a:rPr>
            </a:br>
            <a:r>
              <a:rPr lang="en-GB" sz="2400" dirty="0" smtClean="0">
                <a:solidFill>
                  <a:schemeClr val="bg1"/>
                </a:solidFill>
                <a:ea typeface="ＭＳ Ｐゴシック" pitchFamily="34" charset="-128"/>
                <a:hlinkClick r:id="rId8"/>
              </a:rPr>
              <a:t>l.colledge@elsevier.com</a:t>
            </a:r>
            <a:r>
              <a:rPr lang="en-GB" sz="2400" b="0" dirty="0" smtClean="0">
                <a:solidFill>
                  <a:schemeClr val="bg1"/>
                </a:solidFill>
                <a:ea typeface="ＭＳ Ｐゴシック" pitchFamily="34" charset="-128"/>
              </a:rPr>
              <a:t/>
            </a:r>
            <a:br>
              <a:rPr lang="en-GB" sz="2400" b="0" dirty="0" smtClean="0">
                <a:solidFill>
                  <a:schemeClr val="bg1"/>
                </a:solidFill>
                <a:ea typeface="ＭＳ Ｐゴシック" pitchFamily="34" charset="-128"/>
              </a:rPr>
            </a:br>
            <a:r>
              <a:rPr lang="en-GB" sz="2400" dirty="0" smtClean="0">
                <a:solidFill>
                  <a:schemeClr val="bg1"/>
                </a:solidFill>
                <a:ea typeface="ＭＳ Ｐゴシック" pitchFamily="34" charset="-128"/>
                <a:hlinkClick r:id="rId9"/>
              </a:rPr>
              <a:t>snowballmetrics@elsevier.com</a:t>
            </a:r>
            <a:r>
              <a:rPr lang="en-GB" sz="3600" dirty="0" smtClean="0">
                <a:solidFill>
                  <a:schemeClr val="bg1"/>
                </a:solidFill>
                <a:ea typeface="ＭＳ Ｐゴシック" pitchFamily="34" charset="-128"/>
              </a:rPr>
              <a:t/>
            </a:r>
            <a:br>
              <a:rPr lang="en-GB" sz="3600" dirty="0" smtClean="0">
                <a:solidFill>
                  <a:schemeClr val="bg1"/>
                </a:solidFill>
                <a:ea typeface="ＭＳ Ｐゴシック" pitchFamily="34" charset="-128"/>
              </a:rPr>
            </a:br>
            <a:r>
              <a:rPr lang="en-GB" sz="2400" b="0" dirty="0" smtClean="0">
                <a:solidFill>
                  <a:schemeClr val="bg1"/>
                </a:solidFill>
                <a:ea typeface="ＭＳ Ｐゴシック" pitchFamily="34" charset="-128"/>
              </a:rPr>
              <a:t> </a:t>
            </a:r>
            <a:endParaRPr lang="en-US" sz="2400" b="0" dirty="0" smtClean="0">
              <a:solidFill>
                <a:schemeClr val="bg1"/>
              </a:solidFill>
              <a:ea typeface="ＭＳ Ｐゴシック" pitchFamily="34" charset="-128"/>
            </a:endParaRPr>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22735" y="349333"/>
            <a:ext cx="2924403" cy="322637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7671" y="996287"/>
            <a:ext cx="8161361" cy="1351128"/>
          </a:xfrm>
          <a:prstGeom prst="rect">
            <a:avLst/>
          </a:prstGeom>
          <a:solidFill>
            <a:srgbClr val="50BBD3">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7071" y="152400"/>
            <a:ext cx="6434919" cy="685800"/>
          </a:xfrm>
        </p:spPr>
        <p:txBody>
          <a:bodyPr/>
          <a:lstStyle/>
          <a:p>
            <a:r>
              <a:rPr lang="en-US" dirty="0" smtClean="0"/>
              <a:t>Snowball Metrics </a:t>
            </a:r>
            <a:r>
              <a:rPr lang="en-US" dirty="0" smtClean="0"/>
              <a:t>in a nutshell</a:t>
            </a:r>
            <a:endParaRPr lang="en-US" dirty="0"/>
          </a:p>
        </p:txBody>
      </p:sp>
      <p:sp>
        <p:nvSpPr>
          <p:cNvPr id="6" name="Slide Number Placeholder 5"/>
          <p:cNvSpPr>
            <a:spLocks noGrp="1"/>
          </p:cNvSpPr>
          <p:nvPr>
            <p:ph type="sldNum" sz="quarter" idx="12"/>
          </p:nvPr>
        </p:nvSpPr>
        <p:spPr>
          <a:xfrm>
            <a:off x="7668479" y="6482044"/>
            <a:ext cx="1371600" cy="365125"/>
          </a:xfrm>
        </p:spPr>
        <p:txBody>
          <a:bodyPr/>
          <a:lstStyle/>
          <a:p>
            <a:pPr>
              <a:defRPr/>
            </a:pPr>
            <a:fld id="{B475C23E-1427-4651-8D2C-9DE5C77431A0}" type="slidenum">
              <a:rPr lang="en-US" smtClean="0"/>
              <a:pPr>
                <a:defRPr/>
              </a:pPr>
              <a:t>2</a:t>
            </a:fld>
            <a:endParaRPr lang="en-US" dirty="0"/>
          </a:p>
        </p:txBody>
      </p:sp>
      <p:sp>
        <p:nvSpPr>
          <p:cNvPr id="4" name="Content Placeholder 3"/>
          <p:cNvSpPr>
            <a:spLocks noGrp="1"/>
          </p:cNvSpPr>
          <p:nvPr>
            <p:ph idx="1"/>
          </p:nvPr>
        </p:nvSpPr>
        <p:spPr>
          <a:xfrm>
            <a:off x="525439" y="1074760"/>
            <a:ext cx="8400197" cy="5257800"/>
          </a:xfrm>
        </p:spPr>
        <p:txBody>
          <a:bodyPr/>
          <a:lstStyle/>
          <a:p>
            <a:pPr marL="0" indent="0">
              <a:buNone/>
            </a:pPr>
            <a:r>
              <a:rPr lang="en-GB" b="1" u="sng" dirty="0"/>
              <a:t>Vision</a:t>
            </a:r>
            <a:r>
              <a:rPr lang="en-GB" dirty="0"/>
              <a:t>: </a:t>
            </a:r>
            <a:r>
              <a:rPr lang="en-GB" b="1" dirty="0"/>
              <a:t>Snowball Metrics </a:t>
            </a:r>
            <a:r>
              <a:rPr lang="en-GB" b="1" dirty="0" smtClean="0"/>
              <a:t>enable benchmarking by driving </a:t>
            </a:r>
            <a:r>
              <a:rPr lang="en-GB" b="1" dirty="0"/>
              <a:t>quality and efficiency across higher education’s research and enterprise activities, regardless of system and </a:t>
            </a:r>
            <a:r>
              <a:rPr lang="en-GB" b="1" dirty="0" smtClean="0"/>
              <a:t>supplier</a:t>
            </a:r>
          </a:p>
          <a:p>
            <a:pPr marL="0" indent="0">
              <a:buNone/>
            </a:pPr>
            <a:endParaRPr lang="en-GB" b="1" dirty="0" smtClean="0"/>
          </a:p>
          <a:p>
            <a:r>
              <a:rPr lang="en-US" b="1" dirty="0" smtClean="0">
                <a:solidFill>
                  <a:srgbClr val="67AFBD"/>
                </a:solidFill>
              </a:rPr>
              <a:t>Bottom-up initiative</a:t>
            </a:r>
            <a:r>
              <a:rPr lang="en-US" dirty="0" smtClean="0">
                <a:solidFill>
                  <a:schemeClr val="bg1">
                    <a:lumMod val="50000"/>
                  </a:schemeClr>
                </a:solidFill>
              </a:rPr>
              <a:t>: universities define and endorse metrics to generate a </a:t>
            </a:r>
            <a:r>
              <a:rPr lang="en-US" b="1" dirty="0" smtClean="0">
                <a:solidFill>
                  <a:schemeClr val="bg1">
                    <a:lumMod val="50000"/>
                  </a:schemeClr>
                </a:solidFill>
              </a:rPr>
              <a:t>strategic</a:t>
            </a:r>
            <a:r>
              <a:rPr lang="en-US" dirty="0" smtClean="0">
                <a:solidFill>
                  <a:schemeClr val="bg1">
                    <a:lumMod val="50000"/>
                  </a:schemeClr>
                </a:solidFill>
              </a:rPr>
              <a:t> </a:t>
            </a:r>
            <a:r>
              <a:rPr lang="en-US" b="1" dirty="0" smtClean="0">
                <a:solidFill>
                  <a:schemeClr val="bg1">
                    <a:lumMod val="50000"/>
                  </a:schemeClr>
                </a:solidFill>
              </a:rPr>
              <a:t>dashboard</a:t>
            </a:r>
            <a:r>
              <a:rPr lang="en-US" dirty="0" smtClean="0">
                <a:solidFill>
                  <a:schemeClr val="bg1">
                    <a:lumMod val="50000"/>
                  </a:schemeClr>
                </a:solidFill>
              </a:rPr>
              <a:t>. </a:t>
            </a:r>
            <a:r>
              <a:rPr lang="en-US" dirty="0" smtClean="0">
                <a:solidFill>
                  <a:srgbClr val="67AFBD"/>
                </a:solidFill>
              </a:rPr>
              <a:t>The community is their guardian</a:t>
            </a:r>
          </a:p>
          <a:p>
            <a:r>
              <a:rPr lang="en-US" dirty="0" smtClean="0">
                <a:solidFill>
                  <a:schemeClr val="bg1">
                    <a:lumMod val="50000"/>
                  </a:schemeClr>
                </a:solidFill>
              </a:rPr>
              <a:t>Draw </a:t>
            </a:r>
            <a:r>
              <a:rPr lang="en-US" dirty="0">
                <a:solidFill>
                  <a:schemeClr val="bg1">
                    <a:lumMod val="50000"/>
                  </a:schemeClr>
                </a:solidFill>
              </a:rPr>
              <a:t>on </a:t>
            </a:r>
            <a:r>
              <a:rPr lang="en-US" dirty="0" smtClean="0">
                <a:solidFill>
                  <a:schemeClr val="bg1">
                    <a:lumMod val="50000"/>
                  </a:schemeClr>
                </a:solidFill>
              </a:rPr>
              <a:t>all data: </a:t>
            </a:r>
            <a:r>
              <a:rPr lang="en-US" b="1" dirty="0" smtClean="0">
                <a:solidFill>
                  <a:srgbClr val="67AFBD"/>
                </a:solidFill>
              </a:rPr>
              <a:t>university</a:t>
            </a:r>
            <a:r>
              <a:rPr lang="en-US" b="1" dirty="0">
                <a:solidFill>
                  <a:srgbClr val="67AFBD"/>
                </a:solidFill>
              </a:rPr>
              <a:t>, </a:t>
            </a:r>
            <a:r>
              <a:rPr lang="en-US" b="1" dirty="0" smtClean="0">
                <a:solidFill>
                  <a:srgbClr val="67AFBD"/>
                </a:solidFill>
              </a:rPr>
              <a:t>commercial and public</a:t>
            </a:r>
            <a:endParaRPr lang="en-US" b="1" dirty="0">
              <a:solidFill>
                <a:srgbClr val="67AFBD"/>
              </a:solidFill>
            </a:endParaRPr>
          </a:p>
          <a:p>
            <a:r>
              <a:rPr lang="en-US" dirty="0">
                <a:solidFill>
                  <a:schemeClr val="bg1">
                    <a:lumMod val="50000"/>
                  </a:schemeClr>
                </a:solidFill>
              </a:rPr>
              <a:t>Ensure that the metrics are </a:t>
            </a:r>
            <a:r>
              <a:rPr lang="en-US" b="1" dirty="0" smtClean="0">
                <a:solidFill>
                  <a:srgbClr val="67AFBD"/>
                </a:solidFill>
              </a:rPr>
              <a:t>system- and tool-agnostic</a:t>
            </a:r>
          </a:p>
          <a:p>
            <a:r>
              <a:rPr lang="en-US" dirty="0" smtClean="0">
                <a:solidFill>
                  <a:schemeClr val="bg1">
                    <a:lumMod val="50000"/>
                  </a:schemeClr>
                </a:solidFill>
              </a:rPr>
              <a:t>Build on </a:t>
            </a:r>
            <a:r>
              <a:rPr lang="en-US" b="1" dirty="0" smtClean="0">
                <a:solidFill>
                  <a:srgbClr val="67AFBD"/>
                </a:solidFill>
              </a:rPr>
              <a:t>existing definitions and standards </a:t>
            </a:r>
            <a:r>
              <a:rPr lang="en-US" dirty="0" smtClean="0">
                <a:solidFill>
                  <a:schemeClr val="bg1">
                    <a:lumMod val="50000"/>
                  </a:schemeClr>
                </a:solidFill>
              </a:rPr>
              <a:t>where possible and sensible</a:t>
            </a:r>
            <a:endParaRPr lang="en-US" dirty="0">
              <a:solidFill>
                <a:schemeClr val="bg1">
                  <a:lumMod val="50000"/>
                </a:schemeClr>
              </a:solidFill>
            </a:endParaRPr>
          </a:p>
          <a:p>
            <a:endParaRPr lang="en-US"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690" y="5328266"/>
            <a:ext cx="3507087" cy="59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65" y="5349902"/>
            <a:ext cx="1981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568" y="5959502"/>
            <a:ext cx="381952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3" y="5649939"/>
            <a:ext cx="20764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11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194" y="915123"/>
            <a:ext cx="3955477" cy="5250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66128" y="138752"/>
            <a:ext cx="5867400" cy="685800"/>
          </a:xfrm>
        </p:spPr>
        <p:txBody>
          <a:bodyPr/>
          <a:lstStyle/>
          <a:p>
            <a:r>
              <a:rPr lang="en-US" dirty="0" smtClean="0"/>
              <a:t>The output of Snowball Metrics</a:t>
            </a:r>
            <a:endParaRPr lang="en-US" dirty="0"/>
          </a:p>
        </p:txBody>
      </p:sp>
      <p:sp>
        <p:nvSpPr>
          <p:cNvPr id="6" name="Slide Number Placeholder 5"/>
          <p:cNvSpPr>
            <a:spLocks noGrp="1"/>
          </p:cNvSpPr>
          <p:nvPr>
            <p:ph type="sldNum" sz="quarter" idx="12"/>
          </p:nvPr>
        </p:nvSpPr>
        <p:spPr>
          <a:xfrm>
            <a:off x="7315200" y="6362083"/>
            <a:ext cx="1371600" cy="365125"/>
          </a:xfrm>
        </p:spPr>
        <p:txBody>
          <a:bodyPr/>
          <a:lstStyle/>
          <a:p>
            <a:pPr>
              <a:defRPr/>
            </a:pPr>
            <a:fld id="{B475C23E-1427-4651-8D2C-9DE5C77431A0}" type="slidenum">
              <a:rPr lang="en-US" smtClean="0">
                <a:solidFill>
                  <a:prstClr val="black">
                    <a:tint val="75000"/>
                  </a:prstClr>
                </a:solidFill>
              </a:rPr>
              <a:pPr>
                <a:defRPr/>
              </a:pPr>
              <a:t>3</a:t>
            </a:fld>
            <a:endParaRPr lang="en-US">
              <a:solidFill>
                <a:prstClr val="black">
                  <a:tint val="75000"/>
                </a:prstClr>
              </a:solidFill>
            </a:endParaRPr>
          </a:p>
        </p:txBody>
      </p:sp>
      <p:sp>
        <p:nvSpPr>
          <p:cNvPr id="16" name="Rectangle 15"/>
          <p:cNvSpPr/>
          <p:nvPr/>
        </p:nvSpPr>
        <p:spPr>
          <a:xfrm>
            <a:off x="5096326" y="5502833"/>
            <a:ext cx="4211472" cy="369332"/>
          </a:xfrm>
          <a:prstGeom prst="rect">
            <a:avLst/>
          </a:prstGeom>
        </p:spPr>
        <p:txBody>
          <a:bodyPr wrap="square">
            <a:spAutoFit/>
          </a:bodyPr>
          <a:lstStyle/>
          <a:p>
            <a:r>
              <a:rPr lang="en-GB" b="1" dirty="0" smtClean="0">
                <a:solidFill>
                  <a:srgbClr val="50BBD3"/>
                </a:solidFill>
                <a:latin typeface="Garamond"/>
              </a:rPr>
              <a:t>www.snowballmetrics.com/metrics </a:t>
            </a:r>
            <a:endParaRPr lang="en-US" b="1" dirty="0">
              <a:solidFill>
                <a:srgbClr val="50BBD3"/>
              </a:solidFill>
              <a:latin typeface="Garamond"/>
            </a:endParaRPr>
          </a:p>
        </p:txBody>
      </p:sp>
      <p:sp>
        <p:nvSpPr>
          <p:cNvPr id="3" name="TextBox 2"/>
          <p:cNvSpPr txBox="1"/>
          <p:nvPr/>
        </p:nvSpPr>
        <p:spPr>
          <a:xfrm>
            <a:off x="368488" y="875112"/>
            <a:ext cx="4230806" cy="5016758"/>
          </a:xfrm>
          <a:prstGeom prst="rect">
            <a:avLst/>
          </a:prstGeom>
          <a:noFill/>
        </p:spPr>
        <p:txBody>
          <a:bodyPr wrap="square" rtlCol="0">
            <a:spAutoFit/>
          </a:bodyPr>
          <a:lstStyle/>
          <a:p>
            <a:r>
              <a:rPr lang="en-US" sz="2000" b="1" dirty="0" smtClean="0">
                <a:solidFill>
                  <a:srgbClr val="50BBD3"/>
                </a:solidFill>
                <a:latin typeface="Garamond"/>
              </a:rPr>
              <a:t>“Recipes” – </a:t>
            </a:r>
            <a:r>
              <a:rPr lang="en-US" sz="2000" b="1" dirty="0" smtClean="0">
                <a:solidFill>
                  <a:srgbClr val="50BBD3"/>
                </a:solidFill>
                <a:latin typeface="Garamond"/>
              </a:rPr>
              <a:t>free, agreed </a:t>
            </a:r>
            <a:r>
              <a:rPr lang="en-US" sz="2000" b="1" dirty="0" smtClean="0">
                <a:solidFill>
                  <a:srgbClr val="50BBD3"/>
                </a:solidFill>
                <a:latin typeface="Garamond"/>
              </a:rPr>
              <a:t>and tested metric methodologies – are the output of Snowball Metrics</a:t>
            </a:r>
          </a:p>
          <a:p>
            <a:pPr>
              <a:spcAft>
                <a:spcPts val="600"/>
              </a:spcAft>
              <a:buFont typeface="Arial" charset="0"/>
              <a:buNone/>
              <a:defRPr/>
            </a:pPr>
            <a:endParaRPr lang="en-GB" sz="2000" dirty="0" smtClean="0">
              <a:solidFill>
                <a:prstClr val="black"/>
              </a:solidFill>
              <a:latin typeface="Garamond"/>
            </a:endParaRPr>
          </a:p>
          <a:p>
            <a:pPr>
              <a:spcAft>
                <a:spcPts val="600"/>
              </a:spcAft>
              <a:buFont typeface="Arial" charset="0"/>
              <a:buNone/>
              <a:defRPr/>
            </a:pPr>
            <a:r>
              <a:rPr lang="en-GB" sz="2000" dirty="0" smtClean="0">
                <a:solidFill>
                  <a:schemeClr val="bg1">
                    <a:lumMod val="50000"/>
                  </a:schemeClr>
                </a:solidFill>
                <a:latin typeface="Garamond"/>
              </a:rPr>
              <a:t>From Statement of Intent:</a:t>
            </a:r>
          </a:p>
          <a:p>
            <a:pPr marL="342900" indent="-342900">
              <a:spcAft>
                <a:spcPts val="600"/>
              </a:spcAft>
              <a:buFont typeface="Arial" panose="020B0604020202020204" pitchFamily="34" charset="0"/>
              <a:buChar char="•"/>
              <a:defRPr/>
            </a:pPr>
            <a:r>
              <a:rPr lang="en-GB" sz="2000" dirty="0" smtClean="0">
                <a:solidFill>
                  <a:schemeClr val="bg1">
                    <a:lumMod val="50000"/>
                  </a:schemeClr>
                </a:solidFill>
                <a:latin typeface="Garamond"/>
              </a:rPr>
              <a:t>Agreed </a:t>
            </a:r>
            <a:r>
              <a:rPr lang="en-GB" sz="2000" dirty="0">
                <a:solidFill>
                  <a:schemeClr val="bg1">
                    <a:lumMod val="50000"/>
                  </a:schemeClr>
                </a:solidFill>
                <a:latin typeface="Garamond"/>
              </a:rPr>
              <a:t>and tested methodologies… are and will continue to be </a:t>
            </a:r>
            <a:r>
              <a:rPr lang="en-GB" sz="2000" b="1" dirty="0">
                <a:solidFill>
                  <a:schemeClr val="bg1">
                    <a:lumMod val="50000"/>
                  </a:schemeClr>
                </a:solidFill>
                <a:latin typeface="Garamond"/>
              </a:rPr>
              <a:t>shared free-of-charge</a:t>
            </a:r>
            <a:endParaRPr lang="en-GB" sz="2000" dirty="0">
              <a:solidFill>
                <a:schemeClr val="bg1">
                  <a:lumMod val="50000"/>
                </a:schemeClr>
              </a:solidFill>
              <a:latin typeface="Garamond"/>
            </a:endParaRPr>
          </a:p>
          <a:p>
            <a:pPr marL="342900" indent="-342900">
              <a:spcAft>
                <a:spcPts val="600"/>
              </a:spcAft>
              <a:buFont typeface="Arial" panose="020B0604020202020204" pitchFamily="34" charset="0"/>
              <a:buChar char="•"/>
              <a:defRPr/>
            </a:pPr>
            <a:r>
              <a:rPr lang="en-US" sz="2000" b="1" dirty="0">
                <a:solidFill>
                  <a:schemeClr val="bg1">
                    <a:lumMod val="50000"/>
                  </a:schemeClr>
                </a:solidFill>
                <a:latin typeface="Garamond"/>
              </a:rPr>
              <a:t>None of the project partners will at any stage apply any charges  </a:t>
            </a:r>
            <a:r>
              <a:rPr lang="en-GB" sz="2000" b="1" dirty="0">
                <a:solidFill>
                  <a:schemeClr val="bg1">
                    <a:lumMod val="50000"/>
                  </a:schemeClr>
                </a:solidFill>
                <a:latin typeface="Garamond"/>
              </a:rPr>
              <a:t>for the methodologies</a:t>
            </a:r>
            <a:endParaRPr lang="en-GB" sz="2000" dirty="0">
              <a:solidFill>
                <a:schemeClr val="bg1">
                  <a:lumMod val="50000"/>
                </a:schemeClr>
              </a:solidFill>
              <a:latin typeface="Garamond"/>
            </a:endParaRPr>
          </a:p>
          <a:p>
            <a:pPr marL="342900" indent="-342900">
              <a:spcAft>
                <a:spcPts val="600"/>
              </a:spcAft>
              <a:buFont typeface="Arial" panose="020B0604020202020204" pitchFamily="34" charset="0"/>
              <a:buChar char="•"/>
              <a:defRPr/>
            </a:pPr>
            <a:r>
              <a:rPr lang="en-GB" sz="2000" b="1" dirty="0">
                <a:solidFill>
                  <a:schemeClr val="bg1">
                    <a:lumMod val="50000"/>
                  </a:schemeClr>
                </a:solidFill>
                <a:latin typeface="Garamond"/>
              </a:rPr>
              <a:t>Any organization can use these methodologies for their own purposes, public service or commercial</a:t>
            </a:r>
            <a:endParaRPr lang="en-US" sz="2000" dirty="0">
              <a:solidFill>
                <a:schemeClr val="bg1">
                  <a:lumMod val="50000"/>
                </a:schemeClr>
              </a:solidFill>
              <a:latin typeface="Garamond"/>
            </a:endParaRPr>
          </a:p>
        </p:txBody>
      </p:sp>
      <p:sp>
        <p:nvSpPr>
          <p:cNvPr id="17" name="TextBox 16"/>
          <p:cNvSpPr txBox="1"/>
          <p:nvPr/>
        </p:nvSpPr>
        <p:spPr>
          <a:xfrm>
            <a:off x="191057" y="6166074"/>
            <a:ext cx="8830113" cy="584775"/>
          </a:xfrm>
          <a:prstGeom prst="rect">
            <a:avLst/>
          </a:prstGeom>
          <a:noFill/>
        </p:spPr>
        <p:txBody>
          <a:bodyPr wrap="square" rtlCol="0">
            <a:spAutoFit/>
          </a:bodyPr>
          <a:lstStyle/>
          <a:p>
            <a:r>
              <a:rPr lang="en-US" sz="1600" dirty="0" smtClean="0">
                <a:solidFill>
                  <a:schemeClr val="bg1">
                    <a:lumMod val="50000"/>
                  </a:schemeClr>
                </a:solidFill>
                <a:latin typeface="Garamond"/>
              </a:rPr>
              <a:t>Statement of Intent available </a:t>
            </a:r>
            <a:r>
              <a:rPr lang="en-US" sz="1600" dirty="0">
                <a:solidFill>
                  <a:schemeClr val="bg1">
                    <a:lumMod val="50000"/>
                  </a:schemeClr>
                </a:solidFill>
                <a:latin typeface="Garamond"/>
              </a:rPr>
              <a:t>at </a:t>
            </a:r>
            <a:r>
              <a:rPr lang="en-US" sz="1600" dirty="0">
                <a:solidFill>
                  <a:prstClr val="black"/>
                </a:solidFill>
                <a:latin typeface="Garamond"/>
                <a:hlinkClick r:id="rId3"/>
              </a:rPr>
              <a:t>http://</a:t>
            </a:r>
            <a:r>
              <a:rPr lang="en-US" sz="1600" dirty="0" smtClean="0">
                <a:solidFill>
                  <a:prstClr val="black"/>
                </a:solidFill>
                <a:latin typeface="Garamond"/>
                <a:hlinkClick r:id="rId3"/>
              </a:rPr>
              <a:t>www.snowballmetrics.com/wp-content/uploads/Snowball-Metrics-Letter-of-Intent.pdf</a:t>
            </a:r>
            <a:r>
              <a:rPr lang="en-US" sz="1600" dirty="0" smtClean="0">
                <a:solidFill>
                  <a:prstClr val="black"/>
                </a:solidFill>
                <a:latin typeface="Garamond"/>
              </a:rPr>
              <a:t> </a:t>
            </a:r>
            <a:endParaRPr lang="en-US" sz="1600" dirty="0">
              <a:solidFill>
                <a:prstClr val="black"/>
              </a:solidFill>
              <a:latin typeface="Garamond"/>
            </a:endParaRPr>
          </a:p>
        </p:txBody>
      </p:sp>
    </p:spTree>
    <p:extLst>
      <p:ext uri="{BB962C8B-B14F-4D97-AF65-F5344CB8AC3E}">
        <p14:creationId xmlns:p14="http://schemas.microsoft.com/office/powerpoint/2010/main" val="1563618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56" y="152400"/>
            <a:ext cx="5867400" cy="685800"/>
          </a:xfrm>
        </p:spPr>
        <p:txBody>
          <a:bodyPr/>
          <a:lstStyle/>
          <a:p>
            <a:r>
              <a:rPr lang="en-GB" dirty="0" smtClean="0"/>
              <a:t>Main roles and responsibilities</a:t>
            </a:r>
            <a:endParaRPr lang="en-US" dirty="0"/>
          </a:p>
        </p:txBody>
      </p:sp>
      <p:sp>
        <p:nvSpPr>
          <p:cNvPr id="3" name="Content Placeholder 2"/>
          <p:cNvSpPr>
            <a:spLocks noGrp="1"/>
          </p:cNvSpPr>
          <p:nvPr>
            <p:ph idx="1"/>
          </p:nvPr>
        </p:nvSpPr>
        <p:spPr>
          <a:xfrm>
            <a:off x="457200" y="1102056"/>
            <a:ext cx="8229600" cy="5257800"/>
          </a:xfrm>
        </p:spPr>
        <p:txBody>
          <a:bodyPr/>
          <a:lstStyle/>
          <a:p>
            <a:r>
              <a:rPr lang="en-GB" b="1" dirty="0" smtClean="0">
                <a:solidFill>
                  <a:srgbClr val="50BBD3"/>
                </a:solidFill>
              </a:rPr>
              <a:t>Universities control their own destinies</a:t>
            </a:r>
            <a:endParaRPr lang="en-GB" b="1" dirty="0" smtClean="0">
              <a:solidFill>
                <a:srgbClr val="50BBD3"/>
              </a:solidFill>
            </a:endParaRPr>
          </a:p>
          <a:p>
            <a:pPr lvl="1"/>
            <a:r>
              <a:rPr lang="en-GB" b="1" dirty="0">
                <a:solidFill>
                  <a:schemeClr val="bg1">
                    <a:lumMod val="50000"/>
                  </a:schemeClr>
                </a:solidFill>
              </a:rPr>
              <a:t>Agree the metrics to be endorsed </a:t>
            </a:r>
            <a:r>
              <a:rPr lang="en-GB" dirty="0" smtClean="0">
                <a:solidFill>
                  <a:schemeClr val="bg1">
                    <a:lumMod val="50000"/>
                  </a:schemeClr>
                </a:solidFill>
              </a:rPr>
              <a:t>as Snowball Metrics</a:t>
            </a:r>
            <a:endParaRPr lang="en-GB" dirty="0">
              <a:solidFill>
                <a:schemeClr val="bg1">
                  <a:lumMod val="50000"/>
                </a:schemeClr>
              </a:solidFill>
            </a:endParaRPr>
          </a:p>
          <a:p>
            <a:pPr lvl="1"/>
            <a:r>
              <a:rPr lang="en-GB" b="1" dirty="0" smtClean="0">
                <a:solidFill>
                  <a:schemeClr val="bg1">
                    <a:lumMod val="50000"/>
                  </a:schemeClr>
                </a:solidFill>
              </a:rPr>
              <a:t>Determine methodologies </a:t>
            </a:r>
            <a:r>
              <a:rPr lang="en-GB" dirty="0">
                <a:solidFill>
                  <a:schemeClr val="bg1">
                    <a:lumMod val="50000"/>
                  </a:schemeClr>
                </a:solidFill>
              </a:rPr>
              <a:t>to generate the metrics in a commonly understood </a:t>
            </a:r>
            <a:r>
              <a:rPr lang="en-GB" dirty="0" smtClean="0">
                <a:solidFill>
                  <a:schemeClr val="bg1">
                    <a:lumMod val="50000"/>
                  </a:schemeClr>
                </a:solidFill>
              </a:rPr>
              <a:t>manner to enable benchmarking, regardless of systems</a:t>
            </a:r>
            <a:endParaRPr lang="en-GB" dirty="0">
              <a:solidFill>
                <a:schemeClr val="bg1">
                  <a:lumMod val="50000"/>
                </a:schemeClr>
              </a:solidFill>
            </a:endParaRPr>
          </a:p>
          <a:p>
            <a:r>
              <a:rPr lang="en-GB" b="1" dirty="0" smtClean="0">
                <a:solidFill>
                  <a:srgbClr val="50BBD3"/>
                </a:solidFill>
              </a:rPr>
              <a:t>Elsevier supports</a:t>
            </a:r>
            <a:endParaRPr lang="en-GB" b="1" dirty="0" smtClean="0">
              <a:solidFill>
                <a:srgbClr val="50BBD3"/>
              </a:solidFill>
            </a:endParaRPr>
          </a:p>
          <a:p>
            <a:pPr lvl="1"/>
            <a:r>
              <a:rPr lang="en-GB" b="1" dirty="0" smtClean="0">
                <a:solidFill>
                  <a:schemeClr val="bg1">
                    <a:lumMod val="50000"/>
                  </a:schemeClr>
                </a:solidFill>
              </a:rPr>
              <a:t>Ensures </a:t>
            </a:r>
            <a:r>
              <a:rPr lang="en-GB" b="1" dirty="0">
                <a:solidFill>
                  <a:schemeClr val="bg1">
                    <a:lumMod val="50000"/>
                  </a:schemeClr>
                </a:solidFill>
              </a:rPr>
              <a:t>that the methodologies are </a:t>
            </a:r>
            <a:r>
              <a:rPr lang="en-GB" b="1" dirty="0" smtClean="0">
                <a:solidFill>
                  <a:schemeClr val="bg1">
                    <a:lumMod val="50000"/>
                  </a:schemeClr>
                </a:solidFill>
              </a:rPr>
              <a:t>feasible</a:t>
            </a:r>
            <a:endParaRPr lang="en-GB" dirty="0">
              <a:solidFill>
                <a:schemeClr val="bg1">
                  <a:lumMod val="50000"/>
                </a:schemeClr>
              </a:solidFill>
            </a:endParaRPr>
          </a:p>
          <a:p>
            <a:pPr lvl="1"/>
            <a:r>
              <a:rPr lang="en-GB" b="1" dirty="0">
                <a:solidFill>
                  <a:schemeClr val="bg1">
                    <a:lumMod val="50000"/>
                  </a:schemeClr>
                </a:solidFill>
              </a:rPr>
              <a:t>Distribute the </a:t>
            </a:r>
            <a:r>
              <a:rPr lang="en-GB" b="1" dirty="0" smtClean="0">
                <a:solidFill>
                  <a:schemeClr val="bg1">
                    <a:lumMod val="50000"/>
                  </a:schemeClr>
                </a:solidFill>
              </a:rPr>
              <a:t>outputs </a:t>
            </a:r>
            <a:r>
              <a:rPr lang="en-GB" dirty="0" smtClean="0">
                <a:solidFill>
                  <a:schemeClr val="bg1">
                    <a:lumMod val="50000"/>
                  </a:schemeClr>
                </a:solidFill>
              </a:rPr>
              <a:t>using global communications </a:t>
            </a:r>
            <a:r>
              <a:rPr lang="en-GB" dirty="0">
                <a:solidFill>
                  <a:schemeClr val="bg1">
                    <a:lumMod val="50000"/>
                  </a:schemeClr>
                </a:solidFill>
              </a:rPr>
              <a:t>networks</a:t>
            </a:r>
          </a:p>
          <a:p>
            <a:pPr lvl="1"/>
            <a:r>
              <a:rPr lang="en-GB" b="1" dirty="0">
                <a:solidFill>
                  <a:schemeClr val="bg1">
                    <a:lumMod val="50000"/>
                  </a:schemeClr>
                </a:solidFill>
              </a:rPr>
              <a:t>Day-to-day project management </a:t>
            </a:r>
            <a:r>
              <a:rPr lang="en-GB" dirty="0">
                <a:solidFill>
                  <a:schemeClr val="bg1">
                    <a:lumMod val="50000"/>
                  </a:schemeClr>
                </a:solidFill>
              </a:rPr>
              <a:t>of the global </a:t>
            </a:r>
            <a:r>
              <a:rPr lang="en-GB" dirty="0" smtClean="0">
                <a:solidFill>
                  <a:schemeClr val="bg1">
                    <a:lumMod val="50000"/>
                  </a:schemeClr>
                </a:solidFill>
              </a:rPr>
              <a:t>program</a:t>
            </a:r>
          </a:p>
          <a:p>
            <a:r>
              <a:rPr lang="en-GB" b="1" dirty="0">
                <a:solidFill>
                  <a:srgbClr val="50BBD3"/>
                </a:solidFill>
              </a:rPr>
              <a:t>Everyone covers their own costs</a:t>
            </a:r>
          </a:p>
          <a:p>
            <a:r>
              <a:rPr lang="en-GB" b="1" dirty="0" smtClean="0">
                <a:solidFill>
                  <a:srgbClr val="50BBD3"/>
                </a:solidFill>
              </a:rPr>
              <a:t>Outside </a:t>
            </a:r>
            <a:r>
              <a:rPr lang="en-GB" b="1" dirty="0" smtClean="0">
                <a:solidFill>
                  <a:srgbClr val="50BBD3"/>
                </a:solidFill>
              </a:rPr>
              <a:t>the remit of the Snowball Metrics program</a:t>
            </a:r>
          </a:p>
          <a:p>
            <a:pPr lvl="1"/>
            <a:r>
              <a:rPr lang="en-GB" b="1" dirty="0">
                <a:solidFill>
                  <a:schemeClr val="bg1">
                    <a:lumMod val="50000"/>
                  </a:schemeClr>
                </a:solidFill>
              </a:rPr>
              <a:t>Nature and quality of data sources </a:t>
            </a:r>
            <a:r>
              <a:rPr lang="en-GB" dirty="0">
                <a:solidFill>
                  <a:schemeClr val="bg1">
                    <a:lumMod val="50000"/>
                  </a:schemeClr>
                </a:solidFill>
              </a:rPr>
              <a:t>used to generate Snowball Metrics </a:t>
            </a:r>
          </a:p>
          <a:p>
            <a:pPr lvl="1"/>
            <a:r>
              <a:rPr lang="en-GB" b="1" dirty="0">
                <a:solidFill>
                  <a:schemeClr val="bg1">
                    <a:lumMod val="50000"/>
                  </a:schemeClr>
                </a:solidFill>
              </a:rPr>
              <a:t>Provision of tools </a:t>
            </a:r>
            <a:r>
              <a:rPr lang="en-GB" dirty="0">
                <a:solidFill>
                  <a:schemeClr val="bg1">
                    <a:lumMod val="50000"/>
                  </a:schemeClr>
                </a:solidFill>
              </a:rPr>
              <a:t>to enable </a:t>
            </a:r>
            <a:r>
              <a:rPr lang="en-GB" dirty="0" smtClean="0">
                <a:solidFill>
                  <a:schemeClr val="bg1">
                    <a:lumMod val="50000"/>
                  </a:schemeClr>
                </a:solidFill>
              </a:rPr>
              <a:t>generation </a:t>
            </a:r>
            <a:r>
              <a:rPr lang="en-GB" dirty="0">
                <a:solidFill>
                  <a:schemeClr val="bg1">
                    <a:lumMod val="50000"/>
                  </a:schemeClr>
                </a:solidFill>
              </a:rPr>
              <a:t>and use Snowball Metrics</a:t>
            </a:r>
          </a:p>
          <a:p>
            <a:endParaRPr lang="en-GB" dirty="0"/>
          </a:p>
          <a:p>
            <a:endParaRPr lang="en-US"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pPr>
                <a:defRPr/>
              </a:pPr>
              <a:t>4</a:t>
            </a:fld>
            <a:endParaRPr lang="en-US"/>
          </a:p>
        </p:txBody>
      </p:sp>
    </p:spTree>
    <p:extLst>
      <p:ext uri="{BB962C8B-B14F-4D97-AF65-F5344CB8AC3E}">
        <p14:creationId xmlns:p14="http://schemas.microsoft.com/office/powerpoint/2010/main" val="319542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Snowball Metrics Landscape</a:t>
            </a:r>
            <a:endParaRPr lang="en-US"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solidFill>
                  <a:prstClr val="black">
                    <a:tint val="75000"/>
                  </a:prstClr>
                </a:solidFill>
              </a:rPr>
              <a:pPr>
                <a:defRPr/>
              </a:pPr>
              <a:t>5</a:t>
            </a:fld>
            <a:endParaRPr lang="en-US">
              <a:solidFill>
                <a:prstClr val="black">
                  <a:tint val="75000"/>
                </a:prstClr>
              </a:solidFill>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756" y="908359"/>
            <a:ext cx="7304253" cy="519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74207" y="6249832"/>
            <a:ext cx="5429692" cy="369332"/>
          </a:xfrm>
          <a:prstGeom prst="rect">
            <a:avLst/>
          </a:prstGeom>
          <a:noFill/>
        </p:spPr>
        <p:txBody>
          <a:bodyPr wrap="none" rtlCol="0">
            <a:spAutoFit/>
          </a:bodyPr>
          <a:lstStyle/>
          <a:p>
            <a:r>
              <a:rPr lang="en-US" b="1" dirty="0" smtClean="0">
                <a:solidFill>
                  <a:srgbClr val="50BBD3"/>
                </a:solidFill>
              </a:rPr>
              <a:t>Sliced and normalised by a set of denominators</a:t>
            </a:r>
            <a:endParaRPr lang="en-US" b="1" dirty="0">
              <a:solidFill>
                <a:srgbClr val="50BBD3"/>
              </a:solidFill>
            </a:endParaRPr>
          </a:p>
        </p:txBody>
      </p:sp>
      <p:sp>
        <p:nvSpPr>
          <p:cNvPr id="7" name="Oval 6"/>
          <p:cNvSpPr/>
          <p:nvPr/>
        </p:nvSpPr>
        <p:spPr>
          <a:xfrm>
            <a:off x="6045957" y="2238232"/>
            <a:ext cx="2088108" cy="7369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12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098" y="3948754"/>
            <a:ext cx="3827476" cy="2777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135" y="1016191"/>
            <a:ext cx="3783898" cy="2697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36" y="983847"/>
            <a:ext cx="3819762" cy="2728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61664" y="152400"/>
            <a:ext cx="5867400" cy="685800"/>
          </a:xfrm>
        </p:spPr>
        <p:txBody>
          <a:bodyPr/>
          <a:lstStyle/>
          <a:p>
            <a:r>
              <a:rPr lang="en-US" sz="2400" dirty="0" smtClean="0"/>
              <a:t>Altmetric: Scholarly Activity </a:t>
            </a:r>
            <a:r>
              <a:rPr lang="en-US" sz="2400" dirty="0" err="1" smtClean="0"/>
              <a:t>flavour</a:t>
            </a:r>
            <a:endParaRPr lang="en-US" sz="2400"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pPr>
                <a:defRPr/>
              </a:pPr>
              <a:t>6</a:t>
            </a:fld>
            <a:endParaRPr lang="en-US"/>
          </a:p>
        </p:txBody>
      </p:sp>
      <p:sp>
        <p:nvSpPr>
          <p:cNvPr id="10" name="Rectangle 9"/>
          <p:cNvSpPr/>
          <p:nvPr/>
        </p:nvSpPr>
        <p:spPr>
          <a:xfrm>
            <a:off x="465635" y="972973"/>
            <a:ext cx="2734319"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Institution – total counts</a:t>
            </a:r>
            <a:endParaRPr lang="en-US" dirty="0"/>
          </a:p>
        </p:txBody>
      </p:sp>
      <p:sp>
        <p:nvSpPr>
          <p:cNvPr id="12" name="Rectangle 11"/>
          <p:cNvSpPr/>
          <p:nvPr/>
        </p:nvSpPr>
        <p:spPr>
          <a:xfrm>
            <a:off x="4855135" y="1016191"/>
            <a:ext cx="2734319"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Normalised by FTE</a:t>
            </a:r>
            <a:endParaRPr lang="en-US" dirty="0"/>
          </a:p>
        </p:txBody>
      </p:sp>
      <p:sp>
        <p:nvSpPr>
          <p:cNvPr id="13" name="Rectangle 12"/>
          <p:cNvSpPr/>
          <p:nvPr/>
        </p:nvSpPr>
        <p:spPr>
          <a:xfrm>
            <a:off x="2736893" y="3948753"/>
            <a:ext cx="2734319"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Normalised by outputs</a:t>
            </a:r>
            <a:endParaRPr lang="en-US" dirty="0"/>
          </a:p>
        </p:txBody>
      </p:sp>
    </p:spTree>
    <p:extLst>
      <p:ext uri="{BB962C8B-B14F-4D97-AF65-F5344CB8AC3E}">
        <p14:creationId xmlns:p14="http://schemas.microsoft.com/office/powerpoint/2010/main" val="11408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55" y="3860473"/>
            <a:ext cx="3869934" cy="28163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85" y="3930915"/>
            <a:ext cx="3819762" cy="274461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936" y="972971"/>
            <a:ext cx="3853153" cy="2739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36" y="983847"/>
            <a:ext cx="3819762" cy="2728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Snowball Altmetrics: 4 </a:t>
            </a:r>
            <a:r>
              <a:rPr lang="en-US" dirty="0" err="1" smtClean="0"/>
              <a:t>flavours</a:t>
            </a:r>
            <a:endParaRPr lang="en-US"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solidFill>
                  <a:prstClr val="black">
                    <a:tint val="75000"/>
                  </a:prstClr>
                </a:solidFill>
              </a:rPr>
              <a:pPr>
                <a:defRPr/>
              </a:pPr>
              <a:t>7</a:t>
            </a:fld>
            <a:endParaRPr lang="en-US">
              <a:solidFill>
                <a:prstClr val="black">
                  <a:tint val="75000"/>
                </a:prstClr>
              </a:solidFill>
            </a:endParaRPr>
          </a:p>
        </p:txBody>
      </p:sp>
      <p:sp>
        <p:nvSpPr>
          <p:cNvPr id="8" name="Rectangle 7"/>
          <p:cNvSpPr/>
          <p:nvPr/>
        </p:nvSpPr>
        <p:spPr>
          <a:xfrm>
            <a:off x="500200" y="972971"/>
            <a:ext cx="2734319" cy="651113"/>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Scholarly Activity</a:t>
            </a:r>
            <a:r>
              <a:rPr lang="en-US" dirty="0" smtClean="0"/>
              <a:t>: posts in scholarly tools </a:t>
            </a:r>
            <a:endParaRPr lang="en-US" dirty="0"/>
          </a:p>
        </p:txBody>
      </p:sp>
      <p:sp>
        <p:nvSpPr>
          <p:cNvPr id="10" name="Rectangle 9"/>
          <p:cNvSpPr/>
          <p:nvPr/>
        </p:nvSpPr>
        <p:spPr>
          <a:xfrm>
            <a:off x="491904" y="3916907"/>
            <a:ext cx="2742615" cy="651113"/>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Social Activity</a:t>
            </a:r>
            <a:r>
              <a:rPr lang="en-US" dirty="0" smtClean="0"/>
              <a:t>: social media posts</a:t>
            </a:r>
            <a:endParaRPr lang="en-US" dirty="0"/>
          </a:p>
        </p:txBody>
      </p:sp>
      <p:sp>
        <p:nvSpPr>
          <p:cNvPr id="11" name="Rectangle 10"/>
          <p:cNvSpPr/>
          <p:nvPr/>
        </p:nvSpPr>
        <p:spPr>
          <a:xfrm>
            <a:off x="4583155" y="975247"/>
            <a:ext cx="2745693" cy="651113"/>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Scholarly Commentary</a:t>
            </a:r>
            <a:r>
              <a:rPr lang="en-US" dirty="0" smtClean="0"/>
              <a:t>: comments in scholarly tools </a:t>
            </a:r>
            <a:endParaRPr lang="en-US" dirty="0"/>
          </a:p>
        </p:txBody>
      </p:sp>
      <p:sp>
        <p:nvSpPr>
          <p:cNvPr id="12" name="Rectangle 11"/>
          <p:cNvSpPr/>
          <p:nvPr/>
        </p:nvSpPr>
        <p:spPr>
          <a:xfrm>
            <a:off x="4583155" y="3916906"/>
            <a:ext cx="2745693" cy="651113"/>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Mass Media</a:t>
            </a:r>
            <a:r>
              <a:rPr lang="en-US" dirty="0" smtClean="0"/>
              <a:t>: references from newspapers etc.</a:t>
            </a:r>
            <a:endParaRPr lang="en-US" dirty="0"/>
          </a:p>
        </p:txBody>
      </p:sp>
    </p:spTree>
    <p:extLst>
      <p:ext uri="{BB962C8B-B14F-4D97-AF65-F5344CB8AC3E}">
        <p14:creationId xmlns:p14="http://schemas.microsoft.com/office/powerpoint/2010/main" val="4247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the interest in altmetrics?</a:t>
            </a:r>
            <a:endParaRPr lang="en-US" sz="2400" dirty="0"/>
          </a:p>
        </p:txBody>
      </p:sp>
      <p:sp>
        <p:nvSpPr>
          <p:cNvPr id="3" name="Content Placeholder 2"/>
          <p:cNvSpPr>
            <a:spLocks noGrp="1"/>
          </p:cNvSpPr>
          <p:nvPr>
            <p:ph idx="1"/>
          </p:nvPr>
        </p:nvSpPr>
        <p:spPr/>
        <p:txBody>
          <a:bodyPr/>
          <a:lstStyle/>
          <a:p>
            <a:r>
              <a:rPr lang="en-US" sz="2000" dirty="0" smtClean="0">
                <a:solidFill>
                  <a:schemeClr val="bg1">
                    <a:lumMod val="50000"/>
                  </a:schemeClr>
                </a:solidFill>
              </a:rPr>
              <a:t>Measures of engagement with the wider scholarly community</a:t>
            </a:r>
          </a:p>
          <a:p>
            <a:r>
              <a:rPr lang="en-US" sz="2000" dirty="0" smtClean="0">
                <a:solidFill>
                  <a:schemeClr val="bg1">
                    <a:lumMod val="50000"/>
                  </a:schemeClr>
                </a:solidFill>
              </a:rPr>
              <a:t>Measures of engagement outside the academic sphere</a:t>
            </a:r>
          </a:p>
          <a:p>
            <a:r>
              <a:rPr lang="en-US" sz="2000" dirty="0">
                <a:solidFill>
                  <a:schemeClr val="bg1">
                    <a:lumMod val="50000"/>
                  </a:schemeClr>
                </a:solidFill>
              </a:rPr>
              <a:t>“</a:t>
            </a:r>
            <a:r>
              <a:rPr lang="en-US" sz="2000" i="1" dirty="0">
                <a:solidFill>
                  <a:schemeClr val="bg1">
                    <a:lumMod val="50000"/>
                  </a:schemeClr>
                </a:solidFill>
              </a:rPr>
              <a:t>I firmly believe that altmetrics offer a </a:t>
            </a:r>
            <a:r>
              <a:rPr lang="en-US" sz="2000" b="1" i="1" dirty="0">
                <a:solidFill>
                  <a:schemeClr val="bg1">
                    <a:lumMod val="50000"/>
                  </a:schemeClr>
                </a:solidFill>
              </a:rPr>
              <a:t>unique chance to bring </a:t>
            </a:r>
            <a:r>
              <a:rPr lang="en-US" sz="2000" b="1" i="1" dirty="0" smtClean="0">
                <a:solidFill>
                  <a:schemeClr val="bg1">
                    <a:lumMod val="50000"/>
                  </a:schemeClr>
                </a:solidFill>
              </a:rPr>
              <a:t>Stem and non-Stem </a:t>
            </a:r>
            <a:r>
              <a:rPr lang="en-US" sz="2000" b="1" i="1" dirty="0">
                <a:solidFill>
                  <a:schemeClr val="bg1">
                    <a:lumMod val="50000"/>
                  </a:schemeClr>
                </a:solidFill>
              </a:rPr>
              <a:t>together again</a:t>
            </a:r>
            <a:r>
              <a:rPr lang="en-US" sz="2000" i="1" dirty="0">
                <a:solidFill>
                  <a:schemeClr val="bg1">
                    <a:lumMod val="50000"/>
                  </a:schemeClr>
                </a:solidFill>
              </a:rPr>
              <a:t>. How better to build on the current process of the evaluation of research (and the recent introduction in the UK of impact assessment) than by gathering, publishing and </a:t>
            </a:r>
            <a:r>
              <a:rPr lang="en-US" sz="2000" i="1" dirty="0" err="1">
                <a:solidFill>
                  <a:schemeClr val="bg1">
                    <a:lumMod val="50000"/>
                  </a:schemeClr>
                </a:solidFill>
              </a:rPr>
              <a:t>analysing</a:t>
            </a:r>
            <a:r>
              <a:rPr lang="en-US" sz="2000" i="1" dirty="0">
                <a:solidFill>
                  <a:schemeClr val="bg1">
                    <a:lumMod val="50000"/>
                  </a:schemeClr>
                </a:solidFill>
              </a:rPr>
              <a:t> data on scholarly influence among the audience beyond the scholarly sphere</a:t>
            </a:r>
            <a:r>
              <a:rPr lang="en-US" sz="2000" i="1" dirty="0" smtClean="0">
                <a:solidFill>
                  <a:schemeClr val="bg1">
                    <a:lumMod val="50000"/>
                  </a:schemeClr>
                </a:solidFill>
              </a:rPr>
              <a:t>?”</a:t>
            </a:r>
          </a:p>
          <a:p>
            <a:r>
              <a:rPr lang="en-US" sz="2000" dirty="0" smtClean="0">
                <a:solidFill>
                  <a:schemeClr val="bg1">
                    <a:lumMod val="50000"/>
                  </a:schemeClr>
                </a:solidFill>
              </a:rPr>
              <a:t>Part of the Snowball Metrics landscape that aims to provide the most complete picture of research performance possible</a:t>
            </a:r>
          </a:p>
          <a:p>
            <a:pPr marL="400050" lvl="1" indent="0">
              <a:buNone/>
            </a:pPr>
            <a:r>
              <a:rPr lang="en-US" dirty="0" smtClean="0">
                <a:solidFill>
                  <a:schemeClr val="bg1">
                    <a:lumMod val="50000"/>
                  </a:schemeClr>
                </a:solidFill>
              </a:rPr>
              <a:t>“</a:t>
            </a:r>
            <a:r>
              <a:rPr lang="en-US" i="1" dirty="0" smtClean="0">
                <a:solidFill>
                  <a:schemeClr val="bg1">
                    <a:lumMod val="50000"/>
                  </a:schemeClr>
                </a:solidFill>
              </a:rPr>
              <a:t>I </a:t>
            </a:r>
            <a:r>
              <a:rPr lang="en-US" i="1" dirty="0" smtClean="0">
                <a:solidFill>
                  <a:schemeClr val="bg1">
                    <a:lumMod val="50000"/>
                  </a:schemeClr>
                </a:solidFill>
              </a:rPr>
              <a:t>would argue that altmetrics alone in their current form cannot be used to judge the quality of research or its output... Nevertheless, pending on improving the underlying data sources, it is </a:t>
            </a:r>
            <a:r>
              <a:rPr lang="en-US" b="1" i="1" dirty="0" smtClean="0">
                <a:solidFill>
                  <a:schemeClr val="bg1">
                    <a:lumMod val="50000"/>
                  </a:schemeClr>
                </a:solidFill>
              </a:rPr>
              <a:t>likely that altmetrics will play a crucial role in informing the research assessment and </a:t>
            </a:r>
            <a:r>
              <a:rPr lang="en-US" b="1" i="1" dirty="0">
                <a:solidFill>
                  <a:schemeClr val="bg1">
                    <a:lumMod val="50000"/>
                  </a:schemeClr>
                </a:solidFill>
              </a:rPr>
              <a:t>impact </a:t>
            </a:r>
            <a:r>
              <a:rPr lang="en-US" b="1" i="1" dirty="0" smtClean="0">
                <a:solidFill>
                  <a:schemeClr val="bg1">
                    <a:lumMod val="50000"/>
                  </a:schemeClr>
                </a:solidFill>
              </a:rPr>
              <a:t>agenda</a:t>
            </a:r>
            <a:r>
              <a:rPr lang="en-US" i="1" dirty="0" smtClean="0">
                <a:solidFill>
                  <a:schemeClr val="bg1">
                    <a:lumMod val="50000"/>
                  </a:schemeClr>
                </a:solidFill>
              </a:rPr>
              <a:t>…”</a:t>
            </a:r>
            <a:endParaRPr lang="en-US" i="1" dirty="0">
              <a:solidFill>
                <a:schemeClr val="bg1">
                  <a:lumMod val="50000"/>
                </a:schemeClr>
              </a:solidFill>
            </a:endParaRPr>
          </a:p>
          <a:p>
            <a:endParaRPr lang="en-US" sz="2000" dirty="0" smtClean="0"/>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pPr>
                <a:defRPr/>
              </a:pPr>
              <a:t>8</a:t>
            </a:fld>
            <a:endParaRPr lang="en-US"/>
          </a:p>
        </p:txBody>
      </p:sp>
      <p:sp>
        <p:nvSpPr>
          <p:cNvPr id="7" name="TextBox 6"/>
          <p:cNvSpPr txBox="1"/>
          <p:nvPr/>
        </p:nvSpPr>
        <p:spPr>
          <a:xfrm>
            <a:off x="368492" y="6120325"/>
            <a:ext cx="8952932" cy="646331"/>
          </a:xfrm>
          <a:prstGeom prst="rect">
            <a:avLst/>
          </a:prstGeom>
          <a:noFill/>
        </p:spPr>
        <p:txBody>
          <a:bodyPr wrap="square" rtlCol="0">
            <a:spAutoFit/>
          </a:bodyPr>
          <a:lstStyle/>
          <a:p>
            <a:pPr marL="0" lvl="1"/>
            <a:r>
              <a:rPr lang="en-US" sz="1200" dirty="0" smtClean="0">
                <a:solidFill>
                  <a:schemeClr val="bg1">
                    <a:lumMod val="50000"/>
                  </a:schemeClr>
                </a:solidFill>
              </a:rPr>
              <a:t>Quotes from </a:t>
            </a:r>
            <a:r>
              <a:rPr lang="en-US" sz="1200" b="1" dirty="0">
                <a:solidFill>
                  <a:schemeClr val="bg1">
                    <a:lumMod val="50000"/>
                  </a:schemeClr>
                </a:solidFill>
              </a:rPr>
              <a:t>“Expanding altmetrics to include policy documents will boost its reputation”, Juergen Wastl, Head of Research Information, University of Cambridge</a:t>
            </a:r>
            <a:r>
              <a:rPr lang="en-US" sz="1200" dirty="0">
                <a:solidFill>
                  <a:schemeClr val="bg1">
                    <a:lumMod val="50000"/>
                  </a:schemeClr>
                </a:solidFill>
              </a:rPr>
              <a:t>, available at </a:t>
            </a:r>
            <a:r>
              <a:rPr lang="en-US" sz="1200" u="sng" dirty="0">
                <a:hlinkClick r:id="rId2"/>
              </a:rPr>
              <a:t>http://</a:t>
            </a:r>
            <a:r>
              <a:rPr lang="en-US" sz="1200" u="sng" dirty="0" smtClean="0">
                <a:hlinkClick r:id="rId2"/>
              </a:rPr>
              <a:t>www.theguardian.com/higher-education-network/blog/2014/jul/23/expanding-altmetrics-include-policy-documents-boost-reputation?commentpage=1</a:t>
            </a:r>
            <a:endParaRPr lang="en-US" sz="1400" dirty="0"/>
          </a:p>
        </p:txBody>
      </p:sp>
    </p:spTree>
    <p:extLst>
      <p:ext uri="{BB962C8B-B14F-4D97-AF65-F5344CB8AC3E}">
        <p14:creationId xmlns:p14="http://schemas.microsoft.com/office/powerpoint/2010/main" val="336564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68" y="138752"/>
            <a:ext cx="5867400" cy="685800"/>
          </a:xfrm>
        </p:spPr>
        <p:txBody>
          <a:bodyPr/>
          <a:lstStyle/>
          <a:p>
            <a:r>
              <a:rPr lang="en-US" sz="2400" dirty="0" smtClean="0"/>
              <a:t>A set of metrics </a:t>
            </a:r>
            <a:r>
              <a:rPr lang="en-US" sz="2400" dirty="0" smtClean="0"/>
              <a:t>is critical for an accurate picture of performance</a:t>
            </a:r>
            <a:endParaRPr lang="en-US" sz="2400" dirty="0"/>
          </a:p>
        </p:txBody>
      </p:sp>
      <p:sp>
        <p:nvSpPr>
          <p:cNvPr id="6" name="Slide Number Placeholder 5"/>
          <p:cNvSpPr>
            <a:spLocks noGrp="1"/>
          </p:cNvSpPr>
          <p:nvPr>
            <p:ph type="sldNum" sz="quarter" idx="12"/>
          </p:nvPr>
        </p:nvSpPr>
        <p:spPr/>
        <p:txBody>
          <a:bodyPr/>
          <a:lstStyle/>
          <a:p>
            <a:pPr>
              <a:defRPr/>
            </a:pPr>
            <a:fld id="{B475C23E-1427-4651-8D2C-9DE5C77431A0}" type="slidenum">
              <a:rPr lang="en-US" smtClean="0"/>
              <a:pPr>
                <a:defRPr/>
              </a:pPr>
              <a:t>9</a:t>
            </a:fld>
            <a:endParaRPr 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60" y="956251"/>
            <a:ext cx="3934717" cy="2859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59" y="3946334"/>
            <a:ext cx="3934717" cy="28690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595" y="3903604"/>
            <a:ext cx="3957211" cy="29005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596" y="956251"/>
            <a:ext cx="3957211" cy="2859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86260" y="956251"/>
            <a:ext cx="2734319"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Contract Research</a:t>
            </a:r>
            <a:endParaRPr lang="en-US" dirty="0"/>
          </a:p>
        </p:txBody>
      </p:sp>
      <p:sp>
        <p:nvSpPr>
          <p:cNvPr id="14" name="Rectangle 13"/>
          <p:cNvSpPr/>
          <p:nvPr/>
        </p:nvSpPr>
        <p:spPr>
          <a:xfrm>
            <a:off x="4845595" y="966825"/>
            <a:ext cx="2892686"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Spin-Off-Related Finances</a:t>
            </a:r>
            <a:endParaRPr lang="en-US" dirty="0"/>
          </a:p>
        </p:txBody>
      </p:sp>
      <p:sp>
        <p:nvSpPr>
          <p:cNvPr id="15" name="Rectangle 14"/>
          <p:cNvSpPr/>
          <p:nvPr/>
        </p:nvSpPr>
        <p:spPr>
          <a:xfrm>
            <a:off x="386260" y="3954149"/>
            <a:ext cx="2734319"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IP Volume / Licenses</a:t>
            </a:r>
            <a:endParaRPr lang="en-US" dirty="0"/>
          </a:p>
        </p:txBody>
      </p:sp>
      <p:sp>
        <p:nvSpPr>
          <p:cNvPr id="16" name="Rectangle 15"/>
          <p:cNvSpPr/>
          <p:nvPr/>
        </p:nvSpPr>
        <p:spPr>
          <a:xfrm>
            <a:off x="4845596" y="3974184"/>
            <a:ext cx="2892685" cy="471416"/>
          </a:xfrm>
          <a:prstGeom prst="rect">
            <a:avLst/>
          </a:prstGeom>
          <a:solidFill>
            <a:srgbClr val="67AF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Cumulative Active Patents</a:t>
            </a:r>
            <a:endParaRPr lang="en-US" dirty="0"/>
          </a:p>
        </p:txBody>
      </p:sp>
    </p:spTree>
    <p:extLst>
      <p:ext uri="{BB962C8B-B14F-4D97-AF65-F5344CB8AC3E}">
        <p14:creationId xmlns:p14="http://schemas.microsoft.com/office/powerpoint/2010/main" val="29033208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uagiXhw.0OenRA_DGCr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65YAgwz_kersEKjAOTBoA"/>
</p:tagLst>
</file>

<file path=ppt/theme/theme1.xml><?xml version="1.0" encoding="utf-8"?>
<a:theme xmlns:a="http://schemas.openxmlformats.org/drawingml/2006/main" name="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
            <a:srgbClr val="920049"/>
          </a:buClr>
          <a:buSzTx/>
          <a:buFontTx/>
          <a:buChar char="•"/>
          <a:tabLst/>
          <a:defRPr kumimoji="0" lang="en-US" sz="2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
            <a:srgbClr val="920049"/>
          </a:buClr>
          <a:buSzTx/>
          <a:buFontTx/>
          <a:buChar char="•"/>
          <a:tabLst/>
          <a:defRPr kumimoji="0" lang="en-US" sz="2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
            <a:srgbClr val="920049"/>
          </a:buClr>
          <a:buSzTx/>
          <a:buFontTx/>
          <a:buChar char="•"/>
          <a:tabLst/>
          <a:defRPr kumimoji="0" lang="en-US" sz="2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
            <a:srgbClr val="920049"/>
          </a:buClr>
          <a:buSzTx/>
          <a:buFontTx/>
          <a:buChar char="•"/>
          <a:tabLst/>
          <a:defRPr kumimoji="0" lang="en-US" sz="2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4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5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6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7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8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19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0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21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2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3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4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25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26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27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Snowbal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nowball">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9500</TotalTime>
  <Words>542</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Theme</vt:lpstr>
      </vt:variant>
      <vt:variant>
        <vt:i4>30</vt:i4>
      </vt:variant>
      <vt:variant>
        <vt:lpstr>Embedded OLE Servers</vt:lpstr>
      </vt:variant>
      <vt:variant>
        <vt:i4>1</vt:i4>
      </vt:variant>
      <vt:variant>
        <vt:lpstr>Slide Titles</vt:lpstr>
      </vt:variant>
      <vt:variant>
        <vt:i4>10</vt:i4>
      </vt:variant>
    </vt:vector>
  </HeadingPairs>
  <TitlesOfParts>
    <vt:vector size="41" baseType="lpstr">
      <vt:lpstr>Snowball</vt:lpstr>
      <vt:lpstr>1_Snowball</vt:lpstr>
      <vt:lpstr>2_Snowball</vt:lpstr>
      <vt:lpstr>3_Snowball</vt:lpstr>
      <vt:lpstr>4_Snowball</vt:lpstr>
      <vt:lpstr>5_Snowball</vt:lpstr>
      <vt:lpstr>6_Snowball</vt:lpstr>
      <vt:lpstr>7_Snowball</vt:lpstr>
      <vt:lpstr>8_Snowball</vt:lpstr>
      <vt:lpstr>9_Snowball</vt:lpstr>
      <vt:lpstr>10_Snowball</vt:lpstr>
      <vt:lpstr>11_Snowball</vt:lpstr>
      <vt:lpstr>12_Snowball</vt:lpstr>
      <vt:lpstr>Default Design</vt:lpstr>
      <vt:lpstr>2_Default Design</vt:lpstr>
      <vt:lpstr>13_Snowball</vt:lpstr>
      <vt:lpstr>14_Snowball</vt:lpstr>
      <vt:lpstr>15_Snowball</vt:lpstr>
      <vt:lpstr>16_Snowball</vt:lpstr>
      <vt:lpstr>17_Snowball</vt:lpstr>
      <vt:lpstr>18_Snowball</vt:lpstr>
      <vt:lpstr>19_Snowball</vt:lpstr>
      <vt:lpstr>20_Snowball</vt:lpstr>
      <vt:lpstr>21_Snowball</vt:lpstr>
      <vt:lpstr>22_Snowball</vt:lpstr>
      <vt:lpstr>23_Snowball</vt:lpstr>
      <vt:lpstr>24_Snowball</vt:lpstr>
      <vt:lpstr>25_Snowball</vt:lpstr>
      <vt:lpstr>26_Snowball</vt:lpstr>
      <vt:lpstr>27_Snowball</vt:lpstr>
      <vt:lpstr>think-cell Slide</vt:lpstr>
      <vt:lpstr>Dr Lisa Colledge Director of Research Metrics, Elsevier and Snowball Metrics Program Manager</vt:lpstr>
      <vt:lpstr>Snowball Metrics in a nutshell</vt:lpstr>
      <vt:lpstr>The output of Snowball Metrics</vt:lpstr>
      <vt:lpstr>Main roles and responsibilities</vt:lpstr>
      <vt:lpstr>The Snowball Metrics Landscape</vt:lpstr>
      <vt:lpstr>Altmetric: Scholarly Activity flavour</vt:lpstr>
      <vt:lpstr>Snowball Altmetrics: 4 flavours</vt:lpstr>
      <vt:lpstr>Why the interest in altmetrics?</vt:lpstr>
      <vt:lpstr>A set of metrics is critical for an accurate picture of performance</vt:lpstr>
      <vt:lpstr>THANK YOU FOR YOUR TIME AND ATTENTION!  l.colledge@elsevier.com snowballmetrics@elsevier.com  </vt:lpstr>
    </vt:vector>
  </TitlesOfParts>
  <Company>Reed Elsevier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Reed Elsevier</dc:creator>
  <cp:lastModifiedBy>Lisa Colledge</cp:lastModifiedBy>
  <cp:revision>300</cp:revision>
  <cp:lastPrinted>2014-05-01T06:43:51Z</cp:lastPrinted>
  <dcterms:created xsi:type="dcterms:W3CDTF">2012-10-25T11:51:23Z</dcterms:created>
  <dcterms:modified xsi:type="dcterms:W3CDTF">2014-09-25T07:11:15Z</dcterms:modified>
</cp:coreProperties>
</file>