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4"/>
  </p:notesMasterIdLst>
  <p:sldIdLst>
    <p:sldId id="256" r:id="rId2"/>
    <p:sldId id="287" r:id="rId3"/>
    <p:sldId id="290" r:id="rId4"/>
    <p:sldId id="289" r:id="rId5"/>
    <p:sldId id="288" r:id="rId6"/>
    <p:sldId id="292" r:id="rId7"/>
    <p:sldId id="293" r:id="rId8"/>
    <p:sldId id="294" r:id="rId9"/>
    <p:sldId id="296" r:id="rId10"/>
    <p:sldId id="298" r:id="rId11"/>
    <p:sldId id="295" r:id="rId12"/>
    <p:sldId id="285" r:id="rId13"/>
  </p:sldIdLst>
  <p:sldSz cx="9144000" cy="6858000" type="screen4x3"/>
  <p:notesSz cx="6858000" cy="9144000"/>
  <p:defaultTextStyle>
    <a:lvl1pPr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1pPr>
    <a:lvl2pPr indent="4572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2pPr>
    <a:lvl3pPr indent="9144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3pPr>
    <a:lvl4pPr indent="13716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4pPr>
    <a:lvl5pPr indent="18288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5pPr>
    <a:lvl6pPr indent="22860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6pPr>
    <a:lvl7pPr indent="27432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7pPr>
    <a:lvl8pPr indent="32004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8pPr>
    <a:lvl9pPr indent="3657600">
      <a:defRPr>
        <a:solidFill>
          <a:srgbClr val="313032"/>
        </a:solidFill>
        <a:latin typeface="News Gothic MT"/>
        <a:ea typeface="News Gothic MT"/>
        <a:cs typeface="News Gothic MT"/>
        <a:sym typeface="News Gothic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5ED"/>
          </a:solidFill>
        </a:fill>
      </a:tcStyle>
    </a:wholeTbl>
    <a:band2H>
      <a:tcTxStyle/>
      <a:tcStyle>
        <a:tcBdr/>
        <a:fill>
          <a:solidFill>
            <a:srgbClr val="E7F2F6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4CD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4CD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6B4C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1CACE"/>
          </a:solidFill>
        </a:fill>
      </a:tcStyle>
    </a:wholeTbl>
    <a:band2H>
      <a:tcTxStyle/>
      <a:tcStyle>
        <a:tcBdr/>
        <a:fill>
          <a:solidFill>
            <a:srgbClr val="F8E6E8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0F46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0F46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0F46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F2CB"/>
          </a:solidFill>
        </a:fill>
      </a:tcStyle>
    </a:wholeTbl>
    <a:band2H>
      <a:tcTxStyle/>
      <a:tcStyle>
        <a:tcBdr/>
        <a:fill>
          <a:solidFill>
            <a:srgbClr val="F6F8E7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C1B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C1B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C1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6B4CD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13032"/>
              </a:solidFill>
              <a:prstDash val="solid"/>
              <a:bevel/>
            </a:ln>
          </a:top>
          <a:bottom>
            <a:ln w="254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13032"/>
              </a:solidFill>
              <a:prstDash val="solid"/>
              <a:bevel/>
            </a:ln>
          </a:top>
          <a:bottom>
            <a:ln w="254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6B4C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13032"/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13032"/>
          </a:solidFill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13032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313032"/>
              </a:solidFill>
              <a:prstDash val="solid"/>
              <a:bevel/>
            </a:ln>
          </a:left>
          <a:right>
            <a:ln w="12700" cap="flat">
              <a:solidFill>
                <a:srgbClr val="313032"/>
              </a:solidFill>
              <a:prstDash val="solid"/>
              <a:bevel/>
            </a:ln>
          </a:right>
          <a:top>
            <a:ln w="12700" cap="flat">
              <a:solidFill>
                <a:srgbClr val="313032"/>
              </a:solidFill>
              <a:prstDash val="solid"/>
              <a:bevel/>
            </a:ln>
          </a:top>
          <a:bottom>
            <a:ln w="127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solidFill>
                <a:srgbClr val="313032"/>
              </a:solidFill>
              <a:prstDash val="solid"/>
              <a:bevel/>
            </a:ln>
          </a:insideH>
          <a:insideV>
            <a:ln w="12700" cap="flat">
              <a:solidFill>
                <a:srgbClr val="313032"/>
              </a:solidFill>
              <a:prstDash val="solid"/>
              <a:bevel/>
            </a:ln>
          </a:insideV>
        </a:tcBdr>
        <a:fill>
          <a:solidFill>
            <a:srgbClr val="313032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313032"/>
              </a:solidFill>
              <a:prstDash val="solid"/>
              <a:bevel/>
            </a:ln>
          </a:left>
          <a:right>
            <a:ln w="12700" cap="flat">
              <a:solidFill>
                <a:srgbClr val="313032"/>
              </a:solidFill>
              <a:prstDash val="solid"/>
              <a:bevel/>
            </a:ln>
          </a:right>
          <a:top>
            <a:ln w="12700" cap="flat">
              <a:solidFill>
                <a:srgbClr val="313032"/>
              </a:solidFill>
              <a:prstDash val="solid"/>
              <a:bevel/>
            </a:ln>
          </a:top>
          <a:bottom>
            <a:ln w="127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solidFill>
                <a:srgbClr val="313032"/>
              </a:solidFill>
              <a:prstDash val="solid"/>
              <a:bevel/>
            </a:ln>
          </a:insideH>
          <a:insideV>
            <a:ln w="12700" cap="flat">
              <a:solidFill>
                <a:srgbClr val="313032"/>
              </a:solidFill>
              <a:prstDash val="solid"/>
              <a:bevel/>
            </a:ln>
          </a:insideV>
        </a:tcBdr>
        <a:fill>
          <a:solidFill>
            <a:srgbClr val="313032">
              <a:alpha val="20000"/>
            </a:srgbClr>
          </a:solidFill>
        </a:fill>
      </a:tcStyle>
    </a:firstCol>
    <a:lastRow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313032"/>
              </a:solidFill>
              <a:prstDash val="solid"/>
              <a:bevel/>
            </a:ln>
          </a:left>
          <a:right>
            <a:ln w="12700" cap="flat">
              <a:solidFill>
                <a:srgbClr val="313032"/>
              </a:solidFill>
              <a:prstDash val="solid"/>
              <a:bevel/>
            </a:ln>
          </a:right>
          <a:top>
            <a:ln w="50800" cap="flat">
              <a:solidFill>
                <a:srgbClr val="313032"/>
              </a:solidFill>
              <a:prstDash val="solid"/>
              <a:bevel/>
            </a:ln>
          </a:top>
          <a:bottom>
            <a:ln w="127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solidFill>
                <a:srgbClr val="313032"/>
              </a:solidFill>
              <a:prstDash val="solid"/>
              <a:bevel/>
            </a:ln>
          </a:insideH>
          <a:insideV>
            <a:ln w="12700" cap="flat">
              <a:solidFill>
                <a:srgbClr val="313032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News Gothic MT"/>
          <a:ea typeface="News Gothic MT"/>
          <a:cs typeface="News Gothic MT"/>
        </a:font>
        <a:srgbClr val="313032"/>
      </a:tcTxStyle>
      <a:tcStyle>
        <a:tcBdr>
          <a:left>
            <a:ln w="12700" cap="flat">
              <a:solidFill>
                <a:srgbClr val="313032"/>
              </a:solidFill>
              <a:prstDash val="solid"/>
              <a:bevel/>
            </a:ln>
          </a:left>
          <a:right>
            <a:ln w="12700" cap="flat">
              <a:solidFill>
                <a:srgbClr val="313032"/>
              </a:solidFill>
              <a:prstDash val="solid"/>
              <a:bevel/>
            </a:ln>
          </a:right>
          <a:top>
            <a:ln w="12700" cap="flat">
              <a:solidFill>
                <a:srgbClr val="313032"/>
              </a:solidFill>
              <a:prstDash val="solid"/>
              <a:bevel/>
            </a:ln>
          </a:top>
          <a:bottom>
            <a:ln w="25400" cap="flat">
              <a:solidFill>
                <a:srgbClr val="313032"/>
              </a:solidFill>
              <a:prstDash val="solid"/>
              <a:bevel/>
            </a:ln>
          </a:bottom>
          <a:insideH>
            <a:ln w="12700" cap="flat">
              <a:solidFill>
                <a:srgbClr val="313032"/>
              </a:solidFill>
              <a:prstDash val="solid"/>
              <a:bevel/>
            </a:ln>
          </a:insideH>
          <a:insideV>
            <a:ln w="12700" cap="flat">
              <a:solidFill>
                <a:srgbClr val="313032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3236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As part of today’s presentation I’ll be giving an overview of the IRUS-UK service, doing a demo of the reports available, and sharing some user feedback.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IRUS-UK – same team who brought you JUSP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PIRUS2 proved technical feasibility, but highlighted some concerns for (some) Publishers.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Easier to start with IR community.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76E3-0931-42BB-8096-B74300899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0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8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5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7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051B-C5E9-4DD8-BB89-2A39355F938A}" type="datetimeFigureOut">
              <a:rPr lang="en-GB" smtClean="0"/>
              <a:t>23/09/2014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6CB4B4D-7CA3-9044-876B-883B54F8677D}" type="slidenum">
              <a:rPr lang="en-GB" smtClean="0"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RUSNEWS" TargetMode="External"/><Relationship Id="rId2" Type="http://schemas.openxmlformats.org/officeDocument/2006/relationships/hyperlink" Target="mailto:irus@mimas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irus.mimas.ac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nfieldlibrary.cranfield.ac.uk/pirus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projectcounter.org/counterarticles.html" TargetMode="External"/><Relationship Id="rId4" Type="http://schemas.openxmlformats.org/officeDocument/2006/relationships/hyperlink" Target="http://www.irus.mimas.ac.u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us.mimas.ac.uk/help/toolbox/TrackerProtocol-V3-2014-04-2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us.mimas.ac.uk/new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rus.mimas.ac.uk/new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so.org/workrooms/sushi/sushi_lit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ubTitle" idx="1"/>
          </p:nvPr>
        </p:nvSpPr>
        <p:spPr>
          <a:xfrm>
            <a:off x="827584" y="3789363"/>
            <a:ext cx="7416824" cy="9357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400" dirty="0"/>
              <a:t> Making scholarly statistics count in UK </a:t>
            </a:r>
            <a:r>
              <a:rPr lang="en-GB" sz="2400" dirty="0" smtClean="0"/>
              <a:t>repositories</a:t>
            </a:r>
            <a:endParaRPr lang="en-GB" sz="2400" dirty="0"/>
          </a:p>
        </p:txBody>
      </p:sp>
      <p:sp>
        <p:nvSpPr>
          <p:cNvPr id="71" name="Shape 71"/>
          <p:cNvSpPr/>
          <p:nvPr/>
        </p:nvSpPr>
        <p:spPr>
          <a:xfrm>
            <a:off x="1258887" y="5013325"/>
            <a:ext cx="65532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GB" dirty="0">
                <a:solidFill>
                  <a:srgbClr val="16B4CD"/>
                </a:solidFill>
              </a:rPr>
              <a:t>Paul </a:t>
            </a:r>
            <a:r>
              <a:rPr lang="en-GB" dirty="0" smtClean="0">
                <a:solidFill>
                  <a:srgbClr val="16B4CD"/>
                </a:solidFill>
              </a:rPr>
              <a:t>Needham, Kings </a:t>
            </a:r>
            <a:r>
              <a:rPr lang="en-GB" dirty="0">
                <a:solidFill>
                  <a:srgbClr val="16B4CD"/>
                </a:solidFill>
              </a:rPr>
              <a:t>Norton Library, Cranfield </a:t>
            </a:r>
            <a:r>
              <a:rPr lang="en-GB" dirty="0" smtClean="0">
                <a:solidFill>
                  <a:srgbClr val="16B4CD"/>
                </a:solidFill>
              </a:rPr>
              <a:t>University</a:t>
            </a:r>
          </a:p>
          <a:p>
            <a:pPr lvl="0" algn="ctr">
              <a:defRPr>
                <a:solidFill>
                  <a:srgbClr val="000000"/>
                </a:solidFill>
              </a:defRPr>
            </a:pPr>
            <a:endParaRPr lang="en-GB" dirty="0"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>
                <a:solidFill>
                  <a:srgbClr val="000000"/>
                </a:solidFill>
              </a:defRPr>
            </a:pPr>
            <a:r>
              <a:rPr lang="en-GB" i="1" dirty="0" smtClean="0">
                <a:solidFill>
                  <a:srgbClr val="16B4CD"/>
                </a:solidFill>
              </a:rPr>
              <a:t>1:AM Altmetrics Conference, September </a:t>
            </a:r>
            <a:r>
              <a:rPr lang="en-GB" i="1" dirty="0">
                <a:solidFill>
                  <a:srgbClr val="16B4CD"/>
                </a:solidFill>
              </a:rPr>
              <a:t>2014</a:t>
            </a:r>
          </a:p>
        </p:txBody>
      </p:sp>
      <p:pic>
        <p:nvPicPr>
          <p:cNvPr id="72" name="image4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378075" y="1916113"/>
            <a:ext cx="4387850" cy="1584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5.png" descr="Jisc logo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923928" y="332655"/>
            <a:ext cx="1008112" cy="561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</a:rPr>
              <a:t>IRUS-UK: Best </a:t>
            </a:r>
            <a:r>
              <a:rPr lang="en-GB" sz="3200" b="1" dirty="0" smtClean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</a:rPr>
              <a:t>features (our survey said) 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Reliable, authoritative statistics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COUNTER compliant statistics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Filtering of robots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IR1 used for reporting to SCONUL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Can repurpose for other reporting mechanisms and different audiences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Ability to benchmark against others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Comparison of download statistics across participating IRs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Number (and range across the sector) of participating institutions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Easy to use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Easy to setup and use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User friendly way to get stats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96% find the current user interface clear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96% find the current functionality clear to understand</a:t>
            </a:r>
          </a:p>
        </p:txBody>
      </p:sp>
      <p:pic>
        <p:nvPicPr>
          <p:cNvPr id="79" name="image5.png" descr="Jisc logo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06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>
                <a:solidFill>
                  <a:srgbClr val="16B4CD"/>
                </a:solidFill>
              </a:rPr>
              <a:t>IRUS-UK: </a:t>
            </a:r>
            <a:r>
              <a:rPr lang="en-GB" sz="3200" b="1" dirty="0" smtClean="0">
                <a:solidFill>
                  <a:srgbClr val="16B4CD"/>
                </a:solidFill>
              </a:rPr>
              <a:t>Value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</a:rPr>
              <a:t>altmetric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 that no-one else is providing - yet!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Demonstrates the importance of repositories in disseminating scholarly outputs</a:t>
            </a: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Uniquely positioned to act as an intermediary between UK repositories and other actors: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Funders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Publishers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National shared services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457200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2014 </a:t>
            </a:r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IRUS-UK user survey: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68% reported that IRUS-UK has improved statistical reporting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66% reported that IRUS-UK saves time collecting statistics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66% reported that IRUS-UK enables reporting previously unable to do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83% hope to use IRUS-UK for benchmarking</a:t>
            </a:r>
          </a:p>
        </p:txBody>
      </p:sp>
      <p:pic>
        <p:nvPicPr>
          <p:cNvPr id="79" name="image5.png" descr="Jisc logo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08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100806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16B4CD"/>
                </a:solidFill>
              </a:rPr>
              <a:t>Contacts &amp; Information</a:t>
            </a:r>
          </a:p>
        </p:txBody>
      </p:sp>
      <p:sp>
        <p:nvSpPr>
          <p:cNvPr id="229" name="Shape 229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49249" lvl="0" indent="-349249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79777C"/>
                </a:solidFill>
              </a:rPr>
              <a:t>If you wish to contact IRUS-UK: </a:t>
            </a:r>
          </a:p>
          <a:p>
            <a:pPr marL="685800" lvl="1" indent="-336550">
              <a:spcBef>
                <a:spcPts val="600"/>
              </a:spcBef>
              <a:buClr>
                <a:srgbClr val="FFD915"/>
              </a:buClr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  <a:hlinkClick r:id="rId2"/>
              </a:rPr>
              <a:t>irus@mimas.ac.uk</a:t>
            </a:r>
            <a:endParaRPr sz="2400" dirty="0">
              <a:solidFill>
                <a:srgbClr val="79777C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FFD915"/>
              </a:buClr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  <a:hlinkClick r:id="rId3"/>
              </a:rPr>
              <a:t>@IRUSNEWS</a:t>
            </a:r>
            <a:endParaRPr sz="2400" dirty="0">
              <a:solidFill>
                <a:srgbClr val="79777C"/>
              </a:solidFill>
            </a:endParaRPr>
          </a:p>
          <a:p>
            <a:pPr marL="349249" lvl="0" indent="-349249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79777C"/>
                </a:solidFill>
              </a:rPr>
              <a:t>Project web site:</a:t>
            </a:r>
          </a:p>
          <a:p>
            <a:pPr marL="685800" lvl="1" indent="-336550">
              <a:spcBef>
                <a:spcPts val="600"/>
              </a:spcBef>
              <a:buClr>
                <a:srgbClr val="FFD915"/>
              </a:buClr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  <a:hlinkClick r:id="rId4"/>
              </a:rPr>
              <a:t>http://irus.mimas.ac.uk/</a:t>
            </a:r>
            <a:endParaRPr sz="2000" dirty="0">
              <a:solidFill>
                <a:srgbClr val="79777C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79777C"/>
              </a:solidFill>
            </a:endParaRPr>
          </a:p>
          <a:p>
            <a:pPr marL="0" lvl="1" indent="349250" algn="ctr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16B4CD"/>
                </a:solidFill>
              </a:rPr>
              <a:t>“The set up was quick and painless, which is always a delight!”</a:t>
            </a:r>
            <a:endParaRPr sz="1400" dirty="0">
              <a:solidFill>
                <a:srgbClr val="79777C"/>
              </a:solidFill>
            </a:endParaRPr>
          </a:p>
          <a:p>
            <a:pPr marL="0" lvl="1" indent="349250" algn="ctr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16B4CD"/>
                </a:solidFill>
              </a:rPr>
              <a:t>“Consistent collection of statistics without me having to do it!” </a:t>
            </a:r>
          </a:p>
        </p:txBody>
      </p:sp>
      <p:pic>
        <p:nvPicPr>
          <p:cNvPr id="230" name="image5.png" descr="Jisc logo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735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 smtClean="0">
                <a:solidFill>
                  <a:srgbClr val="16B4CD"/>
                </a:solidFill>
              </a:rPr>
              <a:t>IRUS-UK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24744"/>
            <a:ext cx="8042275" cy="481885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IRUS-UK: Institutional Repository Usage Statistics – 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UK</a:t>
            </a:r>
            <a:endParaRPr lang="en-GB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Members:</a:t>
            </a: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Mimas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&amp; Service Management &amp; Host </a:t>
            </a:r>
          </a:p>
          <a:p>
            <a:pPr marL="685800" lvl="1" indent="-33655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Cranfield University - Development</a:t>
            </a:r>
          </a:p>
          <a:p>
            <a:pPr marL="685800" lvl="1" indent="-33655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Evidence Base, Birmingham City University – User Engagement &amp; Evaluation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Funded by</a:t>
            </a: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Jisc 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9" name="image5.png" descr="Jisc logo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3.png" descr="C:\Users\uczah\Desktop\Jisc-RSSP-Slide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203848" y="2564904"/>
            <a:ext cx="5096732" cy="35044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792088" y="3356992"/>
            <a:ext cx="3131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E85E12"/>
                </a:solidFill>
              </a:rPr>
              <a:t>Bringing together key repository services to deliver a connected national infrastructure to support OA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 smtClean="0">
                <a:solidFill>
                  <a:srgbClr val="16B4CD"/>
                </a:solidFill>
              </a:rPr>
              <a:t>IRUS-UK</a:t>
            </a:r>
            <a:r>
              <a:rPr lang="en-GB" sz="3200" b="1" dirty="0" smtClean="0">
                <a:solidFill>
                  <a:srgbClr val="16B4CD"/>
                </a:solidFill>
              </a:rPr>
              <a:t>: background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PIRUS2 (Publisher and Institutional Repository Usage Statistics) </a:t>
            </a: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Aimed to develop a global standard to enable the recording, reporting and consolidation of online usage statistics for individual journal articles hosted by IRs, Publishers and others</a:t>
            </a: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Proved it was *technically feasible*, but (initially) easier without ‘P’</a:t>
            </a: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u="sng" dirty="0">
                <a:solidFill>
                  <a:srgbClr val="16B4CD"/>
                </a:solidFill>
                <a:uFill>
                  <a:solidFill>
                    <a:srgbClr val="16B4CD"/>
                  </a:solidFill>
                </a:uFill>
                <a:hlinkClick r:id="rId3"/>
              </a:rPr>
              <a:t>http://www.cranfieldlibrary.cranfield.ac.uk/pirus2/</a:t>
            </a:r>
            <a:endParaRPr lang="en-GB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outcomes: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IRUS-UK</a:t>
            </a:r>
          </a:p>
          <a:p>
            <a:pPr marL="960664" lvl="2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http://www.irus.mimas.ac.uk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/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Release 1 of the COUNTER Code of Practice for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Articles</a:t>
            </a:r>
          </a:p>
          <a:p>
            <a:pPr marL="960664" lvl="2" indent="-336550"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rgbClr val="000000"/>
                </a:solidFill>
              </a:defRPr>
            </a:pPr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www.projectcounter.org/counterarticles.html</a:t>
            </a:r>
            <a:endParaRPr lang="en-GB" dirty="0" smtClean="0"/>
          </a:p>
        </p:txBody>
      </p:sp>
      <p:pic>
        <p:nvPicPr>
          <p:cNvPr id="79" name="image5.png" descr="Jisc logo"/>
          <p:cNvPicPr/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 smtClean="0">
                <a:solidFill>
                  <a:srgbClr val="16B4CD"/>
                </a:solidFill>
              </a:rPr>
              <a:t>IRUS-UK</a:t>
            </a:r>
            <a:r>
              <a:rPr lang="en-GB" sz="3200" b="1" dirty="0" smtClean="0">
                <a:solidFill>
                  <a:srgbClr val="16B4CD"/>
                </a:solidFill>
              </a:rPr>
              <a:t>: aims and objectives</a:t>
            </a:r>
            <a:endParaRPr sz="3200" b="1" dirty="0">
              <a:solidFill>
                <a:srgbClr val="16B4CD"/>
              </a:solidFill>
            </a:endParaRPr>
          </a:p>
        </p:txBody>
      </p:sp>
      <p:pic>
        <p:nvPicPr>
          <p:cNvPr id="79" name="image5.png" descr="Jisc logo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98" name="Picture 2" descr="IRUS-UK Growth Ch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9852" y="2905843"/>
            <a:ext cx="5348572" cy="2971429"/>
          </a:xfrm>
          <a:prstGeom prst="rect">
            <a:avLst/>
          </a:prstGeom>
          <a:noFill/>
        </p:spPr>
      </p:pic>
      <p:sp>
        <p:nvSpPr>
          <p:cNvPr id="7" name="Shape 78"/>
          <p:cNvSpPr txBox="1">
            <a:spLocks/>
          </p:cNvSpPr>
          <p:nvPr/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GB" sz="1800" dirty="0" smtClean="0">
                <a:solidFill>
                  <a:srgbClr val="79777C"/>
                </a:solidFill>
              </a:rPr>
              <a:t>Provide a national aggregation service, enabling </a:t>
            </a:r>
            <a:r>
              <a:rPr lang="en-GB" sz="1800" dirty="0">
                <a:solidFill>
                  <a:srgbClr val="79777C"/>
                </a:solidFill>
              </a:rPr>
              <a:t>(a growing number of) UK Institutional Repositories to share/expose usage statistics  at the individual item level, based on a global standard – COUNTER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GB" sz="1600" dirty="0" smtClean="0">
                <a:solidFill>
                  <a:srgbClr val="79777C"/>
                </a:solidFill>
              </a:rPr>
              <a:t>Collect </a:t>
            </a:r>
            <a:r>
              <a:rPr lang="en-GB" sz="1600" dirty="0">
                <a:solidFill>
                  <a:srgbClr val="79777C"/>
                </a:solidFill>
              </a:rPr>
              <a:t>raw download data from </a:t>
            </a:r>
            <a:r>
              <a:rPr lang="en-GB" sz="1600" dirty="0" smtClean="0">
                <a:solidFill>
                  <a:srgbClr val="79777C"/>
                </a:solidFill>
              </a:rPr>
              <a:t>UK IRs for </a:t>
            </a:r>
            <a:r>
              <a:rPr lang="en-GB" sz="1600" dirty="0">
                <a:solidFill>
                  <a:srgbClr val="79777C"/>
                </a:solidFill>
              </a:rPr>
              <a:t>*all item types* within </a:t>
            </a:r>
            <a:r>
              <a:rPr lang="en-GB" sz="1600" dirty="0" smtClean="0">
                <a:solidFill>
                  <a:srgbClr val="79777C"/>
                </a:solidFill>
              </a:rPr>
              <a:t>repositories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GB" sz="1600" dirty="0">
                <a:solidFill>
                  <a:srgbClr val="79777C"/>
                </a:solidFill>
              </a:rPr>
              <a:t>Process those raw data into COUNTER-compliant statistics</a:t>
            </a:r>
            <a:endParaRPr lang="en-GB" sz="1600" dirty="0" smtClean="0">
              <a:solidFill>
                <a:srgbClr val="79777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275" y="2686848"/>
            <a:ext cx="229453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Facilitate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comparable, standards-based 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measurements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Provide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an evidence base for repositories to develop policies and initiatives to help support their objectives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Provide 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consistent and comprehensive statistics, presenting opportunities for benchmarking at a national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 smtClean="0">
                <a:solidFill>
                  <a:srgbClr val="16B4CD"/>
                </a:solidFill>
              </a:rPr>
              <a:t>IRUS-UK</a:t>
            </a:r>
            <a:r>
              <a:rPr lang="en-GB" sz="3200" b="1" dirty="0" smtClean="0">
                <a:solidFill>
                  <a:srgbClr val="16B4CD"/>
                </a:solidFill>
              </a:rPr>
              <a:t>: gathering data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method we use to gather raw download data is simple: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Whenever a file is downloaded from a participating repository, it sends a message to the  IRUS-UK server with some details about the download</a:t>
            </a:r>
          </a:p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Accomplished by adding a small piece of code to repository software, which employs the ‘Tracker Protocol’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http://www.irus.mimas.ac.uk/help/toolbox/TrackerProtocol-V3-2014-04-22.pdf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Pushes minimal raw download metadata to a third-party server as OpenURL (like) Key/Value strings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Patches for DSpace (1.8.x, 3.x, 4.1) and Plug-in for Eprints (3.2-3.3.x)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Implementation guidelines for Fedora</a:t>
            </a:r>
          </a:p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Not in IRUS-UK scope, but also successfully deployed by: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OAPEN Library - freely accessible academic books, ARNO software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CORE - millions of scholarly articles aggregated from many Open Access repositories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image5.png" descr="Jisc logo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 smtClean="0">
                <a:solidFill>
                  <a:srgbClr val="16B4CD"/>
                </a:solidFill>
              </a:rPr>
              <a:t>IRUS-UK</a:t>
            </a:r>
            <a:r>
              <a:rPr lang="en-GB" sz="3200" b="1" dirty="0" smtClean="0">
                <a:solidFill>
                  <a:srgbClr val="16B4CD"/>
                </a:solidFill>
              </a:rPr>
              <a:t>: processing data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ingest process has been described in detail previously, see earlier presentations and webinars, available from the IRUS-UK News page: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http://www.irus.mimas.ac.uk/news/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key point is that we adhere to the processing rules specified in:</a:t>
            </a:r>
          </a:p>
          <a:p>
            <a:pPr lvl="1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Release 4 of the COUNTER Code of Practice for e-Resources</a:t>
            </a:r>
          </a:p>
          <a:p>
            <a:pPr lvl="1">
              <a:spcBef>
                <a:spcPts val="0"/>
              </a:spcBef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Release 1 of the COUNTER Code of Practice for Articles</a:t>
            </a:r>
          </a:p>
          <a:p>
            <a:pPr>
              <a:spcBef>
                <a:spcPts val="600"/>
              </a:spcBef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i.e. we filter out robot accesses and double clicks on the same basis as scholarly publishers</a:t>
            </a:r>
          </a:p>
          <a:p>
            <a:pPr>
              <a:spcBef>
                <a:spcPts val="600"/>
              </a:spcBef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COUNTER Robot Exclusion list is specified only as a *minimum requirement* 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 we’ve supplemented the COUNTER </a:t>
            </a:r>
            <a:r>
              <a:rPr lang="en-GB" sz="1800" dirty="0" err="1" smtClean="0">
                <a:solidFill>
                  <a:schemeClr val="bg1">
                    <a:lumMod val="50000"/>
                  </a:schemeClr>
                </a:solidFill>
              </a:rPr>
              <a:t>CoPs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by adding additional filters to</a:t>
            </a:r>
          </a:p>
          <a:p>
            <a:pPr lvl="2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Remove more user agents</a:t>
            </a:r>
          </a:p>
          <a:p>
            <a:pPr lvl="2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Apply a simple threshold for ‘overactive’ IP addresses</a:t>
            </a:r>
          </a:p>
          <a:p>
            <a:r>
              <a:rPr lang="en-GB" sz="2200" dirty="0" smtClean="0">
                <a:solidFill>
                  <a:schemeClr val="bg1">
                    <a:lumMod val="50000"/>
                  </a:schemeClr>
                </a:solidFill>
              </a:rPr>
              <a:t>However, there’s still more can be done!</a:t>
            </a:r>
          </a:p>
          <a:p>
            <a:pPr lvl="1"/>
            <a:endParaRPr lang="en-GB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image5.png" descr="Jisc logo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76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>
                <a:solidFill>
                  <a:srgbClr val="16B4CD"/>
                </a:solidFill>
              </a:rPr>
              <a:t>IRUS-UK: robots and unusual usage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14350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We commissioned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</a:rPr>
              <a:t>Information Power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to:</a:t>
            </a:r>
          </a:p>
          <a:p>
            <a:pPr marL="914400" lvl="1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Analyse raw data we’ve collected since July 2012</a:t>
            </a:r>
          </a:p>
          <a:p>
            <a:pPr marL="914400" lvl="1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Test the feasibility of devising a set of algorithms that would ‘dynamically’ identify and filter out unusual usage/robot activity</a:t>
            </a:r>
          </a:p>
          <a:p>
            <a:pPr marL="914400" lvl="1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 report on that work is available from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http://www.irus.mimas.ac.uk/news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Key findings from the work are</a:t>
            </a:r>
          </a:p>
          <a:p>
            <a:pPr marL="914400" lvl="1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Suspicious behaviour can’t necessarily be judged on the basis of one day’s usage records or a month’s.</a:t>
            </a:r>
          </a:p>
          <a:p>
            <a:pPr marL="914400" lvl="1" indent="-457200">
              <a:spcBef>
                <a:spcPts val="0"/>
              </a:spcBef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At certain levels of activity machine/non-genuine usage is practically indistinguishable from genuine human activity.</a:t>
            </a:r>
          </a:p>
          <a:p>
            <a:pPr marL="514350" indent="-457200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 Taking this forward</a:t>
            </a:r>
          </a:p>
          <a:p>
            <a:pPr marL="914400" lvl="1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We’re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involved in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recently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formed COUNTER Working Group on Robots</a:t>
            </a:r>
          </a:p>
          <a:p>
            <a:pPr marL="914400" lvl="1" indent="-457200">
              <a:spcBef>
                <a:spcPts val="0"/>
              </a:spcBef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Devising more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sophisticated -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but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practical -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algorithms to filter out 'rogue' usage</a:t>
            </a:r>
          </a:p>
          <a:p>
            <a:pPr marL="914400" lvl="1" indent="-457200">
              <a:spcBef>
                <a:spcPts val="0"/>
              </a:spcBef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Outcomes will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eventually become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incorporated into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the COUNTER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standard</a:t>
            </a:r>
          </a:p>
          <a:p>
            <a:pPr marL="914400" lvl="1" indent="-457200">
              <a:spcBef>
                <a:spcPts val="0"/>
              </a:spcBef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And, of course, adopted by IRUS-UK!</a:t>
            </a:r>
          </a:p>
        </p:txBody>
      </p:sp>
      <p:pic>
        <p:nvPicPr>
          <p:cNvPr id="79" name="image5.png" descr="Jisc logo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990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>
                <a:solidFill>
                  <a:srgbClr val="16B4CD"/>
                </a:solidFill>
              </a:rPr>
              <a:t>IRUS-UK: Exposing statistics</a:t>
            </a:r>
            <a:endParaRPr sz="3200" b="1" dirty="0">
              <a:solidFill>
                <a:srgbClr val="16B4CD"/>
              </a:solidFill>
            </a:endParaRPr>
          </a:p>
        </p:txBody>
      </p:sp>
      <p:sp>
        <p:nvSpPr>
          <p:cNvPr id="78" name="Shape 78"/>
          <p:cNvSpPr>
            <a:spLocks noGrp="1"/>
          </p:cNvSpPr>
          <p:nvPr>
            <p:ph idx="1"/>
          </p:nvPr>
        </p:nvSpPr>
        <p:spPr>
          <a:xfrm>
            <a:off x="549275" y="1196752"/>
            <a:ext cx="8042275" cy="47468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514350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Web User Interface - The IRUS-UK Portal</a:t>
            </a:r>
          </a:p>
          <a:p>
            <a:pPr marL="914400" lvl="1" indent="-457200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Access currently behind Shibboleth authentication/authorisation, though with community agreement we hope to make it openly accessible: </a:t>
            </a:r>
          </a:p>
          <a:p>
            <a:pPr marL="457200" lvl="1" indent="0" algn="ctr">
              <a:buNone/>
            </a:pPr>
            <a:r>
              <a:rPr lang="en-GB" sz="1600" b="1" i="1" dirty="0" smtClean="0">
                <a:solidFill>
                  <a:schemeClr val="bg1">
                    <a:lumMod val="50000"/>
                  </a:schemeClr>
                </a:solidFill>
              </a:rPr>
              <a:t>Open Access, Open Data, Open Metrics!  </a:t>
            </a:r>
          </a:p>
          <a:p>
            <a:pPr marL="914400" lvl="1" indent="-457200">
              <a:spcBef>
                <a:spcPts val="600"/>
              </a:spcBef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The portal offers:</a:t>
            </a:r>
          </a:p>
          <a:p>
            <a:pPr marL="1314450" lvl="2" indent="-457200">
              <a:spcBef>
                <a:spcPts val="600"/>
              </a:spcBef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 wide range of views – slicing and dicing stats from the IRUS-UK database</a:t>
            </a:r>
          </a:p>
          <a:p>
            <a:pPr marL="1314450" lvl="2" indent="-457200">
              <a:spcBef>
                <a:spcPts val="0"/>
              </a:spcBef>
            </a:pP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Reports available for download as CSV/Excel spreadsheet files</a:t>
            </a:r>
          </a:p>
          <a:p>
            <a:pPr marL="1314450" lvl="2" indent="-457200">
              <a:spcBef>
                <a:spcPts val="0"/>
              </a:spcBef>
            </a:pP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Altmetric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donuts for individual items 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GB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SUSHI service</a:t>
            </a:r>
          </a:p>
          <a:p>
            <a:pPr marL="914400" lvl="1" indent="-457200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standard client/server web service utilizing a SOAP request/response to retrieve the XML version of COUNTER or COUNTER-like reports</a:t>
            </a:r>
          </a:p>
          <a:p>
            <a:pPr marL="514350" indent="-457200"/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SUSHI Lite API</a:t>
            </a:r>
          </a:p>
          <a:p>
            <a:pPr marL="914400" lvl="1" indent="-457200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 new, simpler ‘21</a:t>
            </a:r>
            <a:r>
              <a:rPr lang="en-GB" sz="1600" baseline="30000" dirty="0" smtClean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century’ approach, under development by the NISO SUSHI Lite Technical Report Working Group (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http://www.niso.org/workrooms/sushi/sushi_lite/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marL="914400" lvl="1" indent="-457200"/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RESTful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: uses standard HTTP GET returning JSON</a:t>
            </a:r>
          </a:p>
          <a:p>
            <a:pPr marL="914400" lvl="1" indent="-457200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Allows retrieval of stats snippets to be embedded into Repository (and other) web pages</a:t>
            </a:r>
          </a:p>
        </p:txBody>
      </p:sp>
      <p:pic>
        <p:nvPicPr>
          <p:cNvPr id="79" name="image5.png" descr="Jisc logo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13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49275" y="333374"/>
            <a:ext cx="8042275" cy="64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3200" b="1" dirty="0">
                <a:solidFill>
                  <a:srgbClr val="16B4CD"/>
                </a:solidFill>
              </a:rPr>
              <a:t>IRUS-UK: </a:t>
            </a:r>
            <a:r>
              <a:rPr lang="en-GB" sz="3200" b="1" dirty="0" smtClean="0">
                <a:solidFill>
                  <a:srgbClr val="16B4CD"/>
                </a:solidFill>
              </a:rPr>
              <a:t>Overall Summary</a:t>
            </a:r>
            <a:endParaRPr sz="3200" b="1" dirty="0">
              <a:solidFill>
                <a:srgbClr val="16B4CD"/>
              </a:solidFill>
            </a:endParaRPr>
          </a:p>
        </p:txBody>
      </p:sp>
      <p:pic>
        <p:nvPicPr>
          <p:cNvPr id="79" name="image5.png" descr="Jisc logo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067944" y="6165304"/>
            <a:ext cx="581025" cy="32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2" y="1196975"/>
            <a:ext cx="728312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2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B4CD"/>
      </a:accent1>
      <a:accent2>
        <a:srgbClr val="F8A131"/>
      </a:accent2>
      <a:accent3>
        <a:srgbClr val="DB0F46"/>
      </a:accent3>
      <a:accent4>
        <a:srgbClr val="12998B"/>
      </a:accent4>
      <a:accent5>
        <a:srgbClr val="A9278D"/>
      </a:accent5>
      <a:accent6>
        <a:srgbClr val="CFDC1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16B4CD"/>
          </a:solidFill>
          <a:prstDash val="solid"/>
          <a:bevel/>
        </a:ln>
        <a:effectLst>
          <a:outerShdw blurRad="635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13032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16B4C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13032"/>
            </a:solidFill>
            <a:effectLst/>
            <a:uFillTx/>
            <a:latin typeface="News Gothic MT"/>
            <a:ea typeface="News Gothic MT"/>
            <a:cs typeface="News Gothic MT"/>
            <a:sym typeface="News Gothic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1351</Words>
  <Application>Microsoft Office PowerPoint</Application>
  <PresentationFormat>On-screen Show (4:3)</PresentationFormat>
  <Paragraphs>156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IRUS-UK</vt:lpstr>
      <vt:lpstr>IRUS-UK: background</vt:lpstr>
      <vt:lpstr>IRUS-UK: aims and objectives</vt:lpstr>
      <vt:lpstr>IRUS-UK: gathering data</vt:lpstr>
      <vt:lpstr>IRUS-UK: processing data</vt:lpstr>
      <vt:lpstr>IRUS-UK: robots and unusual usage</vt:lpstr>
      <vt:lpstr>IRUS-UK: Exposing statistics</vt:lpstr>
      <vt:lpstr>IRUS-UK: Overall Summary</vt:lpstr>
      <vt:lpstr>IRUS-UK: Best features (our survey said) </vt:lpstr>
      <vt:lpstr>IRUS-UK: Value</vt:lpstr>
      <vt:lpstr>Contacts &amp;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Paul</cp:lastModifiedBy>
  <cp:revision>24</cp:revision>
  <dcterms:modified xsi:type="dcterms:W3CDTF">2014-09-23T15:36:21Z</dcterms:modified>
</cp:coreProperties>
</file>