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5" r:id="rId4"/>
    <p:sldId id="267" r:id="rId5"/>
    <p:sldId id="269" r:id="rId6"/>
    <p:sldId id="270" r:id="rId7"/>
    <p:sldId id="271" r:id="rId8"/>
    <p:sldId id="272" r:id="rId9"/>
    <p:sldId id="274" r:id="rId10"/>
    <p:sldId id="273" r:id="rId11"/>
    <p:sldId id="259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90" y="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C75CC-08D0-473C-AFA7-71D94A8BED6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DF52F-14B4-4F22-BE92-F67D65588C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use Spearman correlations and not Pearson correlations because the data is skewed</a:t>
            </a:r>
            <a:r>
              <a:rPr lang="en-GB" dirty="0" smtClean="0"/>
              <a:t>. See Sud &amp;</a:t>
            </a:r>
            <a:r>
              <a:rPr lang="en-GB" baseline="0" dirty="0" smtClean="0"/>
              <a:t> Thelwall (2004) for evaluation methods.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F52F-14B4-4F22-BE92-F67D65588C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43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Citations have been extensively researched</a:t>
            </a:r>
            <a:r>
              <a:rPr lang="en-GB" baseline="0" dirty="0" smtClean="0"/>
              <a:t> for decades so are more of a known quantity.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F52F-14B4-4F22-BE92-F67D65588C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47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association</a:t>
            </a:r>
            <a:r>
              <a:rPr lang="en-GB" baseline="0" dirty="0" smtClean="0"/>
              <a:t> was assessed with a purpose-built statistical test, the sign test </a:t>
            </a:r>
            <a:r>
              <a:rPr lang="en-GB" dirty="0" smtClean="0"/>
              <a:t>(Thelwall, Haustein, Larivière, &amp; Sugimoto, 2013)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F52F-14B4-4F22-BE92-F67D65588C9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77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are not gathered from the social web via an API but are typically gathered</a:t>
            </a:r>
            <a:r>
              <a:rPr lang="en-GB" baseline="0" dirty="0" smtClean="0"/>
              <a:t> with the free Webometric Analyst software http://lexiurl.wlv.ac.uk/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DF52F-14B4-4F22-BE92-F67D65588C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65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838200"/>
            <a:ext cx="9067800" cy="1051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  <a:ln w="73025">
            <a:solidFill>
              <a:schemeClr val="tx1"/>
            </a:solidFill>
          </a:ln>
        </p:spPr>
        <p:txBody>
          <a:bodyPr/>
          <a:lstStyle/>
          <a:p>
            <a:r>
              <a:rPr lang="en-GB" dirty="0" smtClean="0"/>
              <a:t>Article-Level Altmetrics:</a:t>
            </a:r>
            <a:br>
              <a:rPr lang="en-GB" dirty="0" smtClean="0"/>
            </a:br>
            <a:r>
              <a:rPr lang="en-GB" dirty="0" smtClean="0"/>
              <a:t>The Empirical Evidence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  <a:ln w="60325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GB" dirty="0"/>
              <a:t>Mike </a:t>
            </a:r>
            <a:r>
              <a:rPr lang="en-GB" dirty="0" smtClean="0"/>
              <a:t>Thelwall &amp; </a:t>
            </a:r>
            <a:r>
              <a:rPr lang="en-GB" dirty="0" err="1" smtClean="0"/>
              <a:t>Kayvan</a:t>
            </a:r>
            <a:r>
              <a:rPr lang="en-GB" dirty="0" smtClean="0"/>
              <a:t> Kousha</a:t>
            </a:r>
            <a:endParaRPr lang="en-GB" dirty="0"/>
          </a:p>
          <a:p>
            <a:r>
              <a:rPr lang="en-GB" dirty="0"/>
              <a:t>Statistical Cybermetrics Research Group</a:t>
            </a:r>
          </a:p>
          <a:p>
            <a:r>
              <a:rPr lang="en-GB" dirty="0"/>
              <a:t>University of Wolverhampton</a:t>
            </a:r>
          </a:p>
        </p:txBody>
      </p:sp>
    </p:spTree>
    <p:extLst>
      <p:ext uri="{BB962C8B-B14F-4D97-AF65-F5344CB8AC3E}">
        <p14:creationId xmlns:p14="http://schemas.microsoft.com/office/powerpoint/2010/main" val="35715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GB" dirty="0" smtClean="0"/>
              <a:t>Adie</a:t>
            </a:r>
            <a:r>
              <a:rPr lang="en-GB" dirty="0"/>
              <a:t>, E., &amp; Roe, W. (2013). Altmetric: enriching scholarly content with article-level discussion and metrics. </a:t>
            </a:r>
            <a:r>
              <a:rPr lang="en-GB" i="1" dirty="0"/>
              <a:t>Learned Publishing</a:t>
            </a:r>
            <a:r>
              <a:rPr lang="en-GB" dirty="0"/>
              <a:t>, 26(1), 11-17.</a:t>
            </a:r>
          </a:p>
          <a:p>
            <a:r>
              <a:rPr lang="en-GB" dirty="0"/>
              <a:t>Bar-Ilan, J. (2012). </a:t>
            </a:r>
            <a:r>
              <a:rPr lang="en-GB" dirty="0" err="1"/>
              <a:t>JASIST@mendeley</a:t>
            </a:r>
            <a:r>
              <a:rPr lang="en-GB" dirty="0"/>
              <a:t>. In ACM Web Science Conference 2012 Workshop. http://altmetrics.org/altmetrics12/bar-ilan/</a:t>
            </a:r>
          </a:p>
          <a:p>
            <a:r>
              <a:rPr lang="en-GB" dirty="0"/>
              <a:t>Bornmann, L., &amp; Leydesdorff, L. (2013). The validation of (advanced) bibliometric indicators through peer assessments: A comparative study using data from </a:t>
            </a:r>
            <a:r>
              <a:rPr lang="en-GB" dirty="0" err="1"/>
              <a:t>InCites</a:t>
            </a:r>
            <a:r>
              <a:rPr lang="en-GB" dirty="0"/>
              <a:t> and F1000. </a:t>
            </a:r>
            <a:r>
              <a:rPr lang="en-GB" i="1" dirty="0"/>
              <a:t>Journal of Informetrics</a:t>
            </a:r>
            <a:r>
              <a:rPr lang="en-GB" dirty="0"/>
              <a:t>, 7(2), 286-291.</a:t>
            </a:r>
          </a:p>
          <a:p>
            <a:r>
              <a:rPr lang="en-GB" dirty="0"/>
              <a:t>Borrego, Á., &amp; Fry, J. (2012). Measuring researchers’ use of scholarly information through social bookmarking data: A case study of </a:t>
            </a:r>
            <a:r>
              <a:rPr lang="en-GB" dirty="0" err="1"/>
              <a:t>BibSonomy</a:t>
            </a:r>
            <a:r>
              <a:rPr lang="en-GB" dirty="0"/>
              <a:t>. </a:t>
            </a:r>
            <a:r>
              <a:rPr lang="en-GB" i="1" dirty="0"/>
              <a:t>Journal of Information Science</a:t>
            </a:r>
            <a:r>
              <a:rPr lang="en-GB" dirty="0"/>
              <a:t>, 38(3), 297-308.</a:t>
            </a:r>
          </a:p>
          <a:p>
            <a:r>
              <a:rPr lang="en-GB" dirty="0"/>
              <a:t>Costas, R., </a:t>
            </a:r>
            <a:r>
              <a:rPr lang="en-GB" dirty="0" err="1"/>
              <a:t>Zahedi</a:t>
            </a:r>
            <a:r>
              <a:rPr lang="en-GB" dirty="0"/>
              <a:t>, Z., &amp; </a:t>
            </a:r>
            <a:r>
              <a:rPr lang="en-GB" dirty="0" err="1"/>
              <a:t>Wouters</a:t>
            </a:r>
            <a:r>
              <a:rPr lang="en-GB" dirty="0"/>
              <a:t>, P. (2014). Do altmetrics correlate with citations? Extensive comparison of altmetric indicators with citations from a multidisciplinary perspective. arXiv preprint arXiv:1401.4321.</a:t>
            </a:r>
          </a:p>
          <a:p>
            <a:r>
              <a:rPr lang="en-GB" dirty="0"/>
              <a:t>Eysenbach, G. (2011). Can tweets predict citations? Metrics of social impact based on Twitter and correlation with traditional metrics of scientific impact. </a:t>
            </a:r>
            <a:r>
              <a:rPr lang="en-GB" i="1" dirty="0"/>
              <a:t>Journal of Medical Internet Research</a:t>
            </a:r>
            <a:r>
              <a:rPr lang="en-GB" dirty="0"/>
              <a:t>, 13(4), e123.</a:t>
            </a:r>
          </a:p>
          <a:p>
            <a:r>
              <a:rPr lang="en-GB" dirty="0"/>
              <a:t>Haustein, S., Larivière, V., Thelwall, M., </a:t>
            </a:r>
            <a:r>
              <a:rPr lang="en-GB" dirty="0" err="1"/>
              <a:t>Amyot</a:t>
            </a:r>
            <a:r>
              <a:rPr lang="en-GB" dirty="0"/>
              <a:t>, D., &amp; Peters, I. (in press). Tweets vs. Mendeley readers: How do these two social media metrics differ. </a:t>
            </a:r>
            <a:r>
              <a:rPr lang="en-GB" i="1" dirty="0"/>
              <a:t>IT—Information Technology</a:t>
            </a:r>
            <a:r>
              <a:rPr lang="en-GB" dirty="0"/>
              <a:t>.</a:t>
            </a:r>
          </a:p>
          <a:p>
            <a:r>
              <a:rPr lang="en-GB" dirty="0"/>
              <a:t>Haustein, S., &amp; </a:t>
            </a:r>
            <a:r>
              <a:rPr lang="en-GB" dirty="0" err="1"/>
              <a:t>Siebenlist</a:t>
            </a:r>
            <a:r>
              <a:rPr lang="en-GB" dirty="0"/>
              <a:t>, T. (2011). Applying social bookmarking data to evaluate journal usage. </a:t>
            </a:r>
            <a:r>
              <a:rPr lang="en-GB" i="1" dirty="0"/>
              <a:t>Journal of Informetrics</a:t>
            </a:r>
            <a:r>
              <a:rPr lang="en-GB" dirty="0"/>
              <a:t>, 5(3), 446-457.</a:t>
            </a:r>
          </a:p>
          <a:p>
            <a:r>
              <a:rPr lang="en-GB" dirty="0"/>
              <a:t>Henning, V., &amp; </a:t>
            </a:r>
            <a:r>
              <a:rPr lang="en-GB" dirty="0" err="1"/>
              <a:t>Reichelt</a:t>
            </a:r>
            <a:r>
              <a:rPr lang="en-GB" dirty="0"/>
              <a:t>, J. (2008). Mendeley - A Last.fm for research? In. IEEE Fourth International Conference on </a:t>
            </a:r>
            <a:r>
              <a:rPr lang="en-GB" dirty="0" err="1"/>
              <a:t>eScience</a:t>
            </a:r>
            <a:r>
              <a:rPr lang="en-GB" dirty="0"/>
              <a:t>. (eScience'08) (pp. 327-328). Menlo Park: IEEE.</a:t>
            </a:r>
          </a:p>
          <a:p>
            <a:r>
              <a:rPr lang="en-GB" dirty="0"/>
              <a:t>Kousha, K. &amp; Thelwall, M. (2007). Google Scholar citations and Google Web/URL citations: A multi‐discipline exploratory analysis. </a:t>
            </a:r>
            <a:r>
              <a:rPr lang="en-GB" i="1" dirty="0"/>
              <a:t>Journal of the American Society for Information Science and Technology</a:t>
            </a:r>
            <a:r>
              <a:rPr lang="en-GB" dirty="0"/>
              <a:t>, 58(7), 1055-1065.</a:t>
            </a:r>
          </a:p>
          <a:p>
            <a:r>
              <a:rPr lang="en-GB" dirty="0"/>
              <a:t>Kousha, K. &amp; Thelwall, M. (2008). Assessing the impact of disciplinary research on teaching:  An automatic analysis of online syllabuses, Journal of the American Society for Information Science and Technology, 59(13), 2060-2069.</a:t>
            </a:r>
          </a:p>
          <a:p>
            <a:r>
              <a:rPr lang="en-GB" dirty="0"/>
              <a:t>Kousha, K. &amp; Thelwall, M. (2007). Google Scholar citations and Google Web/URL citations: A multi-discipline exploratory analysis, Journal of the American Society for Information Science and Technology, 57(6), 1055-1065.</a:t>
            </a:r>
          </a:p>
          <a:p>
            <a:r>
              <a:rPr lang="en-GB" dirty="0" err="1" smtClean="0"/>
              <a:t>Kraker</a:t>
            </a:r>
            <a:r>
              <a:rPr lang="en-GB" dirty="0"/>
              <a:t>, P., </a:t>
            </a:r>
            <a:r>
              <a:rPr lang="en-GB" dirty="0" err="1"/>
              <a:t>Schlögl</a:t>
            </a:r>
            <a:r>
              <a:rPr lang="en-GB" dirty="0"/>
              <a:t>, C., Jack, K., &amp; </a:t>
            </a:r>
            <a:r>
              <a:rPr lang="en-GB" dirty="0" err="1"/>
              <a:t>Lindstaedt</a:t>
            </a:r>
            <a:r>
              <a:rPr lang="en-GB" dirty="0"/>
              <a:t>, S. (2014). Visualization of co-readership patterns from an online reference management system. arXiv preprint arXiv:1409.0348.</a:t>
            </a:r>
          </a:p>
          <a:p>
            <a:r>
              <a:rPr lang="en-GB" dirty="0"/>
              <a:t>Li, X., Thelwall, M., &amp; Giustini, D. (2012). Validating online reference managers for scholarly impact measurement. Scientometrics, 91(2), 461-471.</a:t>
            </a:r>
          </a:p>
          <a:p>
            <a:r>
              <a:rPr lang="en-GB" dirty="0"/>
              <a:t>Li, X., &amp; Thelwall, M. (2012). F1000, Mendeley and traditional bibliometric indicators. In </a:t>
            </a:r>
            <a:r>
              <a:rPr lang="en-GB" i="1" dirty="0"/>
              <a:t>Proceedings of the 17th International Conference on Science and Technology Indicators</a:t>
            </a:r>
            <a:r>
              <a:rPr lang="en-GB" dirty="0"/>
              <a:t> (Vol. 2, pp. 451-551).</a:t>
            </a:r>
          </a:p>
          <a:p>
            <a:r>
              <a:rPr lang="en-GB" dirty="0" err="1"/>
              <a:t>Maflahi</a:t>
            </a:r>
            <a:r>
              <a:rPr lang="en-GB" dirty="0"/>
              <a:t>, N. &amp; Thelwall, M. (in press). When are readers as good as citers for bibliometrics? Scopus vs. Mendeley for LIS journals. </a:t>
            </a:r>
            <a:r>
              <a:rPr lang="en-GB" i="1" dirty="0"/>
              <a:t>Journal of the Association for Information Science and Technology</a:t>
            </a:r>
            <a:r>
              <a:rPr lang="en-GB" dirty="0"/>
              <a:t>. </a:t>
            </a:r>
          </a:p>
          <a:p>
            <a:r>
              <a:rPr lang="en-GB" dirty="0"/>
              <a:t>Mohammadi, E., Thelwall, M., Haustein, S., &amp; Larivière, V. (in press). Who reads research articles? An altmetrics analysis of Mendeley user categories.  </a:t>
            </a:r>
            <a:r>
              <a:rPr lang="en-GB" i="1" dirty="0"/>
              <a:t>Journal of the Association for Information Science and Technology</a:t>
            </a:r>
            <a:r>
              <a:rPr lang="en-GB" dirty="0"/>
              <a:t>.</a:t>
            </a:r>
          </a:p>
          <a:p>
            <a:r>
              <a:rPr lang="en-GB" dirty="0"/>
              <a:t>Mohammadi, E., &amp; Thelwall, M. (2013). Assessing non-standard article impact using F1000 labels. </a:t>
            </a:r>
            <a:r>
              <a:rPr lang="en-GB" i="1" dirty="0"/>
              <a:t>Scientometrics</a:t>
            </a:r>
            <a:r>
              <a:rPr lang="en-GB" dirty="0"/>
              <a:t>, 97(2), 383-395.</a:t>
            </a:r>
          </a:p>
          <a:p>
            <a:r>
              <a:rPr lang="en-GB" dirty="0"/>
              <a:t>Mohammadi, E. &amp; Thelwall, M. (2014). Mendeley readership altmetrics for the social sciences and humanities: Research evaluation and knowledge flows. </a:t>
            </a:r>
            <a:r>
              <a:rPr lang="en-GB" i="1" dirty="0"/>
              <a:t>Journal of the Association for Information Science and Technology</a:t>
            </a:r>
            <a:r>
              <a:rPr lang="en-GB" dirty="0"/>
              <a:t>, 65(8), 1627-1638. </a:t>
            </a:r>
          </a:p>
          <a:p>
            <a:r>
              <a:rPr lang="en-GB" dirty="0"/>
              <a:t>Mohammadi, E., (2014). Identifying the invisible impact of scholarly publications: A multi-disciplinary analysis using altmetrics. Wolverhampton, UK: University of Wolverhampton.</a:t>
            </a:r>
          </a:p>
          <a:p>
            <a:r>
              <a:rPr lang="en-GB" dirty="0" err="1"/>
              <a:t>Piwowar</a:t>
            </a:r>
            <a:r>
              <a:rPr lang="en-GB" dirty="0"/>
              <a:t>, H., &amp; Priem, J. (2013). The power of altmetrics on a CV. </a:t>
            </a:r>
            <a:r>
              <a:rPr lang="en-GB" i="1" dirty="0"/>
              <a:t>Bulletin of the American Society for Information Science and Technology</a:t>
            </a:r>
            <a:r>
              <a:rPr lang="en-GB" dirty="0"/>
              <a:t>, 39(4), 10-13.</a:t>
            </a:r>
          </a:p>
          <a:p>
            <a:r>
              <a:rPr lang="en-GB" dirty="0"/>
              <a:t>Priem, J., </a:t>
            </a:r>
            <a:r>
              <a:rPr lang="en-GB" dirty="0" err="1"/>
              <a:t>Piwowar</a:t>
            </a:r>
            <a:r>
              <a:rPr lang="en-GB" dirty="0"/>
              <a:t>, H. A., &amp; Hemminger, B. M. (2012). Altmetrics in the wild: Using social media to explore scholarly impact. arXiv preprint arXiv:1203.4745.</a:t>
            </a:r>
          </a:p>
          <a:p>
            <a:r>
              <a:rPr lang="en-GB" dirty="0"/>
              <a:t>Priem, J., Taraborelli, D., Groth, P., &amp; Neylon, C. (2010). Altmetrics: A manifesto. http://altmetrics.org/manifesto/</a:t>
            </a:r>
          </a:p>
          <a:p>
            <a:r>
              <a:rPr lang="en-GB" dirty="0"/>
              <a:t>Shema, H., Bar-Ilan, J., &amp; Thelwall, M. (2012). Research blogs and the discussion of scholarly information. </a:t>
            </a:r>
            <a:r>
              <a:rPr lang="en-GB" i="1" dirty="0" err="1"/>
              <a:t>PloS</a:t>
            </a:r>
            <a:r>
              <a:rPr lang="en-GB" i="1" dirty="0"/>
              <a:t> ONE</a:t>
            </a:r>
            <a:r>
              <a:rPr lang="en-GB" dirty="0"/>
              <a:t>, 7(5), e35869.</a:t>
            </a:r>
          </a:p>
          <a:p>
            <a:r>
              <a:rPr lang="en-GB" dirty="0"/>
              <a:t>Shema, H., Bar‐Ilan, J., &amp; Thelwall, M. (2014). Do blog citations correlate with a higher number of future citations? Research blogs as a potential source for alternative metrics. </a:t>
            </a:r>
            <a:r>
              <a:rPr lang="en-GB" i="1" dirty="0"/>
              <a:t>Journal of the Association for Information Science and Tec</a:t>
            </a:r>
            <a:r>
              <a:rPr lang="en-GB" dirty="0"/>
              <a:t>hnology, 65(5), 1018-1027.</a:t>
            </a:r>
          </a:p>
          <a:p>
            <a:r>
              <a:rPr lang="en-GB" dirty="0" err="1"/>
              <a:t>Shuai</a:t>
            </a:r>
            <a:r>
              <a:rPr lang="en-GB" dirty="0"/>
              <a:t>, X., </a:t>
            </a:r>
            <a:r>
              <a:rPr lang="en-GB" dirty="0" err="1"/>
              <a:t>Pepe</a:t>
            </a:r>
            <a:r>
              <a:rPr lang="en-GB" dirty="0"/>
              <a:t>, A., &amp; Bollen, J. (2012). How the scientific community reacts to newly submitted preprints: Article downloads, Twitter mentions, and citations. </a:t>
            </a:r>
            <a:r>
              <a:rPr lang="en-GB" i="1" dirty="0" err="1"/>
              <a:t>PloS</a:t>
            </a:r>
            <a:r>
              <a:rPr lang="en-GB" i="1" dirty="0"/>
              <a:t> ONE</a:t>
            </a:r>
            <a:r>
              <a:rPr lang="en-GB" dirty="0"/>
              <a:t>, 7(11), e47523.</a:t>
            </a:r>
          </a:p>
          <a:p>
            <a:r>
              <a:rPr lang="en-GB" dirty="0"/>
              <a:t>Sud, P. &amp; Thelwall, M. (2014). Evaluating altmetrics. </a:t>
            </a:r>
            <a:r>
              <a:rPr lang="en-GB" i="1" dirty="0"/>
              <a:t>Scientometrics</a:t>
            </a:r>
            <a:r>
              <a:rPr lang="en-GB" dirty="0"/>
              <a:t>, 98(2), 1131-1143.</a:t>
            </a:r>
          </a:p>
          <a:p>
            <a:r>
              <a:rPr lang="en-GB" dirty="0"/>
              <a:t>Thelwall, M., Haustein, S., Larivière, V. &amp; Sugimoto, C. (2013). Do altmetrics work? Twitter and ten other candidates. PLOS ONE, 8(5), e64841. doi:10.1371/journal.pone.0064841</a:t>
            </a:r>
          </a:p>
          <a:p>
            <a:r>
              <a:rPr lang="en-GB" dirty="0" smtClean="0"/>
              <a:t>Thelwall</a:t>
            </a:r>
            <a:r>
              <a:rPr lang="en-GB" dirty="0"/>
              <a:t>, M. &amp; </a:t>
            </a:r>
            <a:r>
              <a:rPr lang="en-GB" dirty="0" err="1"/>
              <a:t>Maflahi</a:t>
            </a:r>
            <a:r>
              <a:rPr lang="en-GB" dirty="0"/>
              <a:t>, N. (in press-a). Guideline references and academic citations as evidence of the clinical value of health research. </a:t>
            </a:r>
            <a:r>
              <a:rPr lang="en-GB" i="1" dirty="0"/>
              <a:t>Journal of the Association for Information Science and Technology</a:t>
            </a:r>
            <a:r>
              <a:rPr lang="en-GB" dirty="0"/>
              <a:t>.</a:t>
            </a:r>
          </a:p>
          <a:p>
            <a:r>
              <a:rPr lang="en-GB" dirty="0"/>
              <a:t>Thelwall, M. &amp; </a:t>
            </a:r>
            <a:r>
              <a:rPr lang="en-GB" dirty="0" err="1"/>
              <a:t>Maflahi</a:t>
            </a:r>
            <a:r>
              <a:rPr lang="en-GB" dirty="0"/>
              <a:t>, N. (in press-b). Are scholarly articles disproportionately read in their own country? An analysis of Mendeley readers. Journal of the Association for Information Science and Technology.</a:t>
            </a:r>
          </a:p>
          <a:p>
            <a:r>
              <a:rPr lang="en-GB" dirty="0"/>
              <a:t>Thelwall, M., Tsou, A., Weingart, S., Holmberg, K., &amp; Haustein, S. (2013). Tweeting links to academic articles. </a:t>
            </a:r>
            <a:r>
              <a:rPr lang="en-GB" i="1" dirty="0"/>
              <a:t>Cybermetrics: International Journal of Scientometrics, Informetrics and Bibliometrics</a:t>
            </a:r>
            <a:r>
              <a:rPr lang="en-GB" dirty="0"/>
              <a:t>, 17(1), paper 1.</a:t>
            </a:r>
          </a:p>
          <a:p>
            <a:r>
              <a:rPr lang="en-GB" dirty="0"/>
              <a:t>Vaughan, L., &amp; Shaw, D. (2003). Bibliographic and web citations: what is the difference? </a:t>
            </a:r>
            <a:r>
              <a:rPr lang="en-GB" i="1" dirty="0"/>
              <a:t>Journal of the American Society for Information Science and Technology</a:t>
            </a:r>
            <a:r>
              <a:rPr lang="en-GB" dirty="0"/>
              <a:t>, 54(14), 1313-1322.</a:t>
            </a:r>
          </a:p>
          <a:p>
            <a:r>
              <a:rPr lang="en-GB" dirty="0"/>
              <a:t>Waltman, L., &amp; Costas, R. (2014). F1000 Recommendations as a potential new data source for research evaluation: a comparison with citations. </a:t>
            </a:r>
            <a:r>
              <a:rPr lang="en-GB" i="1" dirty="0"/>
              <a:t>Journal of the Association for Information Science and Technology</a:t>
            </a:r>
            <a:r>
              <a:rPr lang="en-GB" dirty="0"/>
              <a:t>, 65(3), 433-445.</a:t>
            </a:r>
          </a:p>
          <a:p>
            <a:r>
              <a:rPr lang="en-GB" dirty="0"/>
              <a:t>Wardle, D. A. (2010). Do 'Faculty of 1000' (F1000) ratings of ecological publications serve as reasonable predictors of their future impact? </a:t>
            </a:r>
            <a:r>
              <a:rPr lang="en-GB" i="1" dirty="0"/>
              <a:t>Ideas in Ecology and Evolution</a:t>
            </a:r>
            <a:r>
              <a:rPr lang="en-GB" dirty="0"/>
              <a:t>, 3(1), 11-15.</a:t>
            </a:r>
          </a:p>
          <a:p>
            <a:r>
              <a:rPr lang="en-GB" dirty="0"/>
              <a:t>White, H. D., </a:t>
            </a:r>
            <a:r>
              <a:rPr lang="en-GB" dirty="0" err="1"/>
              <a:t>Boell</a:t>
            </a:r>
            <a:r>
              <a:rPr lang="en-GB" dirty="0"/>
              <a:t>, S. K., Yu, H., Davis, M., Wilson, C. S., &amp; Cole, F. T. (2009). Libcitations: A measure for comparative assessment of book publications in the humanities and social sciences. </a:t>
            </a:r>
            <a:r>
              <a:rPr lang="en-GB" i="1" dirty="0"/>
              <a:t>Journal of the American Society for Information Science and Technology</a:t>
            </a:r>
            <a:r>
              <a:rPr lang="en-GB" dirty="0"/>
              <a:t>, </a:t>
            </a:r>
            <a:r>
              <a:rPr lang="en-GB" i="1" dirty="0"/>
              <a:t>60</a:t>
            </a:r>
            <a:r>
              <a:rPr lang="en-GB" dirty="0"/>
              <a:t>(6), 1083-1096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Wouters</a:t>
            </a:r>
            <a:r>
              <a:rPr lang="en-GB" dirty="0"/>
              <a:t>, P., &amp; Costas, R. (2012). Users, narcissism and control: tracking the impact of scholarly publications in the 21st century. </a:t>
            </a:r>
            <a:r>
              <a:rPr lang="en-GB" i="1" dirty="0"/>
              <a:t>Proceedings of the 17th International Conference on Science and Technology Indicators</a:t>
            </a:r>
            <a:r>
              <a:rPr lang="en-GB" dirty="0"/>
              <a:t> (Vol. 2, pp. 487-497).</a:t>
            </a:r>
          </a:p>
          <a:p>
            <a:r>
              <a:rPr lang="en-GB" dirty="0" err="1"/>
              <a:t>Zahedi</a:t>
            </a:r>
            <a:r>
              <a:rPr lang="en-GB" dirty="0"/>
              <a:t>, Z., Costas, R., &amp; </a:t>
            </a:r>
            <a:r>
              <a:rPr lang="en-GB" dirty="0" err="1"/>
              <a:t>Wouters</a:t>
            </a:r>
            <a:r>
              <a:rPr lang="en-GB" dirty="0"/>
              <a:t>, P. F. (2013). What is the impact of the publications read by the different Mendeley users? Could they help to identify alternative types of impact?. </a:t>
            </a:r>
            <a:r>
              <a:rPr lang="en-GB" dirty="0" err="1"/>
              <a:t>PLoS</a:t>
            </a:r>
            <a:r>
              <a:rPr lang="en-GB" dirty="0"/>
              <a:t> ALM Workshop. https://openaccess.leidenuniv.nl/handle/1887/23579</a:t>
            </a:r>
          </a:p>
          <a:p>
            <a:r>
              <a:rPr lang="en-GB" dirty="0" err="1"/>
              <a:t>Zahedi</a:t>
            </a:r>
            <a:r>
              <a:rPr lang="en-GB" dirty="0"/>
              <a:t>, Z., Costas, R., &amp; </a:t>
            </a:r>
            <a:r>
              <a:rPr lang="en-GB" dirty="0" err="1"/>
              <a:t>Wouters</a:t>
            </a:r>
            <a:r>
              <a:rPr lang="en-GB" dirty="0"/>
              <a:t>, P. (in press). How well developed are altmetrics? A cross-disciplinary analysis of the presence of ‘alternative metrics’ in scientific publications. </a:t>
            </a:r>
            <a:r>
              <a:rPr lang="en-GB" i="1" dirty="0"/>
              <a:t>Scientometrics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4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P.S. </a:t>
            </a:r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Evidence for wider impacts of research </a:t>
            </a:r>
          </a:p>
          <a:p>
            <a:pPr lvl="1"/>
            <a:r>
              <a:rPr lang="en-GB" dirty="0" smtClean="0"/>
              <a:t>Educational usage (Mendeley, syllabus mentions, downloads?)</a:t>
            </a:r>
          </a:p>
          <a:p>
            <a:pPr lvl="1"/>
            <a:r>
              <a:rPr lang="en-GB" dirty="0" smtClean="0"/>
              <a:t>Societal interest or public engagement (Twitter?/YouTube?/Blog citations?)</a:t>
            </a:r>
          </a:p>
          <a:p>
            <a:pPr lvl="1"/>
            <a:r>
              <a:rPr lang="en-GB" dirty="0" smtClean="0"/>
              <a:t>Book-based impact [humanities/education?] (Google Books)</a:t>
            </a:r>
          </a:p>
          <a:p>
            <a:pPr lvl="1"/>
            <a:r>
              <a:rPr lang="en-GB" dirty="0" smtClean="0"/>
              <a:t>Professional/commercial impact (F1000 “Changes clinical practice” labels)</a:t>
            </a:r>
          </a:p>
        </p:txBody>
      </p:sp>
    </p:spTree>
    <p:extLst>
      <p:ext uri="{BB962C8B-B14F-4D97-AF65-F5344CB8AC3E}">
        <p14:creationId xmlns:p14="http://schemas.microsoft.com/office/powerpoint/2010/main" val="4142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P.P.S. </a:t>
            </a:r>
            <a:r>
              <a:rPr lang="en-GB" dirty="0" smtClean="0"/>
              <a:t>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Easy to manipulate</a:t>
            </a:r>
          </a:p>
          <a:p>
            <a:pPr lvl="1"/>
            <a:r>
              <a:rPr lang="en-GB" dirty="0" smtClean="0"/>
              <a:t>No quality control</a:t>
            </a:r>
          </a:p>
          <a:p>
            <a:pPr lvl="1"/>
            <a:r>
              <a:rPr lang="en-GB" dirty="0"/>
              <a:t>Users often </a:t>
            </a:r>
            <a:r>
              <a:rPr lang="en-GB" dirty="0" smtClean="0"/>
              <a:t>anonymous (no trail of evidence to check)</a:t>
            </a:r>
            <a:endParaRPr lang="en-GB" dirty="0"/>
          </a:p>
          <a:p>
            <a:pPr lvl="1"/>
            <a:r>
              <a:rPr lang="en-GB" dirty="0" smtClean="0"/>
              <a:t>The numbers involved are not large so it would be easy to pay someone to inflate them (exceptions: F1000; web news media citations?)</a:t>
            </a:r>
          </a:p>
          <a:p>
            <a:r>
              <a:rPr lang="en-GB" dirty="0" smtClean="0"/>
              <a:t>Much accidental manipulation, e.g.,</a:t>
            </a:r>
          </a:p>
          <a:p>
            <a:pPr lvl="1"/>
            <a:r>
              <a:rPr lang="en-GB" dirty="0" smtClean="0"/>
              <a:t>Viral tweets for articles with funny titles</a:t>
            </a:r>
          </a:p>
          <a:p>
            <a:pPr lvl="1"/>
            <a:r>
              <a:rPr lang="en-GB" dirty="0" smtClean="0"/>
              <a:t>Lecturers </a:t>
            </a:r>
            <a:r>
              <a:rPr lang="en-GB" dirty="0"/>
              <a:t>in universities using </a:t>
            </a:r>
            <a:r>
              <a:rPr lang="en-GB" dirty="0" smtClean="0"/>
              <a:t>Mendeley promoting their own works to their students</a:t>
            </a:r>
          </a:p>
          <a:p>
            <a:r>
              <a:rPr lang="en-GB" dirty="0" smtClean="0"/>
              <a:t>All altmetrics reflect a very small and biased proportion of the activity of interest</a:t>
            </a:r>
          </a:p>
          <a:p>
            <a:r>
              <a:rPr lang="en-GB" dirty="0" smtClean="0"/>
              <a:t>Site owners probably unwilling to embed enough quality control to give reliability for REF-type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45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GB" dirty="0" smtClean="0"/>
              <a:t>Are altmetrics random or do they reflect some type of impact?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2956" y="2971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The Solution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7906" y="4152900"/>
            <a:ext cx="82296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Check if altmetric scores </a:t>
            </a:r>
            <a:r>
              <a:rPr lang="en-GB" b="1" dirty="0" smtClean="0"/>
              <a:t>correlate</a:t>
            </a:r>
            <a:r>
              <a:rPr lang="en-GB" dirty="0" smtClean="0"/>
              <a:t> with citation counts for a sample of articles from the same year and field (sometimes multiple fields)</a:t>
            </a:r>
          </a:p>
          <a:p>
            <a:r>
              <a:rPr lang="en-GB" dirty="0" smtClean="0"/>
              <a:t>Conduct a </a:t>
            </a:r>
            <a:r>
              <a:rPr lang="en-GB" b="1" dirty="0" smtClean="0"/>
              <a:t>content analysis </a:t>
            </a:r>
            <a:r>
              <a:rPr lang="en-GB" dirty="0" smtClean="0"/>
              <a:t>of altmetric sources (if possible) for a sample of articles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21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check correlations with citations?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4000" dirty="0" smtClean="0"/>
              <a:t>Evidence that altmetrics are </a:t>
            </a:r>
            <a:r>
              <a:rPr lang="en-GB" sz="4000" b="1" i="1" dirty="0" smtClean="0"/>
              <a:t>not random</a:t>
            </a:r>
          </a:p>
          <a:p>
            <a:r>
              <a:rPr lang="en-GB" sz="4000" dirty="0" smtClean="0"/>
              <a:t>Evidence that altmetrics indicate something that is </a:t>
            </a:r>
            <a:r>
              <a:rPr lang="en-GB" sz="4000" b="1" i="1" dirty="0" smtClean="0"/>
              <a:t>related to scholarly communication</a:t>
            </a:r>
          </a:p>
          <a:p>
            <a:r>
              <a:rPr lang="en-GB" sz="4000" dirty="0" smtClean="0"/>
              <a:t>Evidence of the </a:t>
            </a:r>
            <a:r>
              <a:rPr lang="en-GB" sz="4000" b="1" i="1" dirty="0" smtClean="0"/>
              <a:t>extent to which </a:t>
            </a:r>
            <a:r>
              <a:rPr lang="en-GB" sz="4000" dirty="0" smtClean="0"/>
              <a:t>altmetrics </a:t>
            </a:r>
            <a:r>
              <a:rPr lang="en-GB" sz="4000" b="1" i="1" dirty="0" smtClean="0"/>
              <a:t>behave similarly </a:t>
            </a:r>
            <a:r>
              <a:rPr lang="en-GB" sz="4000" dirty="0" smtClean="0"/>
              <a:t>to citations [which are a known quantity]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4599" y="6400800"/>
            <a:ext cx="652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 Sud &amp; Thelwall (2004) for </a:t>
            </a:r>
            <a:r>
              <a:rPr lang="en-GB" dirty="0" smtClean="0"/>
              <a:t>more evaluation methods discussions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32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7391400" y="5334000"/>
            <a:ext cx="1572552" cy="1447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Mendeley: </a:t>
            </a:r>
            <a:r>
              <a:rPr lang="en-GB" dirty="0"/>
              <a:t>Empirical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Mendeley readership counts correlate strongly (0.5-0.7: medicine, science) or moderately (0.3-0.5: social science &amp; humanities) and positively with citations for articles in</a:t>
            </a:r>
            <a:r>
              <a:rPr lang="en-GB" dirty="0" smtClean="0"/>
              <a:t>:</a:t>
            </a:r>
          </a:p>
          <a:p>
            <a:r>
              <a:rPr lang="en-GB" i="1" dirty="0" smtClean="0"/>
              <a:t>Nature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i="1" dirty="0"/>
              <a:t>Science</a:t>
            </a:r>
            <a:r>
              <a:rPr lang="en-GB" dirty="0"/>
              <a:t> in 2007 (Li, Thelwall, &amp; Giustini, 2012</a:t>
            </a:r>
            <a:r>
              <a:rPr lang="en-GB" dirty="0" smtClean="0"/>
              <a:t>)</a:t>
            </a:r>
          </a:p>
          <a:p>
            <a:r>
              <a:rPr lang="en-GB" dirty="0" smtClean="0"/>
              <a:t>Genomics </a:t>
            </a:r>
            <a:r>
              <a:rPr lang="en-GB" dirty="0"/>
              <a:t>and Genetics </a:t>
            </a:r>
            <a:r>
              <a:rPr lang="en-GB" dirty="0" smtClean="0"/>
              <a:t>in </a:t>
            </a:r>
            <a:r>
              <a:rPr lang="en-GB" dirty="0"/>
              <a:t>F1000 from 2008 (Li &amp; Thelwall, 2012</a:t>
            </a:r>
            <a:r>
              <a:rPr lang="en-GB" dirty="0" smtClean="0"/>
              <a:t>)</a:t>
            </a:r>
          </a:p>
          <a:p>
            <a:r>
              <a:rPr lang="en-GB" dirty="0" smtClean="0"/>
              <a:t>4 library </a:t>
            </a:r>
            <a:r>
              <a:rPr lang="en-GB" dirty="0"/>
              <a:t>and information science journals in each of the years 1996 to 2007 (</a:t>
            </a:r>
            <a:r>
              <a:rPr lang="en-GB" dirty="0" err="1"/>
              <a:t>Maflahi</a:t>
            </a:r>
            <a:r>
              <a:rPr lang="en-GB" dirty="0"/>
              <a:t> &amp; Thelwall, in </a:t>
            </a:r>
            <a:r>
              <a:rPr lang="en-GB" dirty="0" smtClean="0"/>
              <a:t>press)</a:t>
            </a:r>
          </a:p>
          <a:p>
            <a:r>
              <a:rPr lang="en-GB" dirty="0" smtClean="0"/>
              <a:t>Web </a:t>
            </a:r>
            <a:r>
              <a:rPr lang="en-GB" dirty="0"/>
              <a:t>of Science </a:t>
            </a:r>
            <a:r>
              <a:rPr lang="en-GB" dirty="0" smtClean="0"/>
              <a:t>from </a:t>
            </a:r>
            <a:r>
              <a:rPr lang="en-GB" dirty="0"/>
              <a:t>2008 in each </a:t>
            </a:r>
            <a:r>
              <a:rPr lang="en-GB" dirty="0" smtClean="0"/>
              <a:t>of: </a:t>
            </a:r>
            <a:r>
              <a:rPr lang="en-GB" dirty="0"/>
              <a:t>clinical medicine, engineering and technology, social science, physics, chemistry (Mohammadi, Thelwall, Haustein, &amp; Larivière, in press), psychology, social sciences, education, library and information science, business, philosophy, history, linguistics and religion (Mohammadi &amp; Thelwall, 2014</a:t>
            </a:r>
            <a:r>
              <a:rPr lang="en-GB" dirty="0" smtClean="0"/>
              <a:t>)</a:t>
            </a:r>
          </a:p>
          <a:p>
            <a:r>
              <a:rPr lang="en-GB" dirty="0"/>
              <a:t>Web of Science 2005-2011 (</a:t>
            </a:r>
            <a:r>
              <a:rPr lang="en-GB" dirty="0" err="1"/>
              <a:t>Zahedi</a:t>
            </a:r>
            <a:r>
              <a:rPr lang="en-GB" dirty="0"/>
              <a:t>, </a:t>
            </a:r>
            <a:r>
              <a:rPr lang="en-GB" dirty="0" smtClean="0"/>
              <a:t>Costas</a:t>
            </a:r>
            <a:r>
              <a:rPr lang="en-GB" dirty="0"/>
              <a:t>, </a:t>
            </a:r>
            <a:r>
              <a:rPr lang="en-GB" dirty="0" smtClean="0"/>
              <a:t>&amp; </a:t>
            </a:r>
            <a:r>
              <a:rPr lang="en-GB" dirty="0" err="1"/>
              <a:t>Wouters</a:t>
            </a:r>
            <a:r>
              <a:rPr lang="en-GB" dirty="0"/>
              <a:t>, </a:t>
            </a:r>
            <a:r>
              <a:rPr lang="en-GB" dirty="0" smtClean="0"/>
              <a:t>in </a:t>
            </a:r>
            <a:r>
              <a:rPr lang="en-GB" dirty="0"/>
              <a:t>press). </a:t>
            </a:r>
            <a:endParaRPr lang="en-GB" dirty="0" smtClean="0"/>
          </a:p>
          <a:p>
            <a:r>
              <a:rPr lang="en-GB" dirty="0" smtClean="0"/>
              <a:t>45 medical fields in 2009 (Thelwall &amp; Wilson, in preparation)</a:t>
            </a:r>
          </a:p>
        </p:txBody>
      </p:sp>
    </p:spTree>
    <p:extLst>
      <p:ext uri="{BB962C8B-B14F-4D97-AF65-F5344CB8AC3E}">
        <p14:creationId xmlns:p14="http://schemas.microsoft.com/office/powerpoint/2010/main" val="401325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/>
          <a:lstStyle/>
          <a:p>
            <a:pPr algn="l"/>
            <a:r>
              <a:rPr lang="en-GB" dirty="0" smtClean="0"/>
              <a:t>Twitter: </a:t>
            </a:r>
            <a:r>
              <a:rPr lang="en-GB" dirty="0"/>
              <a:t>Empirical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Tweets tend to </a:t>
            </a:r>
            <a:r>
              <a:rPr lang="en-GB" b="1" i="1" dirty="0" smtClean="0"/>
              <a:t>associate</a:t>
            </a:r>
            <a:r>
              <a:rPr lang="en-GB" b="1" dirty="0" smtClean="0"/>
              <a:t> with </a:t>
            </a:r>
            <a:r>
              <a:rPr lang="en-GB" b="1" dirty="0" smtClean="0"/>
              <a:t>citations</a:t>
            </a:r>
          </a:p>
          <a:p>
            <a:pPr marL="0" indent="0">
              <a:buNone/>
            </a:pPr>
            <a:r>
              <a:rPr lang="en-GB" b="1" dirty="0" smtClean="0"/>
              <a:t>but </a:t>
            </a:r>
            <a:r>
              <a:rPr lang="en-GB" b="1" dirty="0" smtClean="0"/>
              <a:t>do not correlate with them</a:t>
            </a:r>
            <a:r>
              <a:rPr lang="en-GB" dirty="0" smtClean="0"/>
              <a:t>.</a:t>
            </a:r>
          </a:p>
          <a:p>
            <a:r>
              <a:rPr lang="en-GB" dirty="0" smtClean="0"/>
              <a:t>Publication year tweets correlate with subsequent citations in one informatics journal (</a:t>
            </a:r>
            <a:r>
              <a:rPr lang="en-GB" dirty="0"/>
              <a:t>Eysenbach, 2011)</a:t>
            </a:r>
            <a:endParaRPr lang="en-GB" dirty="0" smtClean="0"/>
          </a:p>
          <a:p>
            <a:r>
              <a:rPr lang="en-GB" dirty="0" smtClean="0"/>
              <a:t>Early tweets correlate with later downloads and citations for arXiv preprints </a:t>
            </a:r>
            <a:r>
              <a:rPr lang="en-GB" dirty="0"/>
              <a:t>(</a:t>
            </a:r>
            <a:r>
              <a:rPr lang="en-GB" dirty="0" err="1"/>
              <a:t>Shuai</a:t>
            </a:r>
            <a:r>
              <a:rPr lang="en-GB" dirty="0"/>
              <a:t>, </a:t>
            </a:r>
            <a:r>
              <a:rPr lang="en-GB" dirty="0" err="1"/>
              <a:t>Pepe</a:t>
            </a:r>
            <a:r>
              <a:rPr lang="en-GB" dirty="0"/>
              <a:t>, &amp; Bollen, 2012)</a:t>
            </a:r>
            <a:endParaRPr lang="en-GB" dirty="0" smtClean="0"/>
          </a:p>
          <a:p>
            <a:r>
              <a:rPr lang="en-GB" dirty="0" smtClean="0"/>
              <a:t>Tweets may have zero or negative correlations with citations because scientific Tweeting increasing rapidly </a:t>
            </a:r>
          </a:p>
          <a:p>
            <a:r>
              <a:rPr lang="en-GB" dirty="0" smtClean="0"/>
              <a:t>Tweets can </a:t>
            </a:r>
            <a:r>
              <a:rPr lang="en-GB" i="1" dirty="0" smtClean="0"/>
              <a:t>associate</a:t>
            </a:r>
            <a:r>
              <a:rPr lang="en-GB" dirty="0" smtClean="0"/>
              <a:t> with citations in PubMed articles even when there is no positive correlation </a:t>
            </a:r>
            <a:r>
              <a:rPr lang="en-GB" dirty="0"/>
              <a:t>(Thelwall, Haustein, Larivière, &amp; Sugimoto, 2013</a:t>
            </a:r>
            <a:r>
              <a:rPr lang="en-GB" dirty="0" smtClean="0"/>
              <a:t>)</a:t>
            </a:r>
          </a:p>
          <a:p>
            <a:r>
              <a:rPr lang="en-GB" dirty="0" smtClean="0"/>
              <a:t>But article tweets are typically just titles or highlights and links </a:t>
            </a:r>
            <a:r>
              <a:rPr lang="en-GB" dirty="0"/>
              <a:t>(Thelwall, Tsou, Weingart, Holmberg, &amp; Haustein, 2013</a:t>
            </a:r>
            <a:r>
              <a:rPr lang="en-GB" dirty="0" smtClean="0"/>
              <a:t>).</a:t>
            </a:r>
            <a:endParaRPr lang="en-GB" dirty="0"/>
          </a:p>
        </p:txBody>
      </p:sp>
      <p:sp>
        <p:nvSpPr>
          <p:cNvPr id="4" name="Smiley Face 3"/>
          <p:cNvSpPr/>
          <p:nvPr/>
        </p:nvSpPr>
        <p:spPr>
          <a:xfrm>
            <a:off x="8154074" y="6354608"/>
            <a:ext cx="685800" cy="21241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2192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95427" y="1259088"/>
            <a:ext cx="1743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10"/>
            </a:pPr>
            <a:r>
              <a:rPr lang="en-GB" dirty="0" smtClean="0"/>
              <a:t>            2014</a:t>
            </a:r>
          </a:p>
          <a:p>
            <a:r>
              <a:rPr lang="en-GB" dirty="0" smtClean="0"/>
              <a:t> </a:t>
            </a:r>
            <a:r>
              <a:rPr lang="en-GB" i="1" dirty="0" smtClean="0"/>
              <a:t>Publication year</a:t>
            </a:r>
            <a:endParaRPr lang="en-GB" i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467600" y="762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67600" y="281300"/>
            <a:ext cx="1295400" cy="93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39039" y="0"/>
            <a:ext cx="260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citations</a:t>
            </a:r>
            <a:r>
              <a:rPr lang="en-GB" dirty="0" smtClean="0"/>
              <a:t>                </a:t>
            </a:r>
            <a:r>
              <a:rPr lang="en-GB" dirty="0" smtClean="0">
                <a:solidFill>
                  <a:schemeClr val="accent2"/>
                </a:solidFill>
              </a:rPr>
              <a:t>tweets</a:t>
            </a:r>
            <a:endParaRPr lang="en-GB" dirty="0">
              <a:solidFill>
                <a:schemeClr val="accent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467600" y="281300"/>
            <a:ext cx="1295400" cy="937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902587" y="76200"/>
            <a:ext cx="6406" cy="1143000"/>
          </a:xfrm>
          <a:prstGeom prst="line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7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Other Altmetrics: Empirical Evidence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Many other altmetrics correlate positively but weakly with citation counts but are rare.</a:t>
            </a:r>
          </a:p>
          <a:p>
            <a:pPr marL="0" indent="0">
              <a:buNone/>
            </a:pPr>
            <a:r>
              <a:rPr lang="en-GB" dirty="0" smtClean="0"/>
              <a:t>The following altmetrics correlate significantly and positively with citation counts for PubMed </a:t>
            </a:r>
            <a:r>
              <a:rPr lang="en-GB" dirty="0" smtClean="0"/>
              <a:t>articles but are rare </a:t>
            </a:r>
            <a:r>
              <a:rPr lang="en-GB" dirty="0"/>
              <a:t>(Thelwall, Haustein, Larivière, &amp; Sugimoto, </a:t>
            </a:r>
            <a:r>
              <a:rPr lang="en-GB" dirty="0" smtClean="0"/>
              <a:t>2013; see also: </a:t>
            </a:r>
            <a:r>
              <a:rPr lang="en-GB" dirty="0"/>
              <a:t>Costas, </a:t>
            </a:r>
            <a:r>
              <a:rPr lang="en-GB" dirty="0" smtClean="0"/>
              <a:t>Zahedi</a:t>
            </a:r>
            <a:r>
              <a:rPr lang="en-GB" dirty="0"/>
              <a:t>, </a:t>
            </a:r>
            <a:r>
              <a:rPr lang="en-GB" dirty="0" smtClean="0"/>
              <a:t>&amp; </a:t>
            </a:r>
            <a:r>
              <a:rPr lang="en-GB" dirty="0"/>
              <a:t>Wouters, 2014; Zahedi, </a:t>
            </a:r>
            <a:r>
              <a:rPr lang="en-GB" dirty="0" smtClean="0"/>
              <a:t>Costas</a:t>
            </a:r>
            <a:r>
              <a:rPr lang="en-GB" dirty="0"/>
              <a:t>, </a:t>
            </a:r>
            <a:r>
              <a:rPr lang="en-GB" dirty="0" smtClean="0"/>
              <a:t>&amp; </a:t>
            </a:r>
            <a:r>
              <a:rPr lang="en-GB" dirty="0"/>
              <a:t>Wouters, </a:t>
            </a:r>
            <a:r>
              <a:rPr lang="en-GB" dirty="0" smtClean="0"/>
              <a:t>in press):</a:t>
            </a:r>
          </a:p>
          <a:p>
            <a:r>
              <a:rPr lang="en-GB" dirty="0" smtClean="0"/>
              <a:t>Facebook wall posts, Google+, </a:t>
            </a:r>
            <a:r>
              <a:rPr lang="en-GB" dirty="0" err="1" smtClean="0"/>
              <a:t>Reddit</a:t>
            </a:r>
            <a:r>
              <a:rPr lang="en-GB" dirty="0" smtClean="0"/>
              <a:t>, Pinners, LinkedIn</a:t>
            </a:r>
          </a:p>
          <a:p>
            <a:r>
              <a:rPr lang="en-GB" dirty="0" smtClean="0"/>
              <a:t>Also </a:t>
            </a:r>
            <a:r>
              <a:rPr lang="en-GB" dirty="0"/>
              <a:t>blogs (Shema, Bar‐Ilan, &amp; Thelwall, 2014), Forum </a:t>
            </a:r>
            <a:r>
              <a:rPr lang="en-GB" dirty="0" smtClean="0"/>
              <a:t>posts [not really altmetrics]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altmetric.com data</a:t>
            </a:r>
            <a:endParaRPr lang="en-GB" dirty="0"/>
          </a:p>
        </p:txBody>
      </p:sp>
      <p:sp>
        <p:nvSpPr>
          <p:cNvPr id="6" name="Smiley Face 5"/>
          <p:cNvSpPr/>
          <p:nvPr/>
        </p:nvSpPr>
        <p:spPr>
          <a:xfrm>
            <a:off x="8610600" y="6400800"/>
            <a:ext cx="304800" cy="27580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F1000 Ratings: Empirical Evidence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F1000 judge ratings correlate significantly and positively </a:t>
            </a:r>
            <a:r>
              <a:rPr lang="en-GB" dirty="0"/>
              <a:t>with </a:t>
            </a:r>
            <a:r>
              <a:rPr lang="en-GB" dirty="0" smtClean="0"/>
              <a:t>citations (</a:t>
            </a:r>
            <a:r>
              <a:rPr lang="en-GB" dirty="0"/>
              <a:t>Bornmann &amp; Leydesdorff, 2013; Li &amp; Thelwall, 2012; Mohammadi &amp; Thelwall, 2013; Waltman &amp; Costas, 2014; see also: </a:t>
            </a:r>
            <a:r>
              <a:rPr lang="en-GB" dirty="0" err="1"/>
              <a:t>Wouters</a:t>
            </a:r>
            <a:r>
              <a:rPr lang="en-GB" dirty="0"/>
              <a:t> &amp; Costas, 2012), but not for ecological articles (Wardle, 2010). </a:t>
            </a:r>
          </a:p>
          <a:p>
            <a:r>
              <a:rPr lang="en-GB" dirty="0" smtClean="0"/>
              <a:t>F1000 not really an altmetric</a:t>
            </a:r>
            <a:endParaRPr lang="en-GB" dirty="0"/>
          </a:p>
        </p:txBody>
      </p:sp>
      <p:sp>
        <p:nvSpPr>
          <p:cNvPr id="4" name="Smiley Face 3"/>
          <p:cNvSpPr/>
          <p:nvPr/>
        </p:nvSpPr>
        <p:spPr>
          <a:xfrm>
            <a:off x="7876248" y="5638800"/>
            <a:ext cx="1115352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55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Alternative Metrics; Empirical Evidence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The following correlate significantly and positively with WoS citations to articles or books:</a:t>
            </a:r>
          </a:p>
          <a:p>
            <a:r>
              <a:rPr lang="en-GB" dirty="0" smtClean="0"/>
              <a:t>Google Books citations (</a:t>
            </a:r>
            <a:r>
              <a:rPr lang="en-GB" dirty="0"/>
              <a:t>Kousha &amp; Thelwall, in </a:t>
            </a:r>
            <a:r>
              <a:rPr lang="en-GB" dirty="0" smtClean="0"/>
              <a:t>press)</a:t>
            </a:r>
          </a:p>
          <a:p>
            <a:r>
              <a:rPr lang="en-GB" dirty="0" smtClean="0"/>
              <a:t>Worldcat.org library holdings </a:t>
            </a:r>
            <a:r>
              <a:rPr lang="en-GB" dirty="0"/>
              <a:t>(White, </a:t>
            </a:r>
            <a:r>
              <a:rPr lang="en-GB" dirty="0" err="1"/>
              <a:t>Boell</a:t>
            </a:r>
            <a:r>
              <a:rPr lang="en-GB" dirty="0"/>
              <a:t>, </a:t>
            </a:r>
            <a:r>
              <a:rPr lang="en-GB" dirty="0" smtClean="0"/>
              <a:t>et </a:t>
            </a:r>
            <a:r>
              <a:rPr lang="en-GB" dirty="0"/>
              <a:t>al. </a:t>
            </a:r>
            <a:r>
              <a:rPr lang="en-GB" dirty="0" smtClean="0"/>
              <a:t>2009)</a:t>
            </a:r>
          </a:p>
          <a:p>
            <a:r>
              <a:rPr lang="en-GB" dirty="0" smtClean="0"/>
              <a:t>Amazon book reviews (Kousha &amp; Thelwall, in press)</a:t>
            </a:r>
          </a:p>
          <a:p>
            <a:r>
              <a:rPr lang="en-GB" dirty="0" smtClean="0"/>
              <a:t>Web mentions (Vaughan &amp; Shaw, 2003)</a:t>
            </a:r>
          </a:p>
          <a:p>
            <a:r>
              <a:rPr lang="en-GB" dirty="0" smtClean="0"/>
              <a:t>URL citations </a:t>
            </a:r>
            <a:r>
              <a:rPr lang="en-GB" dirty="0"/>
              <a:t>(Kousha &amp; Thelwall, </a:t>
            </a:r>
            <a:r>
              <a:rPr lang="en-GB" dirty="0" smtClean="0"/>
              <a:t>2007)</a:t>
            </a:r>
          </a:p>
          <a:p>
            <a:r>
              <a:rPr lang="en-GB" dirty="0" smtClean="0"/>
              <a:t>Web syllabus mentions </a:t>
            </a:r>
            <a:r>
              <a:rPr lang="en-GB" dirty="0"/>
              <a:t>(Kousha &amp; Thelwall, </a:t>
            </a:r>
            <a:r>
              <a:rPr lang="en-GB" dirty="0" smtClean="0"/>
              <a:t>2008)</a:t>
            </a:r>
            <a:endParaRPr lang="en-GB" dirty="0"/>
          </a:p>
          <a:p>
            <a:r>
              <a:rPr lang="en-GB" dirty="0" smtClean="0"/>
              <a:t>&amp; even more Kousha metrics!</a:t>
            </a:r>
            <a:endParaRPr lang="en-GB" dirty="0"/>
          </a:p>
        </p:txBody>
      </p:sp>
      <p:sp>
        <p:nvSpPr>
          <p:cNvPr id="5" name="AutoShape 2" descr="data:image/jpeg;base64,/9j/4AAQSkZJRgABAQAAAQABAAD/2wCEAAkGBxITEhQUExQVFhUWGR0WFRgXGB0cFhwXFx0gHh0ZFxkYHiggGBwlGxwYITEnJSktLi4uGCAzODMsNygtLiwBCgoKDg0OGBAQGywdHCQsLCwsLCwsKywsLCwrLCwsLCwsLCwsLCwsLCssLCs3KyssLCs3Kys3KywrLCsrKysrK//AABEIAGAAYAMBIgACEQEDEQH/xAAbAAABBQEBAAAAAAAAAAAAAAAGAQIDBAUAB//EADsQAAECBAQCCAUCBAcBAAAAAAECEQADBCESMUFRBQYTImFxgZGhwTJSYrHRQuEUc9LwFSMkcsLi8Qf/xAAZAQADAQEBAAAAAAAAAAAAAAABAgMEAAX/xAAiEQACAgICAgIDAAAAAAAAAAAAAQIRAyESMRNBUWEEIjL/2gAMAwEAAhEDEQA/APW50lYiJKyNY2WirPpQcotGa6ZCUGuigqco6xJIVe8cmQSYkFPoYduJBOdk4nAQprEwgoxuYQ0KYj+tmlOVD01iY6ZUBrGMvjddT0qMU1WHQNck7AQF1nN86cP9LLwJB+NVyfDKA3BBisknVBuuSScjD5AZ3EAFHzxWSy0wJWBmCMJ8DBty5zHJrEqKQUqT8SFZ+HZBWfloSX4zi7OWm/fHNGmmQnKHJp0CL+UgsEinM4gXyaJ0cQBFgYdNnDsMR080n4QGyiGjTskEzaEXih4CtWjmOpDQUxZJiontnEn8UneGsk5QiClWgtCuho8lpnhv/wBN40qZXkO6JTJSNHzJ73gy5QSkyUhmAFoxeYOX0r4ilZT1CSpThgS9o0uM0FdL69OsYdgMuxmjLlfLSPQwxcNsK62jlFIdA7IDawClmCdKsUlynIKGoMT0/GqtFOubUpHUICUgMpT77QJ8f5jNUnBLQsTCQAlg5fS0TjF8ik2lDZ7lRT0TpaJibpWAoHsMTCWnaBrlymnU1NKkqDlCWLXD5lo1qapU938o3KJ5nJWYiOYmQt0f5oDhId4pcG4zNkymUgkklW3xF7vD+ZFTETgUqT8NyRk+cbiZQwodlMkFz/72RLk6KJRsr0nHir4gpJ0cWbvjVRUEhs32jI4jTJV0eJTFizZRRZKk40qKWtYv9t/aOWSux/HF+wpSr6TCdGk5598eZ1nEJzOFOlySMRyB1Dxs8OqZ80PiLfKSS0F5EJ4nemVuPrUKgoIACLpIPxBV3Oxzi1TVs0gJBCQQ4P6idhA/zDOUJoWbt1FNlbvjToJaJ0phgJGWL7PpGaX9aNuO+mVanmJKgmTMlETMfWDuLdpjQ5f4VIVVhckAdGMS3yvYD+9oEeLpWiaFrCkNpixORlhJDwZcucEVLQJmNSJkxjMAbLMC+0PGk7Bmlqg1Mw/MBDsJ3eBGv6dC5eCaTiJDKSGtu2cWqbj6ysysIKxYYciR9o0KcTC4S+Bk2iCwjFOQqaEBBBUCCsWNs7xqUaJjOpK3DWLDyjlzKRIJCUAkvZIuYo/40Qo9ROH+YQctUtaBQbIqrgE2esrWpaMsABDtq4ORHZvD+Nrp6eWnpFCWFOkOSSTbJhFibxQrwsCgnqtidxa8ea85VXTVA61kAJHk5heKHppWavD62RNmmWnFNe6SLAB7lRVBTRUiZYARYbavqX2Y7QNch8O6OWuaoB1/C/ygH3aCp0up+4dzt7Rzih4r2Y/E6HGFuLEmASplLlqISSCMwILZfNANUlBA6EuMe6rB32tFnj/BiTjQHfMNd4hK4v6NEal12A1JWrE+UuZ12UGByeDWTzRMUSUSgpH6lXCQdBeKPC6MSAuonILIFg1wA2Ih9biNWlSP4YqkAfOkZO4Jh1G0SyLfZVk8fmLmSgZSUgEl8YN2a+37wsjiq+lM7ApTB+jQLgne2cVOC8Q/iwoixF1Dv1jakzVpyX6w/gvZncysonVXo0OlhR/UwzLDTU+UM6S+5i2bAMQ9r6PmPdR7hvGiTpCY4WyVRCcSiQkgE3NwGskHs+5jzbhshc9eFJubk7Dcwd8WQsowpLb7nYNoX9Yo8p8LEuWhrKIeYpy5JwsO4OYkaZK2EdLJCAiWD1U9XwBa/gkxHVUwmIZRN03AIvYG/iqJUZODpv2H+qJj8XYDv9TfZMAJTqOESlo6JmRkMIAIurKMw14pOokzJqm6svMpe4OJrBu+Nsr6rjYnT5f+0MTLABUAHNydcj+0dQd+gPn8GqqhZVPUQhTkpxOA7WA74IOXUGWjo1ZylYX0KRcHyeNOanMfvqr8Ry0dYj5kqHlHAAtMpNLXYRYKt4K/cQT1JcY0ixgZ5mD19OfmTi8AVG8E9NNABCvF/wAjNvUEwydCONqmVqNNsRGYy/vf2MTkav49+rau3kmHhlZZaN6sfQeJjleWx0Ha29stk9sB7Y0I0tFDiqwkXJAGmanNgCfNz3xLwyecORTawf8AEUOODEnCkOTYAeuWw9SYm4fMUnPb0GkcMboUHHeNT834TCFXV8N/pJ23VEJmsHfR8/pUfeHu5bvGY3Sn2gHDqoWI7xpuke0KBoB2ZEfKPzEdQhwS2bablR/EWMQxePaP1H2THHDVLz/P8w6wpmgEONfx2/U0RJLpb6d/pH9UR1C2JLakjTIk/wDGCcD1fJafJmk2RLKHe2JxrpmY05SyxYlxvdiPRgfRxGbxWejGiUXxNiA3w79hP2EX6VhbYZ+7eRb/AHQDk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42" y="5119899"/>
            <a:ext cx="1731358" cy="173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Lots of empirical evidence that altmetrics correlate with citations</a:t>
            </a:r>
          </a:p>
          <a:p>
            <a:r>
              <a:rPr lang="en-GB" dirty="0" smtClean="0"/>
              <a:t>Mendeley is FANTASTIC!!!</a:t>
            </a:r>
          </a:p>
          <a:p>
            <a:r>
              <a:rPr lang="en-GB" dirty="0" smtClean="0"/>
              <a:t>Twitter is OK but very weak</a:t>
            </a:r>
          </a:p>
          <a:p>
            <a:r>
              <a:rPr lang="en-GB" dirty="0" smtClean="0"/>
              <a:t>A range of other altmetrics are rarer than Mendeley and Twitter and weaker than Mendeley</a:t>
            </a:r>
          </a:p>
          <a:p>
            <a:r>
              <a:rPr lang="en-GB" dirty="0" smtClean="0"/>
              <a:t>Little evidence of the </a:t>
            </a:r>
            <a:r>
              <a:rPr lang="en-GB" i="1" dirty="0" smtClean="0"/>
              <a:t>type</a:t>
            </a:r>
            <a:r>
              <a:rPr lang="en-GB" dirty="0" smtClean="0"/>
              <a:t> of impact that altmetrics reflect</a:t>
            </a:r>
          </a:p>
          <a:p>
            <a:pPr lvl="1"/>
            <a:r>
              <a:rPr lang="en-GB" dirty="0" smtClean="0"/>
              <a:t>Exception: Mendeley = citations?</a:t>
            </a:r>
          </a:p>
          <a:p>
            <a:pPr lvl="1"/>
            <a:r>
              <a:rPr lang="en-GB" dirty="0" smtClean="0"/>
              <a:t>Exception: Twitter = publicity? Journal marketing?</a:t>
            </a:r>
          </a:p>
        </p:txBody>
      </p:sp>
    </p:spTree>
    <p:extLst>
      <p:ext uri="{BB962C8B-B14F-4D97-AF65-F5344CB8AC3E}">
        <p14:creationId xmlns:p14="http://schemas.microsoft.com/office/powerpoint/2010/main" val="28802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2301</Words>
  <Application>Microsoft Office PowerPoint</Application>
  <PresentationFormat>On-screen Show (4:3)</PresentationFormat>
  <Paragraphs>122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Article-Level Altmetrics: The Empirical Evidence</vt:lpstr>
      <vt:lpstr>The Problem</vt:lpstr>
      <vt:lpstr>Why check correlations with citations?</vt:lpstr>
      <vt:lpstr>Mendeley: Empirical Evidence</vt:lpstr>
      <vt:lpstr>Twitter: Empirical Evidence</vt:lpstr>
      <vt:lpstr>Other Altmetrics: Empirical Evidence</vt:lpstr>
      <vt:lpstr>F1000 Ratings: Empirical Evidence</vt:lpstr>
      <vt:lpstr>Alternative Metrics; Empirical Evidence</vt:lpstr>
      <vt:lpstr>Conclusion</vt:lpstr>
      <vt:lpstr>PowerPoint Presentation</vt:lpstr>
      <vt:lpstr>P.S. Advantages</vt:lpstr>
      <vt:lpstr>P.P.S. Disadvantages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and Platforms for Altmetrics</dc:title>
  <dc:creator>Mike</dc:creator>
  <cp:lastModifiedBy>Thelwall, Michael (Prof)</cp:lastModifiedBy>
  <cp:revision>53</cp:revision>
  <dcterms:created xsi:type="dcterms:W3CDTF">2006-08-16T00:00:00Z</dcterms:created>
  <dcterms:modified xsi:type="dcterms:W3CDTF">2014-09-24T18:24:36Z</dcterms:modified>
</cp:coreProperties>
</file>