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256" r:id="rId2"/>
    <p:sldId id="258" r:id="rId3"/>
    <p:sldId id="317" r:id="rId4"/>
    <p:sldId id="310" r:id="rId5"/>
    <p:sldId id="298" r:id="rId6"/>
    <p:sldId id="296" r:id="rId7"/>
    <p:sldId id="261" r:id="rId8"/>
    <p:sldId id="312" r:id="rId9"/>
    <p:sldId id="311" r:id="rId10"/>
    <p:sldId id="275" r:id="rId11"/>
    <p:sldId id="276" r:id="rId12"/>
    <p:sldId id="302" r:id="rId13"/>
    <p:sldId id="303" r:id="rId14"/>
    <p:sldId id="295" r:id="rId15"/>
    <p:sldId id="294" r:id="rId16"/>
    <p:sldId id="309" r:id="rId17"/>
    <p:sldId id="306" r:id="rId18"/>
    <p:sldId id="308" r:id="rId19"/>
    <p:sldId id="313" r:id="rId20"/>
    <p:sldId id="319" r:id="rId21"/>
    <p:sldId id="314" r:id="rId22"/>
    <p:sldId id="315" r:id="rId23"/>
    <p:sldId id="318" r:id="rId24"/>
    <p:sldId id="293" r:id="rId25"/>
  </p:sldIdLst>
  <p:sldSz cx="11522075" cy="7200900"/>
  <p:notesSz cx="6797675" cy="9928225"/>
  <p:defaultTextStyle>
    <a:defPPr>
      <a:defRPr lang="en-GB"/>
    </a:defPPr>
    <a:lvl1pPr algn="l" rtl="0" fontAlgn="base">
      <a:spcBef>
        <a:spcPct val="0"/>
      </a:spcBef>
      <a:spcAft>
        <a:spcPct val="0"/>
      </a:spcAft>
      <a:defRPr kern="1200">
        <a:solidFill>
          <a:schemeClr val="tx1"/>
        </a:solidFill>
        <a:latin typeface="Times New Roman" pitchFamily="18" charset="0"/>
        <a:ea typeface="ＭＳ Ｐゴシック" charset="-128"/>
        <a:cs typeface="+mn-cs"/>
      </a:defRPr>
    </a:lvl1pPr>
    <a:lvl2pPr marL="457200" algn="l" rtl="0" fontAlgn="base">
      <a:spcBef>
        <a:spcPct val="0"/>
      </a:spcBef>
      <a:spcAft>
        <a:spcPct val="0"/>
      </a:spcAft>
      <a:defRPr kern="1200">
        <a:solidFill>
          <a:schemeClr val="tx1"/>
        </a:solidFill>
        <a:latin typeface="Times New Roman" pitchFamily="18" charset="0"/>
        <a:ea typeface="ＭＳ Ｐゴシック" charset="-128"/>
        <a:cs typeface="+mn-cs"/>
      </a:defRPr>
    </a:lvl2pPr>
    <a:lvl3pPr marL="914400" algn="l" rtl="0" fontAlgn="base">
      <a:spcBef>
        <a:spcPct val="0"/>
      </a:spcBef>
      <a:spcAft>
        <a:spcPct val="0"/>
      </a:spcAft>
      <a:defRPr kern="1200">
        <a:solidFill>
          <a:schemeClr val="tx1"/>
        </a:solidFill>
        <a:latin typeface="Times New Roman" pitchFamily="18" charset="0"/>
        <a:ea typeface="ＭＳ Ｐゴシック" charset="-128"/>
        <a:cs typeface="+mn-cs"/>
      </a:defRPr>
    </a:lvl3pPr>
    <a:lvl4pPr marL="1371600" algn="l" rtl="0" fontAlgn="base">
      <a:spcBef>
        <a:spcPct val="0"/>
      </a:spcBef>
      <a:spcAft>
        <a:spcPct val="0"/>
      </a:spcAft>
      <a:defRPr kern="1200">
        <a:solidFill>
          <a:schemeClr val="tx1"/>
        </a:solidFill>
        <a:latin typeface="Times New Roman" pitchFamily="18" charset="0"/>
        <a:ea typeface="ＭＳ Ｐゴシック" charset="-128"/>
        <a:cs typeface="+mn-cs"/>
      </a:defRPr>
    </a:lvl4pPr>
    <a:lvl5pPr marL="1828800" algn="l" rtl="0" fontAlgn="base">
      <a:spcBef>
        <a:spcPct val="0"/>
      </a:spcBef>
      <a:spcAft>
        <a:spcPct val="0"/>
      </a:spcAft>
      <a:defRPr kern="1200">
        <a:solidFill>
          <a:schemeClr val="tx1"/>
        </a:solidFill>
        <a:latin typeface="Times New Roman" pitchFamily="18" charset="0"/>
        <a:ea typeface="ＭＳ Ｐゴシック" charset="-128"/>
        <a:cs typeface="+mn-cs"/>
      </a:defRPr>
    </a:lvl5pPr>
    <a:lvl6pPr marL="2286000" algn="l" defTabSz="914400" rtl="0" eaLnBrk="1" latinLnBrk="0" hangingPunct="1">
      <a:defRPr kern="1200">
        <a:solidFill>
          <a:schemeClr val="tx1"/>
        </a:solidFill>
        <a:latin typeface="Times New Roman" pitchFamily="18" charset="0"/>
        <a:ea typeface="ＭＳ Ｐゴシック" charset="-128"/>
        <a:cs typeface="+mn-cs"/>
      </a:defRPr>
    </a:lvl6pPr>
    <a:lvl7pPr marL="2743200" algn="l" defTabSz="914400" rtl="0" eaLnBrk="1" latinLnBrk="0" hangingPunct="1">
      <a:defRPr kern="1200">
        <a:solidFill>
          <a:schemeClr val="tx1"/>
        </a:solidFill>
        <a:latin typeface="Times New Roman" pitchFamily="18" charset="0"/>
        <a:ea typeface="ＭＳ Ｐゴシック" charset="-128"/>
        <a:cs typeface="+mn-cs"/>
      </a:defRPr>
    </a:lvl7pPr>
    <a:lvl8pPr marL="3200400" algn="l" defTabSz="914400" rtl="0" eaLnBrk="1" latinLnBrk="0" hangingPunct="1">
      <a:defRPr kern="1200">
        <a:solidFill>
          <a:schemeClr val="tx1"/>
        </a:solidFill>
        <a:latin typeface="Times New Roman" pitchFamily="18" charset="0"/>
        <a:ea typeface="ＭＳ Ｐゴシック" charset="-128"/>
        <a:cs typeface="+mn-cs"/>
      </a:defRPr>
    </a:lvl8pPr>
    <a:lvl9pPr marL="3657600" algn="l" defTabSz="914400" rtl="0" eaLnBrk="1" latinLnBrk="0" hangingPunct="1">
      <a:defRPr kern="1200">
        <a:solidFill>
          <a:schemeClr val="tx1"/>
        </a:solidFill>
        <a:latin typeface="Times New Roman" pitchFamily="18"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nsmore, Adam" initials="AD" lastIdx="9" clrIdx="0"/>
  <p:cmAuthor id="1" name="Liz Allen" initials="L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FA5"/>
    <a:srgbClr val="414141"/>
    <a:srgbClr val="00B9BE"/>
    <a:srgbClr val="D2D2D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4457" autoAdjust="0"/>
  </p:normalViewPr>
  <p:slideViewPr>
    <p:cSldViewPr showGuides="1">
      <p:cViewPr>
        <p:scale>
          <a:sx n="60" d="100"/>
          <a:sy n="60" d="100"/>
        </p:scale>
        <p:origin x="-762" y="-804"/>
      </p:cViewPr>
      <p:guideLst>
        <p:guide orient="horz" pos="2268"/>
        <p:guide pos="36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wellcomeit.com\shares\departments\directorate\Strat%20Plan%20&amp;%20Pol%20Unit\Policy\Evaluation\Active\2157%20-%20Mike%20Thelwall%20Altmetrics\Wellcome%20report.v3\Data%20for%20Mike%20Thelwall%20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ellcomeit.com\shares\departments\directorate\Strat%20Plan%20&amp;%20Pol%20Unit\Policy\Evaluation\Active\2157%20-%20Mike%20Thelwall%20Altmetrics\Wellcome%20report.v3\Data%20for%20Mike%20Thelwall%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2400" dirty="0"/>
              <a:t>PDF citations of </a:t>
            </a:r>
            <a:r>
              <a:rPr lang="en-GB" sz="2400" dirty="0" smtClean="0"/>
              <a:t>selected Wellcome </a:t>
            </a:r>
            <a:r>
              <a:rPr lang="en-GB" sz="2400" dirty="0"/>
              <a:t>Trust associated </a:t>
            </a:r>
            <a:r>
              <a:rPr lang="en-GB" sz="2400" dirty="0" smtClean="0"/>
              <a:t>research</a:t>
            </a:r>
          </a:p>
          <a:p>
            <a:pPr>
              <a:defRPr/>
            </a:pPr>
            <a:r>
              <a:rPr lang="en-GB" dirty="0" smtClean="0"/>
              <a:t>(2011-2012) </a:t>
            </a:r>
            <a:endParaRPr lang="en-GB" dirty="0"/>
          </a:p>
          <a:p>
            <a:pPr>
              <a:defRPr/>
            </a:pPr>
            <a:r>
              <a:rPr lang="en-GB" sz="1100" dirty="0"/>
              <a:t>(.ac.uk, .</a:t>
            </a:r>
            <a:r>
              <a:rPr lang="en-GB" sz="1100" dirty="0" err="1"/>
              <a:t>edu</a:t>
            </a:r>
            <a:r>
              <a:rPr lang="en-GB" sz="1100" dirty="0"/>
              <a:t>, .</a:t>
            </a:r>
            <a:r>
              <a:rPr lang="en-GB" sz="1100" dirty="0" err="1"/>
              <a:t>gov</a:t>
            </a:r>
            <a:r>
              <a:rPr lang="en-GB" sz="1100" dirty="0"/>
              <a:t>, .gov.uk,</a:t>
            </a:r>
            <a:r>
              <a:rPr lang="en-GB" sz="1100" baseline="0" dirty="0"/>
              <a:t> .org.uk, academic syllabi)</a:t>
            </a:r>
            <a:endParaRPr lang="en-GB" sz="1100" dirty="0"/>
          </a:p>
        </c:rich>
      </c:tx>
      <c:layout/>
      <c:overlay val="0"/>
    </c:title>
    <c:autoTitleDeleted val="0"/>
    <c:plotArea>
      <c:layout/>
      <c:barChart>
        <c:barDir val="col"/>
        <c:grouping val="clustered"/>
        <c:varyColors val="0"/>
        <c:ser>
          <c:idx val="0"/>
          <c:order val="0"/>
          <c:invertIfNegative val="0"/>
          <c:cat>
            <c:strRef>
              <c:f>AD_Pivot!$A$18:$A$25</c:f>
              <c:strCache>
                <c:ptCount val="8"/>
                <c:pt idx="0">
                  <c:v>Cell, Developmental &amp; Phys Sciences (n=500)</c:v>
                </c:pt>
                <c:pt idx="1">
                  <c:v>Genetic &amp; Molecular Sciences         (n=622)</c:v>
                </c:pt>
                <c:pt idx="2">
                  <c:v>Infection and Immuno-Biology (n=1072)</c:v>
                </c:pt>
                <c:pt idx="3">
                  <c:v>Medical Humanities (n=116)</c:v>
                </c:pt>
                <c:pt idx="4">
                  <c:v>Molecules, Genes and Cells (n=194)</c:v>
                </c:pt>
                <c:pt idx="5">
                  <c:v>Neuroscience and Mental Health              (n=994)</c:v>
                </c:pt>
                <c:pt idx="6">
                  <c:v>Physiological Sciences        (n=66)</c:v>
                </c:pt>
                <c:pt idx="7">
                  <c:v>Population Health      (n=748)</c:v>
                </c:pt>
              </c:strCache>
            </c:strRef>
          </c:cat>
          <c:val>
            <c:numRef>
              <c:f>AD_Pivot!$B$18:$B$25</c:f>
              <c:numCache>
                <c:formatCode>General</c:formatCode>
                <c:ptCount val="8"/>
                <c:pt idx="0">
                  <c:v>0.82780082987551862</c:v>
                </c:pt>
                <c:pt idx="1">
                  <c:v>1.1428571428571428</c:v>
                </c:pt>
                <c:pt idx="2">
                  <c:v>0.70941054808686654</c:v>
                </c:pt>
                <c:pt idx="3">
                  <c:v>0.72173913043478266</c:v>
                </c:pt>
                <c:pt idx="4">
                  <c:v>0.73006134969325154</c:v>
                </c:pt>
                <c:pt idx="5">
                  <c:v>0.94356659142212185</c:v>
                </c:pt>
                <c:pt idx="6">
                  <c:v>0.32</c:v>
                </c:pt>
                <c:pt idx="7">
                  <c:v>1.3157894736842106</c:v>
                </c:pt>
              </c:numCache>
            </c:numRef>
          </c:val>
        </c:ser>
        <c:dLbls>
          <c:showLegendKey val="0"/>
          <c:showVal val="0"/>
          <c:showCatName val="0"/>
          <c:showSerName val="0"/>
          <c:showPercent val="0"/>
          <c:showBubbleSize val="0"/>
        </c:dLbls>
        <c:gapWidth val="150"/>
        <c:axId val="97141120"/>
        <c:axId val="97143040"/>
      </c:barChart>
      <c:catAx>
        <c:axId val="97141120"/>
        <c:scaling>
          <c:orientation val="minMax"/>
        </c:scaling>
        <c:delete val="0"/>
        <c:axPos val="b"/>
        <c:title>
          <c:tx>
            <c:rich>
              <a:bodyPr/>
              <a:lstStyle/>
              <a:p>
                <a:pPr>
                  <a:defRPr sz="1600"/>
                </a:pPr>
                <a:r>
                  <a:rPr lang="en-GB" sz="1600" dirty="0"/>
                  <a:t>Funding</a:t>
                </a:r>
                <a:r>
                  <a:rPr lang="en-GB" sz="1600" baseline="0" dirty="0"/>
                  <a:t> stream</a:t>
                </a:r>
              </a:p>
              <a:p>
                <a:pPr>
                  <a:defRPr sz="1600"/>
                </a:pPr>
                <a:r>
                  <a:rPr lang="en-GB" sz="1600" baseline="0" dirty="0"/>
                  <a:t>Base: 4,312 Wellcome Trust associated papers</a:t>
                </a:r>
                <a:endParaRPr lang="en-GB" sz="1600" dirty="0"/>
              </a:p>
            </c:rich>
          </c:tx>
          <c:layout/>
          <c:overlay val="0"/>
        </c:title>
        <c:majorTickMark val="out"/>
        <c:minorTickMark val="none"/>
        <c:tickLblPos val="nextTo"/>
        <c:txPr>
          <a:bodyPr/>
          <a:lstStyle/>
          <a:p>
            <a:pPr>
              <a:defRPr sz="1400"/>
            </a:pPr>
            <a:endParaRPr lang="en-US"/>
          </a:p>
        </c:txPr>
        <c:crossAx val="97143040"/>
        <c:crosses val="autoZero"/>
        <c:auto val="1"/>
        <c:lblAlgn val="ctr"/>
        <c:lblOffset val="100"/>
        <c:noMultiLvlLbl val="0"/>
      </c:catAx>
      <c:valAx>
        <c:axId val="97143040"/>
        <c:scaling>
          <c:orientation val="minMax"/>
        </c:scaling>
        <c:delete val="0"/>
        <c:axPos val="l"/>
        <c:majorGridlines>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majorGridlines>
        <c:title>
          <c:tx>
            <c:rich>
              <a:bodyPr rot="-5400000" vert="horz"/>
              <a:lstStyle/>
              <a:p>
                <a:pPr>
                  <a:defRPr sz="1800"/>
                </a:pPr>
                <a:r>
                  <a:rPr lang="en-GB" sz="1800"/>
                  <a:t>Mean PDF citations</a:t>
                </a:r>
              </a:p>
            </c:rich>
          </c:tx>
          <c:layout/>
          <c:overlay val="0"/>
        </c:title>
        <c:numFmt formatCode="General" sourceLinked="1"/>
        <c:majorTickMark val="out"/>
        <c:minorTickMark val="none"/>
        <c:tickLblPos val="nextTo"/>
        <c:crossAx val="97141120"/>
        <c:crosses val="autoZero"/>
        <c:crossBetween val="between"/>
      </c:valAx>
    </c:plotArea>
    <c:plotVisOnly val="1"/>
    <c:dispBlanksAs val="gap"/>
    <c:showDLblsOverMax val="0"/>
  </c:chart>
  <c:spPr>
    <a:ln>
      <a:solidFill>
        <a:srgbClr val="8C5FA5"/>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sz="2400" b="1" i="0" baseline="0" dirty="0">
                <a:effectLst/>
              </a:rPr>
              <a:t>Academic syllabi citations of selected Wellcome Trust associated research (2011-12) </a:t>
            </a:r>
            <a:endParaRPr lang="en-GB" sz="2400" dirty="0">
              <a:effectLst/>
            </a:endParaRPr>
          </a:p>
        </c:rich>
      </c:tx>
      <c:overlay val="0"/>
    </c:title>
    <c:autoTitleDeleted val="0"/>
    <c:plotArea>
      <c:layout/>
      <c:barChart>
        <c:barDir val="col"/>
        <c:grouping val="clustered"/>
        <c:varyColors val="0"/>
        <c:ser>
          <c:idx val="0"/>
          <c:order val="0"/>
          <c:invertIfNegative val="0"/>
          <c:cat>
            <c:strRef>
              <c:f>AD_Pivot!$A$27:$A$34</c:f>
              <c:strCache>
                <c:ptCount val="8"/>
                <c:pt idx="0">
                  <c:v>Cell, Developmental &amp; Phys Sciences (n=500)</c:v>
                </c:pt>
                <c:pt idx="1">
                  <c:v>Genetic &amp; Molecular Sciences         (n=622)</c:v>
                </c:pt>
                <c:pt idx="2">
                  <c:v>Infection and Immuno-Biology (n=1072)</c:v>
                </c:pt>
                <c:pt idx="3">
                  <c:v>Medical Humanities (n=116)</c:v>
                </c:pt>
                <c:pt idx="4">
                  <c:v>Molecules, Genes and Cells (n=194)</c:v>
                </c:pt>
                <c:pt idx="5">
                  <c:v>Neuroscience and Mental Health              (n=994)</c:v>
                </c:pt>
                <c:pt idx="6">
                  <c:v>Physiological Sciences        (n=66)</c:v>
                </c:pt>
                <c:pt idx="7">
                  <c:v>Population Health      (n=748)</c:v>
                </c:pt>
              </c:strCache>
            </c:strRef>
          </c:cat>
          <c:val>
            <c:numRef>
              <c:f>AD_Pivot!$B$27:$B$34</c:f>
              <c:numCache>
                <c:formatCode>General</c:formatCode>
                <c:ptCount val="8"/>
                <c:pt idx="0">
                  <c:v>3.3195020746887967E-2</c:v>
                </c:pt>
                <c:pt idx="1">
                  <c:v>3.098106712564544E-2</c:v>
                </c:pt>
                <c:pt idx="2">
                  <c:v>2.3784901758014478E-2</c:v>
                </c:pt>
                <c:pt idx="3">
                  <c:v>8.6956521739130436E-3</c:v>
                </c:pt>
                <c:pt idx="4">
                  <c:v>1.2269938650306749E-2</c:v>
                </c:pt>
                <c:pt idx="5">
                  <c:v>4.0632054176072234E-2</c:v>
                </c:pt>
                <c:pt idx="6">
                  <c:v>0</c:v>
                </c:pt>
                <c:pt idx="7">
                  <c:v>2.5518341307814992E-2</c:v>
                </c:pt>
              </c:numCache>
            </c:numRef>
          </c:val>
        </c:ser>
        <c:dLbls>
          <c:showLegendKey val="0"/>
          <c:showVal val="0"/>
          <c:showCatName val="0"/>
          <c:showSerName val="0"/>
          <c:showPercent val="0"/>
          <c:showBubbleSize val="0"/>
        </c:dLbls>
        <c:gapWidth val="150"/>
        <c:axId val="45069440"/>
        <c:axId val="45071360"/>
      </c:barChart>
      <c:catAx>
        <c:axId val="45069440"/>
        <c:scaling>
          <c:orientation val="minMax"/>
        </c:scaling>
        <c:delete val="0"/>
        <c:axPos val="b"/>
        <c:title>
          <c:tx>
            <c:rich>
              <a:bodyPr/>
              <a:lstStyle/>
              <a:p>
                <a:pPr>
                  <a:defRPr/>
                </a:pPr>
                <a:r>
                  <a:rPr lang="en-GB" sz="1600" b="1" i="0" baseline="0" dirty="0">
                    <a:effectLst/>
                  </a:rPr>
                  <a:t>Funding stream</a:t>
                </a:r>
                <a:endParaRPr lang="en-GB" sz="1600" dirty="0">
                  <a:effectLst/>
                </a:endParaRPr>
              </a:p>
              <a:p>
                <a:pPr>
                  <a:defRPr/>
                </a:pPr>
                <a:r>
                  <a:rPr lang="en-GB" sz="1600" b="1" i="0" baseline="0" dirty="0">
                    <a:effectLst/>
                  </a:rPr>
                  <a:t>Base: 4,312 Wellcome Trust associated papers</a:t>
                </a:r>
                <a:endParaRPr lang="en-GB" sz="1600" dirty="0">
                  <a:effectLst/>
                </a:endParaRPr>
              </a:p>
            </c:rich>
          </c:tx>
          <c:overlay val="0"/>
        </c:title>
        <c:majorTickMark val="out"/>
        <c:minorTickMark val="none"/>
        <c:tickLblPos val="nextTo"/>
        <c:txPr>
          <a:bodyPr/>
          <a:lstStyle/>
          <a:p>
            <a:pPr>
              <a:defRPr sz="1400"/>
            </a:pPr>
            <a:endParaRPr lang="en-US"/>
          </a:p>
        </c:txPr>
        <c:crossAx val="45071360"/>
        <c:crosses val="autoZero"/>
        <c:auto val="1"/>
        <c:lblAlgn val="ctr"/>
        <c:lblOffset val="100"/>
        <c:noMultiLvlLbl val="0"/>
      </c:catAx>
      <c:valAx>
        <c:axId val="45071360"/>
        <c:scaling>
          <c:orientation val="minMax"/>
        </c:scaling>
        <c:delete val="0"/>
        <c:axPos val="l"/>
        <c:majorGridlines>
          <c: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majorGridlines>
        <c:title>
          <c:tx>
            <c:rich>
              <a:bodyPr rot="-5400000" vert="horz"/>
              <a:lstStyle/>
              <a:p>
                <a:pPr>
                  <a:defRPr sz="1600"/>
                </a:pPr>
                <a:r>
                  <a:rPr lang="en-GB" sz="1600"/>
                  <a:t>Mean academic</a:t>
                </a:r>
                <a:r>
                  <a:rPr lang="en-GB" sz="1600" baseline="0"/>
                  <a:t> syllabi citations</a:t>
                </a:r>
                <a:endParaRPr lang="en-GB" sz="1600"/>
              </a:p>
            </c:rich>
          </c:tx>
          <c:overlay val="0"/>
        </c:title>
        <c:numFmt formatCode="General" sourceLinked="1"/>
        <c:majorTickMark val="out"/>
        <c:minorTickMark val="none"/>
        <c:tickLblPos val="nextTo"/>
        <c:crossAx val="45069440"/>
        <c:crosses val="autoZero"/>
        <c:crossBetween val="between"/>
      </c:valAx>
    </c:plotArea>
    <c:plotVisOnly val="1"/>
    <c:dispBlanksAs val="gap"/>
    <c:showDLblsOverMax val="0"/>
  </c:chart>
  <c:spPr>
    <a:ln>
      <a:solidFill>
        <a:srgbClr val="8C5FA5"/>
      </a:solidFill>
    </a:ln>
  </c:sp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3-09-12T12:23:42.555" idx="1">
    <p:pos x="6804" y="2614"/>
    <p:text>Of these twitter accounts, only the attention of the Centre for Bioethics and possibly the journal editor are likely to be reflected in ciation metrics (eventually). </p:text>
  </p:cm>
  <p:cm authorId="0" dt="2013-10-02T12:17:13.591" idx="8">
    <p:pos x="16" y="10"/>
    <p:text>Be ggod to say something about our next job as 'the Evaluation Team' in a funder - having presented such examples - would be to track whether any policy changes were effected following this publication and tweet etc.  The challenges for us (as ever!) is to work through the policy making process to help research evidence get into policy and practice - this has always been a challenge but now we have a greater opportunity (and potentially quicker route - via open access and social media etc) for research findings to reach those we seek to influence ... 
And this kind of policy impact migh be lots quicker than it used to be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3CDF0833-8F3F-4B45-B744-0B9CB2998BCB}" type="datetimeFigureOut">
              <a:rPr lang="en-GB" smtClean="0"/>
              <a:t>24/09/2014</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B171401-304F-493D-8A31-571387EF2A3C}" type="slidenum">
              <a:rPr lang="en-GB" smtClean="0"/>
              <a:t>‹#›</a:t>
            </a:fld>
            <a:endParaRPr lang="en-GB"/>
          </a:p>
        </p:txBody>
      </p:sp>
    </p:spTree>
    <p:extLst>
      <p:ext uri="{BB962C8B-B14F-4D97-AF65-F5344CB8AC3E}">
        <p14:creationId xmlns:p14="http://schemas.microsoft.com/office/powerpoint/2010/main" val="366846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819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8196" name="Rectangle 4"/>
          <p:cNvSpPr>
            <a:spLocks noGrp="1" noRot="1" noChangeAspect="1" noChangeArrowheads="1" noTextEdit="1"/>
          </p:cNvSpPr>
          <p:nvPr>
            <p:ph type="sldImg" idx="2"/>
          </p:nvPr>
        </p:nvSpPr>
        <p:spPr bwMode="auto">
          <a:xfrm>
            <a:off x="420688" y="744538"/>
            <a:ext cx="59563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819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D35D4B3-0B8C-45BB-AE15-7948A0D9C61A}" type="slidenum">
              <a:rPr lang="en-GB"/>
              <a:pPr/>
              <a:t>‹#›</a:t>
            </a:fld>
            <a:endParaRPr lang="en-GB"/>
          </a:p>
        </p:txBody>
      </p:sp>
    </p:spTree>
    <p:extLst>
      <p:ext uri="{BB962C8B-B14F-4D97-AF65-F5344CB8AC3E}">
        <p14:creationId xmlns:p14="http://schemas.microsoft.com/office/powerpoint/2010/main" val="21317059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425450" y="746125"/>
            <a:ext cx="5949950" cy="37195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681225" y="4716465"/>
            <a:ext cx="5435227" cy="446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these twitter accounts, only the attention of the Centre for Bioethics and possibly the journal editor are likely to be visible to </a:t>
            </a:r>
            <a:r>
              <a:rPr lang="en-GB" dirty="0" err="1" smtClean="0"/>
              <a:t>ciation</a:t>
            </a:r>
            <a:r>
              <a:rPr lang="en-GB" dirty="0" smtClean="0"/>
              <a:t> metrics (eventually).</a:t>
            </a:r>
          </a:p>
          <a:p>
            <a:endParaRPr lang="en-GB" dirty="0" smtClean="0"/>
          </a:p>
          <a:p>
            <a:r>
              <a:rPr lang="en-GB" dirty="0" smtClean="0"/>
              <a:t>Our next job as 'the Evaluation Team' in a funder - having presented such examples - would be to track whether any policy changes were effected following this publication and tweet etc. Quicker.</a:t>
            </a:r>
            <a:endParaRPr lang="en-GB" dirty="0"/>
          </a:p>
        </p:txBody>
      </p:sp>
      <p:sp>
        <p:nvSpPr>
          <p:cNvPr id="4" name="Slide Number Placeholder 3"/>
          <p:cNvSpPr>
            <a:spLocks noGrp="1"/>
          </p:cNvSpPr>
          <p:nvPr>
            <p:ph type="sldNum" sz="quarter" idx="10"/>
          </p:nvPr>
        </p:nvSpPr>
        <p:spPr/>
        <p:txBody>
          <a:bodyPr/>
          <a:lstStyle/>
          <a:p>
            <a:fld id="{7D35D4B3-0B8C-45BB-AE15-7948A0D9C61A}" type="slidenum">
              <a:rPr lang="en-GB" smtClean="0"/>
              <a:pPr/>
              <a:t>11</a:t>
            </a:fld>
            <a:endParaRPr lang="en-GB"/>
          </a:p>
        </p:txBody>
      </p:sp>
    </p:spTree>
    <p:extLst>
      <p:ext uri="{BB962C8B-B14F-4D97-AF65-F5344CB8AC3E}">
        <p14:creationId xmlns:p14="http://schemas.microsoft.com/office/powerpoint/2010/main" val="214497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52718" y="9432925"/>
            <a:ext cx="2944957"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nchor="b"/>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a:fld id="{1BE0D37B-0079-4CAB-9E50-5D2CC99C9E37}" type="slidenum">
              <a:rPr lang="en-GB" sz="1200">
                <a:latin typeface="Times" pitchFamily="18" charset="0"/>
                <a:ea typeface="ＭＳ Ｐゴシック" pitchFamily="34" charset="-128"/>
              </a:rPr>
              <a:pPr algn="r"/>
              <a:t>14</a:t>
            </a:fld>
            <a:endParaRPr lang="en-GB" sz="1200">
              <a:latin typeface="Times" pitchFamily="18" charset="0"/>
              <a:ea typeface="ＭＳ Ｐゴシック" pitchFamily="34" charset="-128"/>
            </a:endParaRPr>
          </a:p>
        </p:txBody>
      </p:sp>
      <p:sp>
        <p:nvSpPr>
          <p:cNvPr id="33795" name="Rectangle 2"/>
          <p:cNvSpPr>
            <a:spLocks noGrp="1" noRot="1" noChangeAspect="1" noChangeArrowheads="1" noTextEdit="1"/>
          </p:cNvSpPr>
          <p:nvPr>
            <p:ph type="sldImg"/>
          </p:nvPr>
        </p:nvSpPr>
        <p:spPr bwMode="auto">
          <a:xfrm>
            <a:off x="420688" y="744538"/>
            <a:ext cx="5957887"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xfrm>
            <a:off x="907760" y="4713289"/>
            <a:ext cx="4982156" cy="4468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rIns="91438" numCol="1" anchor="t" anchorCtr="0" compatLnSpc="1">
            <a:prstTxWarp prst="textNoShape">
              <a:avLst/>
            </a:prstTxWarp>
          </a:bodyPr>
          <a:lstStyle/>
          <a:p>
            <a:pPr>
              <a:lnSpc>
                <a:spcPct val="110000"/>
              </a:lnSpc>
              <a:buSzPct val="60000"/>
              <a:buFont typeface="Symbol" pitchFamily="18" charset="2"/>
              <a:buNone/>
            </a:pPr>
            <a:endParaRPr lang="en-US" sz="900" smtClean="0">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52718" y="9432925"/>
            <a:ext cx="2944957"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nchor="b"/>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a:fld id="{1BE0D37B-0079-4CAB-9E50-5D2CC99C9E37}" type="slidenum">
              <a:rPr lang="en-GB" sz="1200">
                <a:latin typeface="Times" pitchFamily="18" charset="0"/>
                <a:ea typeface="ＭＳ Ｐゴシック" pitchFamily="34" charset="-128"/>
              </a:rPr>
              <a:pPr algn="r"/>
              <a:t>15</a:t>
            </a:fld>
            <a:endParaRPr lang="en-GB" sz="1200">
              <a:latin typeface="Times" pitchFamily="18" charset="0"/>
              <a:ea typeface="ＭＳ Ｐゴシック" pitchFamily="34" charset="-128"/>
            </a:endParaRPr>
          </a:p>
        </p:txBody>
      </p:sp>
      <p:sp>
        <p:nvSpPr>
          <p:cNvPr id="33795" name="Rectangle 2"/>
          <p:cNvSpPr>
            <a:spLocks noGrp="1" noRot="1" noChangeAspect="1" noChangeArrowheads="1" noTextEdit="1"/>
          </p:cNvSpPr>
          <p:nvPr>
            <p:ph type="sldImg"/>
          </p:nvPr>
        </p:nvSpPr>
        <p:spPr bwMode="auto">
          <a:xfrm>
            <a:off x="420688" y="744538"/>
            <a:ext cx="5957887"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xfrm>
            <a:off x="907760" y="4713289"/>
            <a:ext cx="4982156" cy="4468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rIns="91438" numCol="1" anchor="t" anchorCtr="0" compatLnSpc="1">
            <a:prstTxWarp prst="textNoShape">
              <a:avLst/>
            </a:prstTxWarp>
          </a:bodyPr>
          <a:lstStyle/>
          <a:p>
            <a:pPr>
              <a:lnSpc>
                <a:spcPct val="110000"/>
              </a:lnSpc>
              <a:buSzPct val="60000"/>
              <a:buFont typeface="Symbol" pitchFamily="18" charset="2"/>
              <a:buNone/>
            </a:pPr>
            <a:r>
              <a:rPr lang="en-GB" sz="900" dirty="0" smtClean="0">
                <a:latin typeface="Arial" pitchFamily="34" charset="0"/>
                <a:ea typeface="ＭＳ Ｐゴシック" pitchFamily="34" charset="-128"/>
              </a:rPr>
              <a:t>Delighted to see </a:t>
            </a:r>
            <a:r>
              <a:rPr lang="en-GB" sz="900" dirty="0" err="1" smtClean="0">
                <a:latin typeface="Arial" pitchFamily="34" charset="0"/>
                <a:ea typeface="ＭＳ Ｐゴシック" pitchFamily="34" charset="-128"/>
              </a:rPr>
              <a:t>altmetric</a:t>
            </a:r>
            <a:r>
              <a:rPr lang="en-GB" sz="900" dirty="0" smtClean="0">
                <a:latin typeface="Arial" pitchFamily="34" charset="0"/>
                <a:ea typeface="ＭＳ Ｐゴシック" pitchFamily="34" charset="-128"/>
              </a:rPr>
              <a:t> announce tracking of policy documents,</a:t>
            </a:r>
            <a:r>
              <a:rPr lang="en-GB" sz="900" baseline="0" dirty="0" smtClean="0">
                <a:latin typeface="Arial" pitchFamily="34" charset="0"/>
                <a:ea typeface="ＭＳ Ｐゴシック" pitchFamily="34" charset="-128"/>
              </a:rPr>
              <a:t> already started tracking: </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Intergovernmental Panel on Climate Change</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National Institute for Care and Health Excellence (UK)</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World Health Organization</a:t>
            </a:r>
          </a:p>
          <a:p>
            <a:pPr>
              <a:lnSpc>
                <a:spcPct val="110000"/>
              </a:lnSpc>
              <a:buSzPct val="60000"/>
              <a:buFont typeface="Symbol" pitchFamily="18" charset="2"/>
              <a:buNone/>
            </a:pPr>
            <a:r>
              <a:rPr lang="en-GB" sz="900" baseline="0" dirty="0" err="1" smtClean="0">
                <a:latin typeface="Arial" pitchFamily="34" charset="0"/>
                <a:ea typeface="ＭＳ Ｐゴシック" pitchFamily="34" charset="-128"/>
              </a:rPr>
              <a:t>Médecins</a:t>
            </a:r>
            <a:r>
              <a:rPr lang="en-GB" sz="900" baseline="0" dirty="0" smtClean="0">
                <a:latin typeface="Arial" pitchFamily="34" charset="0"/>
                <a:ea typeface="ＭＳ Ｐゴシック" pitchFamily="34" charset="-128"/>
              </a:rPr>
              <a:t> Sans </a:t>
            </a:r>
            <a:r>
              <a:rPr lang="en-GB" sz="900" baseline="0" dirty="0" err="1" smtClean="0">
                <a:latin typeface="Arial" pitchFamily="34" charset="0"/>
                <a:ea typeface="ＭＳ Ｐゴシック" pitchFamily="34" charset="-128"/>
              </a:rPr>
              <a:t>Frontières</a:t>
            </a:r>
            <a:r>
              <a:rPr lang="en-GB" sz="900" baseline="0" dirty="0" smtClean="0">
                <a:latin typeface="Arial" pitchFamily="34" charset="0"/>
                <a:ea typeface="ＭＳ Ｐゴシック" pitchFamily="34" charset="-128"/>
              </a:rPr>
              <a:t> (Doctors Without Borders)</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AWMF – Association of Scientific Medical Societies (Germany)</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European Food Safety Authority</a:t>
            </a:r>
          </a:p>
          <a:p>
            <a:pPr>
              <a:lnSpc>
                <a:spcPct val="110000"/>
              </a:lnSpc>
              <a:buSzPct val="60000"/>
              <a:buFont typeface="Symbol" pitchFamily="18" charset="2"/>
              <a:buNone/>
            </a:pPr>
            <a:r>
              <a:rPr lang="en-GB" sz="900" baseline="0" dirty="0" smtClean="0">
                <a:latin typeface="Arial" pitchFamily="34" charset="0"/>
                <a:ea typeface="ＭＳ Ｐゴシック" pitchFamily="34" charset="-128"/>
              </a:rPr>
              <a:t>International Committee of the Red Cross</a:t>
            </a:r>
            <a:endParaRPr lang="en-US" sz="900" dirty="0" smtClean="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rgbClr val="FF0000"/>
                </a:solidFill>
              </a:rPr>
              <a:t>Building on interest in policy sphere; Thelwall group provided data on citations in PDFs across numerous policy domains: List of domains</a:t>
            </a:r>
          </a:p>
        </p:txBody>
      </p:sp>
      <p:sp>
        <p:nvSpPr>
          <p:cNvPr id="4" name="Slide Number Placeholder 3"/>
          <p:cNvSpPr>
            <a:spLocks noGrp="1"/>
          </p:cNvSpPr>
          <p:nvPr>
            <p:ph type="sldNum" sz="quarter" idx="10"/>
          </p:nvPr>
        </p:nvSpPr>
        <p:spPr/>
        <p:txBody>
          <a:bodyPr/>
          <a:lstStyle/>
          <a:p>
            <a:fld id="{7D35D4B3-0B8C-45BB-AE15-7948A0D9C61A}" type="slidenum">
              <a:rPr lang="en-GB" smtClean="0"/>
              <a:pPr/>
              <a:t>16</a:t>
            </a:fld>
            <a:endParaRPr lang="en-GB"/>
          </a:p>
        </p:txBody>
      </p:sp>
    </p:spTree>
    <p:extLst>
      <p:ext uri="{BB962C8B-B14F-4D97-AF65-F5344CB8AC3E}">
        <p14:creationId xmlns:p14="http://schemas.microsoft.com/office/powerpoint/2010/main" val="362872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Jim </a:t>
            </a:r>
            <a:r>
              <a:rPr lang="en-GB" dirty="0" err="1" smtClean="0"/>
              <a:t>McCambridge</a:t>
            </a:r>
            <a:r>
              <a:rPr lang="en-GB" baseline="0" dirty="0" smtClean="0"/>
              <a:t> one </a:t>
            </a:r>
            <a:r>
              <a:rPr lang="en-GB" baseline="0" smtClean="0"/>
              <a:t>of our RCDFs (2009)</a:t>
            </a:r>
            <a:endParaRPr lang="en-GB"/>
          </a:p>
        </p:txBody>
      </p:sp>
      <p:sp>
        <p:nvSpPr>
          <p:cNvPr id="4" name="Slide Number Placeholder 3"/>
          <p:cNvSpPr>
            <a:spLocks noGrp="1"/>
          </p:cNvSpPr>
          <p:nvPr>
            <p:ph type="sldNum" sz="quarter" idx="10"/>
          </p:nvPr>
        </p:nvSpPr>
        <p:spPr/>
        <p:txBody>
          <a:bodyPr/>
          <a:lstStyle/>
          <a:p>
            <a:fld id="{7D35D4B3-0B8C-45BB-AE15-7948A0D9C61A}" type="slidenum">
              <a:rPr lang="en-GB" smtClean="0"/>
              <a:pPr/>
              <a:t>17</a:t>
            </a:fld>
            <a:endParaRPr lang="en-GB"/>
          </a:p>
        </p:txBody>
      </p:sp>
    </p:spTree>
    <p:extLst>
      <p:ext uri="{BB962C8B-B14F-4D97-AF65-F5344CB8AC3E}">
        <p14:creationId xmlns:p14="http://schemas.microsoft.com/office/powerpoint/2010/main" val="3628728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rgbClr val="FF0000"/>
                </a:solidFill>
              </a:rPr>
              <a:t>Again, the numbers aren’t especially important on their own. But they allow us to dig in and access stories of impact.</a:t>
            </a:r>
            <a:endParaRPr lang="en-GB" sz="1200" dirty="0">
              <a:solidFill>
                <a:srgbClr val="FF0000"/>
              </a:solidFill>
            </a:endParaRPr>
          </a:p>
        </p:txBody>
      </p:sp>
      <p:sp>
        <p:nvSpPr>
          <p:cNvPr id="4" name="Slide Number Placeholder 3"/>
          <p:cNvSpPr>
            <a:spLocks noGrp="1"/>
          </p:cNvSpPr>
          <p:nvPr>
            <p:ph type="sldNum" sz="quarter" idx="10"/>
          </p:nvPr>
        </p:nvSpPr>
        <p:spPr/>
        <p:txBody>
          <a:bodyPr/>
          <a:lstStyle/>
          <a:p>
            <a:fld id="{7D35D4B3-0B8C-45BB-AE15-7948A0D9C61A}" type="slidenum">
              <a:rPr lang="en-GB" smtClean="0"/>
              <a:pPr/>
              <a:t>18</a:t>
            </a:fld>
            <a:endParaRPr lang="en-GB"/>
          </a:p>
        </p:txBody>
      </p:sp>
    </p:spTree>
    <p:extLst>
      <p:ext uri="{BB962C8B-B14F-4D97-AF65-F5344CB8AC3E}">
        <p14:creationId xmlns:p14="http://schemas.microsoft.com/office/powerpoint/2010/main" val="3628728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19</a:t>
            </a:fld>
            <a:endParaRPr lang="en-GB"/>
          </a:p>
        </p:txBody>
      </p:sp>
    </p:spTree>
    <p:extLst>
      <p:ext uri="{BB962C8B-B14F-4D97-AF65-F5344CB8AC3E}">
        <p14:creationId xmlns:p14="http://schemas.microsoft.com/office/powerpoint/2010/main" val="75734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20</a:t>
            </a:fld>
            <a:endParaRPr lang="en-GB"/>
          </a:p>
        </p:txBody>
      </p:sp>
    </p:spTree>
    <p:extLst>
      <p:ext uri="{BB962C8B-B14F-4D97-AF65-F5344CB8AC3E}">
        <p14:creationId xmlns:p14="http://schemas.microsoft.com/office/powerpoint/2010/main" val="75734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Even then, there isn’t one simple answer to “How may citations?”.  Example</a:t>
            </a:r>
            <a:r>
              <a:rPr lang="en-GB" baseline="0" dirty="0" smtClean="0"/>
              <a:t> of a PLoS paper (with lots of lovely altmetrics), and the different citation  sources show different answers.</a:t>
            </a:r>
            <a:endParaRPr lang="en-GB" dirty="0"/>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21</a:t>
            </a:fld>
            <a:endParaRPr lang="en-GB"/>
          </a:p>
        </p:txBody>
      </p:sp>
    </p:spTree>
    <p:extLst>
      <p:ext uri="{BB962C8B-B14F-4D97-AF65-F5344CB8AC3E}">
        <p14:creationId xmlns:p14="http://schemas.microsoft.com/office/powerpoint/2010/main" val="1357924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detail on that. And some wider data.</a:t>
            </a:r>
            <a:endParaRPr lang="en-GB" dirty="0"/>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22</a:t>
            </a:fld>
            <a:endParaRPr lang="en-GB"/>
          </a:p>
        </p:txBody>
      </p:sp>
    </p:spTree>
    <p:extLst>
      <p:ext uri="{BB962C8B-B14F-4D97-AF65-F5344CB8AC3E}">
        <p14:creationId xmlns:p14="http://schemas.microsoft.com/office/powerpoint/2010/main" val="63429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425450" y="746125"/>
            <a:ext cx="5949950" cy="37195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681225" y="4716465"/>
            <a:ext cx="5435227" cy="446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A38A190-4983-43D9-AB72-2F246F02260A}" type="slidenum">
              <a:rPr lang="en-GB" smtClean="0">
                <a:ea typeface="ＭＳ Ｐゴシック" pitchFamily="34" charset="-128"/>
              </a:rPr>
              <a:pPr eaLnBrk="1" hangingPunct="1"/>
              <a:t>4</a:t>
            </a:fld>
            <a:endParaRPr lang="en-GB" smtClean="0">
              <a:ea typeface="ＭＳ Ｐゴシック" pitchFamily="34" charset="-128"/>
            </a:endParaRPr>
          </a:p>
        </p:txBody>
      </p:sp>
      <p:sp>
        <p:nvSpPr>
          <p:cNvPr id="78851" name="Rectangle 7"/>
          <p:cNvSpPr txBox="1">
            <a:spLocks noGrp="1" noChangeArrowheads="1"/>
          </p:cNvSpPr>
          <p:nvPr/>
        </p:nvSpPr>
        <p:spPr bwMode="auto">
          <a:xfrm>
            <a:off x="3851276" y="9433411"/>
            <a:ext cx="2946400" cy="49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nchor="b"/>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a:fld id="{491848B3-ECEC-4656-99F7-2A21DEB6CF26}" type="slidenum">
              <a:rPr lang="en-GB" sz="1200">
                <a:latin typeface="Times"/>
                <a:ea typeface="ＭＳ Ｐゴシック" pitchFamily="34" charset="-128"/>
              </a:rPr>
              <a:pPr algn="r"/>
              <a:t>4</a:t>
            </a:fld>
            <a:endParaRPr lang="en-GB" sz="1200">
              <a:latin typeface="Times"/>
              <a:ea typeface="ＭＳ Ｐゴシック" pitchFamily="34" charset="-128"/>
            </a:endParaRPr>
          </a:p>
        </p:txBody>
      </p:sp>
      <p:sp>
        <p:nvSpPr>
          <p:cNvPr id="78852" name="Rectangle 2"/>
          <p:cNvSpPr>
            <a:spLocks noGrp="1" noRot="1" noChangeAspect="1" noChangeArrowheads="1" noTextEdit="1"/>
          </p:cNvSpPr>
          <p:nvPr>
            <p:ph type="sldImg"/>
          </p:nvPr>
        </p:nvSpPr>
        <p:spPr bwMode="auto">
          <a:xfrm>
            <a:off x="425450" y="747713"/>
            <a:ext cx="5951538" cy="3719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3"/>
          <p:cNvSpPr>
            <a:spLocks noGrp="1" noChangeArrowheads="1"/>
          </p:cNvSpPr>
          <p:nvPr>
            <p:ph type="body" idx="1"/>
          </p:nvPr>
        </p:nvSpPr>
        <p:spPr bwMode="auto">
          <a:xfrm>
            <a:off x="908051" y="4711919"/>
            <a:ext cx="4981575" cy="44692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rIns="91438" numCol="1" anchor="t" anchorCtr="0" compatLnSpc="1">
            <a:prstTxWarp prst="textNoShape">
              <a:avLst/>
            </a:prstTxWarp>
          </a:bodyPr>
          <a:lstStyle/>
          <a:p>
            <a:pPr eaLnBrk="1" hangingPunct="1"/>
            <a:r>
              <a:rPr lang="en-GB" sz="900" dirty="0" smtClean="0"/>
              <a:t>Important to</a:t>
            </a:r>
            <a:r>
              <a:rPr lang="en-GB" sz="900" baseline="0" dirty="0" smtClean="0"/>
              <a:t> note different areas we spend in….</a:t>
            </a:r>
            <a:endParaRPr lang="en-GB" sz="900" dirty="0" smtClean="0"/>
          </a:p>
          <a:p>
            <a:pPr eaLnBrk="1" hangingPunct="1"/>
            <a:endParaRPr lang="en-GB" sz="9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Density</a:t>
            </a:r>
            <a:r>
              <a:rPr lang="en-GB" baseline="0" dirty="0" smtClean="0"/>
              <a:t> map of the </a:t>
            </a:r>
            <a:r>
              <a:rPr lang="en-GB" baseline="0" dirty="0" err="1" smtClean="0"/>
              <a:t>ongoing</a:t>
            </a:r>
            <a:r>
              <a:rPr lang="en-GB" baseline="0" dirty="0" smtClean="0"/>
              <a:t> Ebola outbreak in West Africa to assist with health system preparedness; New diagnostic devices for Glaucoma; Game based on </a:t>
            </a:r>
            <a:r>
              <a:rPr lang="en-GB" baseline="0" dirty="0" err="1" smtClean="0"/>
              <a:t>Mendelian</a:t>
            </a:r>
            <a:r>
              <a:rPr lang="en-GB" baseline="0" dirty="0" smtClean="0"/>
              <a:t> genetics ‘</a:t>
            </a:r>
            <a:r>
              <a:rPr lang="en-GB" baseline="0" dirty="0" err="1" smtClean="0"/>
              <a:t>gamify</a:t>
            </a:r>
            <a:r>
              <a:rPr lang="en-GB" baseline="0" dirty="0" smtClean="0"/>
              <a:t> </a:t>
            </a:r>
            <a:r>
              <a:rPr lang="en-GB" baseline="0" smtClean="0"/>
              <a:t>your PhD’</a:t>
            </a:r>
            <a:endParaRPr lang="en-GB" dirty="0"/>
          </a:p>
        </p:txBody>
      </p:sp>
      <p:sp>
        <p:nvSpPr>
          <p:cNvPr id="4" name="Slide Number Placeholder 3"/>
          <p:cNvSpPr>
            <a:spLocks noGrp="1"/>
          </p:cNvSpPr>
          <p:nvPr>
            <p:ph type="sldNum" sz="quarter" idx="10"/>
          </p:nvPr>
        </p:nvSpPr>
        <p:spPr/>
        <p:txBody>
          <a:bodyPr/>
          <a:lstStyle/>
          <a:p>
            <a:fld id="{7D35D4B3-0B8C-45BB-AE15-7948A0D9C61A}" type="slidenum">
              <a:rPr lang="en-GB" smtClean="0"/>
              <a:pPr/>
              <a:t>5</a:t>
            </a:fld>
            <a:endParaRPr lang="en-GB"/>
          </a:p>
        </p:txBody>
      </p:sp>
    </p:spTree>
    <p:extLst>
      <p:ext uri="{BB962C8B-B14F-4D97-AF65-F5344CB8AC3E}">
        <p14:creationId xmlns:p14="http://schemas.microsoft.com/office/powerpoint/2010/main" val="44547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52718" y="9432925"/>
            <a:ext cx="2944957" cy="49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rIns="91438" anchor="b"/>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r"/>
            <a:fld id="{1BE0D37B-0079-4CAB-9E50-5D2CC99C9E37}" type="slidenum">
              <a:rPr lang="en-GB" sz="1200">
                <a:latin typeface="Times" pitchFamily="18" charset="0"/>
                <a:ea typeface="ＭＳ Ｐゴシック" pitchFamily="34" charset="-128"/>
              </a:rPr>
              <a:pPr algn="r"/>
              <a:t>6</a:t>
            </a:fld>
            <a:endParaRPr lang="en-GB" sz="1200">
              <a:latin typeface="Times" pitchFamily="18" charset="0"/>
              <a:ea typeface="ＭＳ Ｐゴシック" pitchFamily="34" charset="-128"/>
            </a:endParaRPr>
          </a:p>
        </p:txBody>
      </p:sp>
      <p:sp>
        <p:nvSpPr>
          <p:cNvPr id="33795" name="Rectangle 2"/>
          <p:cNvSpPr>
            <a:spLocks noGrp="1" noRot="1" noChangeAspect="1" noChangeArrowheads="1" noTextEdit="1"/>
          </p:cNvSpPr>
          <p:nvPr>
            <p:ph type="sldImg"/>
          </p:nvPr>
        </p:nvSpPr>
        <p:spPr bwMode="auto">
          <a:xfrm>
            <a:off x="420688" y="744538"/>
            <a:ext cx="5957887" cy="37242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xfrm>
            <a:off x="907760" y="4713289"/>
            <a:ext cx="4982156" cy="4468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rIns="91438" numCol="1" anchor="t" anchorCtr="0" compatLnSpc="1">
            <a:prstTxWarp prst="textNoShape">
              <a:avLst/>
            </a:prstTxWarp>
          </a:bodyPr>
          <a:lstStyle/>
          <a:p>
            <a:pPr>
              <a:lnSpc>
                <a:spcPct val="110000"/>
              </a:lnSpc>
              <a:buSzPct val="60000"/>
              <a:buFont typeface="Symbol" pitchFamily="18" charset="2"/>
              <a:buNone/>
            </a:pPr>
            <a:r>
              <a:rPr lang="en-US" sz="900" dirty="0" smtClean="0">
                <a:latin typeface="Arial" charset="0"/>
                <a:ea typeface="ＭＳ Ｐゴシック" pitchFamily="34" charset="-128"/>
              </a:rPr>
              <a:t>Research papers –</a:t>
            </a:r>
            <a:r>
              <a:rPr lang="en-US" sz="900" baseline="0" dirty="0" smtClean="0">
                <a:latin typeface="Arial" charset="0"/>
                <a:ea typeface="ＭＳ Ｐゴシック" pitchFamily="34" charset="-128"/>
              </a:rPr>
              <a:t> long seen as falling under discoveries, where citation data can provide some indication of impact</a:t>
            </a:r>
            <a:endParaRPr lang="en-US" sz="900" dirty="0" smtClean="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425450" y="746125"/>
            <a:ext cx="5949950" cy="37195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681225" y="4716465"/>
            <a:ext cx="5435227" cy="4465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Volume</a:t>
            </a:r>
            <a:r>
              <a:rPr lang="en-GB" baseline="0" dirty="0" smtClean="0"/>
              <a:t> and impact of WT-associated papers 2006-2012 . Normalised Citation Impact used – compares each paper with the average paper published in the same year in the same research area. </a:t>
            </a:r>
            <a:endParaRPr lang="en-GB" dirty="0"/>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8</a:t>
            </a:fld>
            <a:endParaRPr lang="en-GB"/>
          </a:p>
        </p:txBody>
      </p:sp>
    </p:spTree>
    <p:extLst>
      <p:ext uri="{BB962C8B-B14F-4D97-AF65-F5344CB8AC3E}">
        <p14:creationId xmlns:p14="http://schemas.microsoft.com/office/powerpoint/2010/main" val="5729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the value of ALMs vs. journal level metrics. Don’t want to dwell</a:t>
            </a:r>
            <a:r>
              <a:rPr lang="en-GB" baseline="0" dirty="0" smtClean="0"/>
              <a:t> on this, but worth mentioning that we don’t use the JIF at all in our evaluation activities – the WT-associated paper with the highest normalised citation impact since 2006 is this 2010 paper from </a:t>
            </a:r>
            <a:r>
              <a:rPr lang="en-GB" baseline="0" dirty="0" err="1" smtClean="0"/>
              <a:t>Acta</a:t>
            </a:r>
            <a:r>
              <a:rPr lang="en-GB" baseline="0" dirty="0" smtClean="0"/>
              <a:t> </a:t>
            </a:r>
            <a:r>
              <a:rPr lang="en-GB" baseline="0" dirty="0" err="1" smtClean="0"/>
              <a:t>Crystallographica</a:t>
            </a:r>
            <a:r>
              <a:rPr lang="en-GB" baseline="0" dirty="0" smtClean="0"/>
              <a:t> – not Nature or Science.  </a:t>
            </a:r>
            <a:r>
              <a:rPr lang="en-GB" dirty="0" smtClean="0"/>
              <a:t>Interestingly</a:t>
            </a:r>
            <a:r>
              <a:rPr lang="en-GB" baseline="0" dirty="0" smtClean="0"/>
              <a:t> 2012 JIF was &gt;14, when this paper was counted</a:t>
            </a:r>
            <a:endParaRPr lang="en-GB" dirty="0"/>
          </a:p>
        </p:txBody>
      </p:sp>
      <p:sp>
        <p:nvSpPr>
          <p:cNvPr id="4" name="Slide Number Placeholder 3"/>
          <p:cNvSpPr>
            <a:spLocks noGrp="1"/>
          </p:cNvSpPr>
          <p:nvPr>
            <p:ph type="sldNum" sz="quarter" idx="10"/>
          </p:nvPr>
        </p:nvSpPr>
        <p:spPr/>
        <p:txBody>
          <a:bodyPr/>
          <a:lstStyle/>
          <a:p>
            <a:pPr>
              <a:defRPr/>
            </a:pPr>
            <a:fld id="{324D3FA6-4644-4CA8-91D1-54D24F011AFD}" type="slidenum">
              <a:rPr lang="en-GB" smtClean="0"/>
              <a:pPr>
                <a:defRPr/>
              </a:pPr>
              <a:t>9</a:t>
            </a:fld>
            <a:endParaRPr lang="en-GB"/>
          </a:p>
        </p:txBody>
      </p:sp>
    </p:spTree>
    <p:extLst>
      <p:ext uri="{BB962C8B-B14F-4D97-AF65-F5344CB8AC3E}">
        <p14:creationId xmlns:p14="http://schemas.microsoft.com/office/powerpoint/2010/main" val="294911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Jim </a:t>
            </a:r>
            <a:r>
              <a:rPr lang="en-GB" dirty="0" err="1" smtClean="0"/>
              <a:t>McCambridge</a:t>
            </a:r>
            <a:r>
              <a:rPr lang="en-GB" baseline="0" dirty="0" smtClean="0"/>
              <a:t> one </a:t>
            </a:r>
            <a:r>
              <a:rPr lang="en-GB" baseline="0" smtClean="0"/>
              <a:t>of our RCDFs (2009)</a:t>
            </a:r>
            <a:endParaRPr lang="en-GB"/>
          </a:p>
        </p:txBody>
      </p:sp>
      <p:sp>
        <p:nvSpPr>
          <p:cNvPr id="4" name="Slide Number Placeholder 3"/>
          <p:cNvSpPr>
            <a:spLocks noGrp="1"/>
          </p:cNvSpPr>
          <p:nvPr>
            <p:ph type="sldNum" sz="quarter" idx="10"/>
          </p:nvPr>
        </p:nvSpPr>
        <p:spPr/>
        <p:txBody>
          <a:bodyPr/>
          <a:lstStyle/>
          <a:p>
            <a:fld id="{7D35D4B3-0B8C-45BB-AE15-7948A0D9C61A}" type="slidenum">
              <a:rPr lang="en-GB" smtClean="0"/>
              <a:pPr/>
              <a:t>10</a:t>
            </a:fld>
            <a:endParaRPr lang="en-GB"/>
          </a:p>
        </p:txBody>
      </p:sp>
    </p:spTree>
    <p:extLst>
      <p:ext uri="{BB962C8B-B14F-4D97-AF65-F5344CB8AC3E}">
        <p14:creationId xmlns:p14="http://schemas.microsoft.com/office/powerpoint/2010/main" val="3628728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4156" y="2236948"/>
            <a:ext cx="9793764" cy="1543526"/>
          </a:xfrm>
        </p:spPr>
        <p:txBody>
          <a:bodyPr/>
          <a:lstStyle/>
          <a:p>
            <a:r>
              <a:rPr lang="en-US" smtClean="0"/>
              <a:t>Click to edit Master title style</a:t>
            </a:r>
            <a:endParaRPr lang="en-GB"/>
          </a:p>
        </p:txBody>
      </p:sp>
      <p:sp>
        <p:nvSpPr>
          <p:cNvPr id="3" name="Subtitle 2"/>
          <p:cNvSpPr>
            <a:spLocks noGrp="1"/>
          </p:cNvSpPr>
          <p:nvPr>
            <p:ph type="subTitle" idx="1"/>
          </p:nvPr>
        </p:nvSpPr>
        <p:spPr>
          <a:xfrm>
            <a:off x="1728311" y="4080510"/>
            <a:ext cx="8065453" cy="1840230"/>
          </a:xfrm>
        </p:spPr>
        <p:txBody>
          <a:bodyPr/>
          <a:lstStyle>
            <a:lvl1pPr marL="0" indent="0" algn="ctr">
              <a:buNone/>
              <a:defRPr>
                <a:solidFill>
                  <a:schemeClr val="tx1">
                    <a:tint val="75000"/>
                  </a:schemeClr>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33D994F-7C5C-4640-8E77-26FAE4C91FF7}" type="datetimeFigureOut">
              <a:rPr lang="en-GB" smtClean="0"/>
              <a:t>24/09/2014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29ED86-AB22-47B3-BCB5-E5ACD1ABAAB8}" type="slidenum">
              <a:rPr lang="en-GB" smtClean="0"/>
              <a:t>‹#›</a:t>
            </a:fld>
            <a:endParaRPr lang="en-GB"/>
          </a:p>
        </p:txBody>
      </p:sp>
      <p:pic>
        <p:nvPicPr>
          <p:cNvPr id="7" name="Picture 7" descr="WE_logotype_black"/>
          <p:cNvPicPr>
            <a:picLocks noChangeAspect="1" noChangeArrowheads="1"/>
          </p:cNvPicPr>
          <p:nvPr userDrawn="1"/>
        </p:nvPicPr>
        <p:blipFill>
          <a:blip r:embed="rId2" cstate="print">
            <a:lum bright="14000"/>
            <a:extLst>
              <a:ext uri="{28A0092B-C50C-407E-A947-70E740481C1C}">
                <a14:useLocalDpi xmlns:a14="http://schemas.microsoft.com/office/drawing/2010/main" val="0"/>
              </a:ext>
            </a:extLst>
          </a:blip>
          <a:srcRect/>
          <a:stretch>
            <a:fillRect/>
          </a:stretch>
        </p:blipFill>
        <p:spPr bwMode="auto">
          <a:xfrm>
            <a:off x="705643" y="6468194"/>
            <a:ext cx="1800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6467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3D994F-7C5C-4640-8E77-26FAE4C91FF7}" type="datetimeFigureOut">
              <a:rPr lang="en-GB" smtClean="0"/>
              <a:t>24/09/2014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396439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25897" y="303373"/>
            <a:ext cx="3266589" cy="645080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26131" y="303373"/>
            <a:ext cx="9607730" cy="64508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3D994F-7C5C-4640-8E77-26FAE4C91FF7}" type="datetimeFigureOut">
              <a:rPr lang="en-GB" smtClean="0"/>
              <a:t>24/09/2014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2528350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28392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09638" y="4627563"/>
            <a:ext cx="9794875" cy="1430337"/>
          </a:xfrm>
        </p:spPr>
        <p:txBody>
          <a:bodyPr anchor="t"/>
          <a:lstStyle>
            <a:lvl1pPr algn="l">
              <a:defRPr sz="4000" b="1" cap="none"/>
            </a:lvl1pPr>
          </a:lstStyle>
          <a:p>
            <a:r>
              <a:rPr lang="en-US" dirty="0" smtClean="0"/>
              <a:t>Click To Edit Master Title Style</a:t>
            </a:r>
            <a:endParaRPr lang="en-GB" dirty="0"/>
          </a:p>
        </p:txBody>
      </p:sp>
      <p:sp>
        <p:nvSpPr>
          <p:cNvPr id="3" name="Text Placeholder 2"/>
          <p:cNvSpPr>
            <a:spLocks noGrp="1"/>
          </p:cNvSpPr>
          <p:nvPr>
            <p:ph type="body" idx="1"/>
          </p:nvPr>
        </p:nvSpPr>
        <p:spPr>
          <a:xfrm>
            <a:off x="909638" y="3052763"/>
            <a:ext cx="9794875"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06517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63600" y="1635125"/>
            <a:ext cx="4821238" cy="514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837238" y="1635125"/>
            <a:ext cx="4822825" cy="514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49408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263" y="648121"/>
            <a:ext cx="10369550" cy="103318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76263" y="1611313"/>
            <a:ext cx="5091112"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6263" y="2476649"/>
            <a:ext cx="5091112"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853113" y="1611313"/>
            <a:ext cx="50927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53113" y="2476649"/>
            <a:ext cx="50927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83446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18270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185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263" y="792138"/>
            <a:ext cx="3790950" cy="936104"/>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505325" y="792138"/>
            <a:ext cx="6440488" cy="5832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76263" y="1698774"/>
            <a:ext cx="3790950"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6169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9013" y="5040313"/>
            <a:ext cx="6911975" cy="5953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259013" y="642938"/>
            <a:ext cx="69119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2259013" y="5635625"/>
            <a:ext cx="69119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7"/>
          <p:cNvSpPr>
            <a:spLocks noGrp="1"/>
          </p:cNvSpPr>
          <p:nvPr>
            <p:ph type="body" sz="quarter" idx="10" hasCustomPrompt="1"/>
          </p:nvPr>
        </p:nvSpPr>
        <p:spPr>
          <a:xfrm>
            <a:off x="865188" y="215900"/>
            <a:ext cx="7632700" cy="288925"/>
          </a:xfrm>
        </p:spPr>
        <p:txBody>
          <a:bodyPr/>
          <a:lstStyle>
            <a:lvl1pPr>
              <a:defRPr sz="1600"/>
            </a:lvl1pPr>
            <a:lvl5pPr marL="1254125" indent="0">
              <a:buNone/>
              <a:defRPr/>
            </a:lvl5pPr>
          </a:lstStyle>
          <a:p>
            <a:r>
              <a:rPr lang="en-GB" dirty="0" smtClean="0"/>
              <a:t>Click to insert the title of your presentation</a:t>
            </a:r>
          </a:p>
        </p:txBody>
      </p:sp>
    </p:spTree>
    <p:extLst>
      <p:ext uri="{BB962C8B-B14F-4D97-AF65-F5344CB8AC3E}">
        <p14:creationId xmlns:p14="http://schemas.microsoft.com/office/powerpoint/2010/main" val="48860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3D994F-7C5C-4640-8E77-26FAE4C91FF7}" type="datetimeFigureOut">
              <a:rPr lang="en-GB" smtClean="0"/>
              <a:t>24/09/2014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3683802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1705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12138" y="727075"/>
            <a:ext cx="2447925" cy="60483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63600" y="727075"/>
            <a:ext cx="7196138" cy="604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117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0164" y="4627246"/>
            <a:ext cx="9793764" cy="1430179"/>
          </a:xfrm>
        </p:spPr>
        <p:txBody>
          <a:bodyPr anchor="t"/>
          <a:lstStyle>
            <a:lvl1pPr algn="l">
              <a:defRPr sz="4700" b="1" cap="all"/>
            </a:lvl1pPr>
          </a:lstStyle>
          <a:p>
            <a:r>
              <a:rPr lang="en-US" smtClean="0"/>
              <a:t>Click to edit Master title style</a:t>
            </a:r>
            <a:endParaRPr lang="en-GB"/>
          </a:p>
        </p:txBody>
      </p:sp>
      <p:sp>
        <p:nvSpPr>
          <p:cNvPr id="3" name="Text Placeholder 2"/>
          <p:cNvSpPr>
            <a:spLocks noGrp="1"/>
          </p:cNvSpPr>
          <p:nvPr>
            <p:ph type="body" idx="1"/>
          </p:nvPr>
        </p:nvSpPr>
        <p:spPr>
          <a:xfrm>
            <a:off x="910164" y="3052049"/>
            <a:ext cx="9793764" cy="1575196"/>
          </a:xfrm>
        </p:spPr>
        <p:txBody>
          <a:bodyPr anchor="b"/>
          <a:lstStyle>
            <a:lvl1pPr marL="0" indent="0">
              <a:buNone/>
              <a:defRPr sz="2300">
                <a:solidFill>
                  <a:schemeClr val="tx1">
                    <a:tint val="75000"/>
                  </a:schemeClr>
                </a:solidFill>
              </a:defRPr>
            </a:lvl1pPr>
            <a:lvl2pPr marL="534861" indent="0">
              <a:buNone/>
              <a:defRPr sz="2100">
                <a:solidFill>
                  <a:schemeClr val="tx1">
                    <a:tint val="75000"/>
                  </a:schemeClr>
                </a:solidFill>
              </a:defRPr>
            </a:lvl2pPr>
            <a:lvl3pPr marL="1069722" indent="0">
              <a:buNone/>
              <a:defRPr sz="1900">
                <a:solidFill>
                  <a:schemeClr val="tx1">
                    <a:tint val="75000"/>
                  </a:schemeClr>
                </a:solidFill>
              </a:defRPr>
            </a:lvl3pPr>
            <a:lvl4pPr marL="1604582" indent="0">
              <a:buNone/>
              <a:defRPr sz="1600">
                <a:solidFill>
                  <a:schemeClr val="tx1">
                    <a:tint val="75000"/>
                  </a:schemeClr>
                </a:solidFill>
              </a:defRPr>
            </a:lvl4pPr>
            <a:lvl5pPr marL="2139443" indent="0">
              <a:buNone/>
              <a:defRPr sz="1600">
                <a:solidFill>
                  <a:schemeClr val="tx1">
                    <a:tint val="75000"/>
                  </a:schemeClr>
                </a:solidFill>
              </a:defRPr>
            </a:lvl5pPr>
            <a:lvl6pPr marL="2674304" indent="0">
              <a:buNone/>
              <a:defRPr sz="1600">
                <a:solidFill>
                  <a:schemeClr val="tx1">
                    <a:tint val="75000"/>
                  </a:schemeClr>
                </a:solidFill>
              </a:defRPr>
            </a:lvl6pPr>
            <a:lvl7pPr marL="3209165" indent="0">
              <a:buNone/>
              <a:defRPr sz="1600">
                <a:solidFill>
                  <a:schemeClr val="tx1">
                    <a:tint val="75000"/>
                  </a:schemeClr>
                </a:solidFill>
              </a:defRPr>
            </a:lvl7pPr>
            <a:lvl8pPr marL="3744026" indent="0">
              <a:buNone/>
              <a:defRPr sz="1600">
                <a:solidFill>
                  <a:schemeClr val="tx1">
                    <a:tint val="75000"/>
                  </a:schemeClr>
                </a:solidFill>
              </a:defRPr>
            </a:lvl8pPr>
            <a:lvl9pPr marL="427888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94F-7C5C-4640-8E77-26FAE4C91FF7}" type="datetimeFigureOut">
              <a:rPr lang="en-GB" smtClean="0"/>
              <a:t>24/09/2014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90590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26133" y="1763554"/>
            <a:ext cx="6437159" cy="4990624"/>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7355327" y="1763554"/>
            <a:ext cx="6437159" cy="4990624"/>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33D994F-7C5C-4640-8E77-26FAE4C91FF7}" type="datetimeFigureOut">
              <a:rPr lang="en-GB" smtClean="0"/>
              <a:t>24/09/2014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367294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104" y="288370"/>
            <a:ext cx="10369868" cy="12001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76104" y="1611869"/>
            <a:ext cx="5090917" cy="671750"/>
          </a:xfrm>
        </p:spPr>
        <p:txBody>
          <a:bodyPr anchor="b"/>
          <a:lstStyle>
            <a:lvl1pPr marL="0" indent="0">
              <a:buNone/>
              <a:defRPr sz="2800" b="1"/>
            </a:lvl1pPr>
            <a:lvl2pPr marL="534861" indent="0">
              <a:buNone/>
              <a:defRPr sz="2300" b="1"/>
            </a:lvl2pPr>
            <a:lvl3pPr marL="1069722" indent="0">
              <a:buNone/>
              <a:defRPr sz="2100" b="1"/>
            </a:lvl3pPr>
            <a:lvl4pPr marL="1604582" indent="0">
              <a:buNone/>
              <a:defRPr sz="1900" b="1"/>
            </a:lvl4pPr>
            <a:lvl5pPr marL="2139443" indent="0">
              <a:buNone/>
              <a:defRPr sz="1900" b="1"/>
            </a:lvl5pPr>
            <a:lvl6pPr marL="2674304" indent="0">
              <a:buNone/>
              <a:defRPr sz="1900" b="1"/>
            </a:lvl6pPr>
            <a:lvl7pPr marL="3209165" indent="0">
              <a:buNone/>
              <a:defRPr sz="1900" b="1"/>
            </a:lvl7pPr>
            <a:lvl8pPr marL="3744026" indent="0">
              <a:buNone/>
              <a:defRPr sz="1900" b="1"/>
            </a:lvl8pPr>
            <a:lvl9pPr marL="427888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76104" y="2283619"/>
            <a:ext cx="5090917" cy="4148852"/>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853056" y="1611869"/>
            <a:ext cx="5092917" cy="671750"/>
          </a:xfrm>
        </p:spPr>
        <p:txBody>
          <a:bodyPr anchor="b"/>
          <a:lstStyle>
            <a:lvl1pPr marL="0" indent="0">
              <a:buNone/>
              <a:defRPr sz="2800" b="1"/>
            </a:lvl1pPr>
            <a:lvl2pPr marL="534861" indent="0">
              <a:buNone/>
              <a:defRPr sz="2300" b="1"/>
            </a:lvl2pPr>
            <a:lvl3pPr marL="1069722" indent="0">
              <a:buNone/>
              <a:defRPr sz="2100" b="1"/>
            </a:lvl3pPr>
            <a:lvl4pPr marL="1604582" indent="0">
              <a:buNone/>
              <a:defRPr sz="1900" b="1"/>
            </a:lvl4pPr>
            <a:lvl5pPr marL="2139443" indent="0">
              <a:buNone/>
              <a:defRPr sz="1900" b="1"/>
            </a:lvl5pPr>
            <a:lvl6pPr marL="2674304" indent="0">
              <a:buNone/>
              <a:defRPr sz="1900" b="1"/>
            </a:lvl6pPr>
            <a:lvl7pPr marL="3209165" indent="0">
              <a:buNone/>
              <a:defRPr sz="1900" b="1"/>
            </a:lvl7pPr>
            <a:lvl8pPr marL="3744026" indent="0">
              <a:buNone/>
              <a:defRPr sz="1900" b="1"/>
            </a:lvl8pPr>
            <a:lvl9pPr marL="427888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853056" y="2283619"/>
            <a:ext cx="5092917" cy="4148852"/>
          </a:xfrm>
        </p:spPr>
        <p:txBody>
          <a:bodyPr/>
          <a:lstStyle>
            <a:lvl1pPr>
              <a:defRPr sz="28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3D994F-7C5C-4640-8E77-26FAE4C91FF7}" type="datetimeFigureOut">
              <a:rPr lang="en-GB" smtClean="0"/>
              <a:t>24/09/2014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293807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33D994F-7C5C-4640-8E77-26FAE4C91FF7}" type="datetimeFigureOut">
              <a:rPr lang="en-GB" smtClean="0"/>
              <a:t>24/09/2014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380501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994F-7C5C-4640-8E77-26FAE4C91FF7}" type="datetimeFigureOut">
              <a:rPr lang="en-GB" smtClean="0"/>
              <a:t>24/09/2014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222810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6" y="286702"/>
            <a:ext cx="3790683" cy="1220153"/>
          </a:xfrm>
        </p:spPr>
        <p:txBody>
          <a:bodyPr anchor="b"/>
          <a:lstStyle>
            <a:lvl1pPr algn="l">
              <a:defRPr sz="2300" b="1"/>
            </a:lvl1pPr>
          </a:lstStyle>
          <a:p>
            <a:r>
              <a:rPr lang="en-US" smtClean="0"/>
              <a:t>Click to edit Master title style</a:t>
            </a:r>
            <a:endParaRPr lang="en-GB"/>
          </a:p>
        </p:txBody>
      </p:sp>
      <p:sp>
        <p:nvSpPr>
          <p:cNvPr id="3" name="Content Placeholder 2"/>
          <p:cNvSpPr>
            <a:spLocks noGrp="1"/>
          </p:cNvSpPr>
          <p:nvPr>
            <p:ph idx="1"/>
          </p:nvPr>
        </p:nvSpPr>
        <p:spPr>
          <a:xfrm>
            <a:off x="4504811" y="286704"/>
            <a:ext cx="6441160" cy="6145769"/>
          </a:xfrm>
        </p:spPr>
        <p:txBody>
          <a:bodyPr/>
          <a:lstStyle>
            <a:lvl1pPr>
              <a:defRPr sz="37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76106" y="1506857"/>
            <a:ext cx="3790683" cy="4925616"/>
          </a:xfrm>
        </p:spPr>
        <p:txBody>
          <a:bodyPr/>
          <a:lstStyle>
            <a:lvl1pPr marL="0" indent="0">
              <a:buNone/>
              <a:defRPr sz="1600"/>
            </a:lvl1pPr>
            <a:lvl2pPr marL="534861" indent="0">
              <a:buNone/>
              <a:defRPr sz="1400"/>
            </a:lvl2pPr>
            <a:lvl3pPr marL="1069722" indent="0">
              <a:buNone/>
              <a:defRPr sz="1200"/>
            </a:lvl3pPr>
            <a:lvl4pPr marL="1604582" indent="0">
              <a:buNone/>
              <a:defRPr sz="1100"/>
            </a:lvl4pPr>
            <a:lvl5pPr marL="2139443" indent="0">
              <a:buNone/>
              <a:defRPr sz="1100"/>
            </a:lvl5pPr>
            <a:lvl6pPr marL="2674304" indent="0">
              <a:buNone/>
              <a:defRPr sz="1100"/>
            </a:lvl6pPr>
            <a:lvl7pPr marL="3209165" indent="0">
              <a:buNone/>
              <a:defRPr sz="1100"/>
            </a:lvl7pPr>
            <a:lvl8pPr marL="3744026" indent="0">
              <a:buNone/>
              <a:defRPr sz="1100"/>
            </a:lvl8pPr>
            <a:lvl9pPr marL="427888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94F-7C5C-4640-8E77-26FAE4C91FF7}" type="datetimeFigureOut">
              <a:rPr lang="en-GB" smtClean="0"/>
              <a:t>24/09/2014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137497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8407" y="5040631"/>
            <a:ext cx="6913245" cy="595075"/>
          </a:xfrm>
        </p:spPr>
        <p:txBody>
          <a:bodyPr anchor="b"/>
          <a:lstStyle>
            <a:lvl1pPr algn="l">
              <a:defRPr sz="2300" b="1"/>
            </a:lvl1pPr>
          </a:lstStyle>
          <a:p>
            <a:r>
              <a:rPr lang="en-US" smtClean="0"/>
              <a:t>Click to edit Master title style</a:t>
            </a:r>
            <a:endParaRPr lang="en-GB"/>
          </a:p>
        </p:txBody>
      </p:sp>
      <p:sp>
        <p:nvSpPr>
          <p:cNvPr id="3" name="Picture Placeholder 2"/>
          <p:cNvSpPr>
            <a:spLocks noGrp="1"/>
          </p:cNvSpPr>
          <p:nvPr>
            <p:ph type="pic" idx="1"/>
          </p:nvPr>
        </p:nvSpPr>
        <p:spPr>
          <a:xfrm>
            <a:off x="2258407" y="643414"/>
            <a:ext cx="6913245" cy="4320540"/>
          </a:xfrm>
        </p:spPr>
        <p:txBody>
          <a:bodyPr/>
          <a:lstStyle>
            <a:lvl1pPr marL="0" indent="0">
              <a:buNone/>
              <a:defRPr sz="3700"/>
            </a:lvl1pPr>
            <a:lvl2pPr marL="534861" indent="0">
              <a:buNone/>
              <a:defRPr sz="3300"/>
            </a:lvl2pPr>
            <a:lvl3pPr marL="1069722" indent="0">
              <a:buNone/>
              <a:defRPr sz="2800"/>
            </a:lvl3pPr>
            <a:lvl4pPr marL="1604582" indent="0">
              <a:buNone/>
              <a:defRPr sz="2300"/>
            </a:lvl4pPr>
            <a:lvl5pPr marL="2139443" indent="0">
              <a:buNone/>
              <a:defRPr sz="2300"/>
            </a:lvl5pPr>
            <a:lvl6pPr marL="2674304" indent="0">
              <a:buNone/>
              <a:defRPr sz="2300"/>
            </a:lvl6pPr>
            <a:lvl7pPr marL="3209165" indent="0">
              <a:buNone/>
              <a:defRPr sz="2300"/>
            </a:lvl7pPr>
            <a:lvl8pPr marL="3744026" indent="0">
              <a:buNone/>
              <a:defRPr sz="2300"/>
            </a:lvl8pPr>
            <a:lvl9pPr marL="4278887" indent="0">
              <a:buNone/>
              <a:defRPr sz="2300"/>
            </a:lvl9pPr>
          </a:lstStyle>
          <a:p>
            <a:endParaRPr lang="en-GB"/>
          </a:p>
        </p:txBody>
      </p:sp>
      <p:sp>
        <p:nvSpPr>
          <p:cNvPr id="4" name="Text Placeholder 3"/>
          <p:cNvSpPr>
            <a:spLocks noGrp="1"/>
          </p:cNvSpPr>
          <p:nvPr>
            <p:ph type="body" sz="half" idx="2"/>
          </p:nvPr>
        </p:nvSpPr>
        <p:spPr>
          <a:xfrm>
            <a:off x="2258407" y="5635706"/>
            <a:ext cx="6913245" cy="845105"/>
          </a:xfrm>
        </p:spPr>
        <p:txBody>
          <a:bodyPr/>
          <a:lstStyle>
            <a:lvl1pPr marL="0" indent="0">
              <a:buNone/>
              <a:defRPr sz="1600"/>
            </a:lvl1pPr>
            <a:lvl2pPr marL="534861" indent="0">
              <a:buNone/>
              <a:defRPr sz="1400"/>
            </a:lvl2pPr>
            <a:lvl3pPr marL="1069722" indent="0">
              <a:buNone/>
              <a:defRPr sz="1200"/>
            </a:lvl3pPr>
            <a:lvl4pPr marL="1604582" indent="0">
              <a:buNone/>
              <a:defRPr sz="1100"/>
            </a:lvl4pPr>
            <a:lvl5pPr marL="2139443" indent="0">
              <a:buNone/>
              <a:defRPr sz="1100"/>
            </a:lvl5pPr>
            <a:lvl6pPr marL="2674304" indent="0">
              <a:buNone/>
              <a:defRPr sz="1100"/>
            </a:lvl6pPr>
            <a:lvl7pPr marL="3209165" indent="0">
              <a:buNone/>
              <a:defRPr sz="1100"/>
            </a:lvl7pPr>
            <a:lvl8pPr marL="3744026" indent="0">
              <a:buNone/>
              <a:defRPr sz="1100"/>
            </a:lvl8pPr>
            <a:lvl9pPr marL="427888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94F-7C5C-4640-8E77-26FAE4C91FF7}" type="datetimeFigureOut">
              <a:rPr lang="en-GB" smtClean="0"/>
              <a:t>24/09/2014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29ED86-AB22-47B3-BCB5-E5ACD1ABAAB8}" type="slidenum">
              <a:rPr lang="en-GB" smtClean="0"/>
              <a:t>‹#›</a:t>
            </a:fld>
            <a:endParaRPr lang="en-GB"/>
          </a:p>
        </p:txBody>
      </p:sp>
    </p:spTree>
    <p:extLst>
      <p:ext uri="{BB962C8B-B14F-4D97-AF65-F5344CB8AC3E}">
        <p14:creationId xmlns:p14="http://schemas.microsoft.com/office/powerpoint/2010/main" val="176042926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104" y="288370"/>
            <a:ext cx="10369868" cy="1200150"/>
          </a:xfrm>
          <a:prstGeom prst="rect">
            <a:avLst/>
          </a:prstGeom>
        </p:spPr>
        <p:txBody>
          <a:bodyPr vert="horz" lIns="106972" tIns="53485" rIns="106972" bIns="534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76104" y="1680212"/>
            <a:ext cx="10369868" cy="4752261"/>
          </a:xfrm>
          <a:prstGeom prst="rect">
            <a:avLst/>
          </a:prstGeom>
        </p:spPr>
        <p:txBody>
          <a:bodyPr vert="horz" lIns="106972" tIns="53485" rIns="106972" bIns="534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76104" y="6674169"/>
            <a:ext cx="2688484" cy="383381"/>
          </a:xfrm>
          <a:prstGeom prst="rect">
            <a:avLst/>
          </a:prstGeom>
        </p:spPr>
        <p:txBody>
          <a:bodyPr vert="horz" lIns="106972" tIns="53485" rIns="106972" bIns="53485" rtlCol="0" anchor="ctr"/>
          <a:lstStyle>
            <a:lvl1pPr algn="l">
              <a:defRPr sz="1400">
                <a:solidFill>
                  <a:schemeClr val="tx1">
                    <a:tint val="75000"/>
                  </a:schemeClr>
                </a:solidFill>
              </a:defRPr>
            </a:lvl1pPr>
          </a:lstStyle>
          <a:p>
            <a:fld id="{433D994F-7C5C-4640-8E77-26FAE4C91FF7}" type="datetimeFigureOut">
              <a:rPr lang="en-GB" smtClean="0"/>
              <a:t>24/09/2014</a:t>
            </a:fld>
            <a:endParaRPr lang="en-GB"/>
          </a:p>
        </p:txBody>
      </p:sp>
      <p:sp>
        <p:nvSpPr>
          <p:cNvPr id="5" name="Footer Placeholder 4"/>
          <p:cNvSpPr>
            <a:spLocks noGrp="1"/>
          </p:cNvSpPr>
          <p:nvPr>
            <p:ph type="ftr" sz="quarter" idx="3"/>
          </p:nvPr>
        </p:nvSpPr>
        <p:spPr>
          <a:xfrm>
            <a:off x="3936709" y="6674169"/>
            <a:ext cx="3648657" cy="383381"/>
          </a:xfrm>
          <a:prstGeom prst="rect">
            <a:avLst/>
          </a:prstGeom>
        </p:spPr>
        <p:txBody>
          <a:bodyPr vert="horz" lIns="106972" tIns="53485" rIns="106972" bIns="53485" rtlCol="0" anchor="ctr"/>
          <a:lstStyle>
            <a:lvl1pPr algn="ctr">
              <a:defRPr sz="1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257487" y="6674169"/>
            <a:ext cx="2688484" cy="383381"/>
          </a:xfrm>
          <a:prstGeom prst="rect">
            <a:avLst/>
          </a:prstGeom>
        </p:spPr>
        <p:txBody>
          <a:bodyPr vert="horz" lIns="106972" tIns="53485" rIns="106972" bIns="53485" rtlCol="0" anchor="ctr"/>
          <a:lstStyle>
            <a:lvl1pPr algn="r">
              <a:defRPr sz="1400">
                <a:solidFill>
                  <a:schemeClr val="tx1">
                    <a:tint val="75000"/>
                  </a:schemeClr>
                </a:solidFill>
              </a:defRPr>
            </a:lvl1pPr>
          </a:lstStyle>
          <a:p>
            <a:fld id="{4A29ED86-AB22-47B3-BCB5-E5ACD1ABAAB8}" type="slidenum">
              <a:rPr lang="en-GB" smtClean="0"/>
              <a:t>‹#›</a:t>
            </a:fld>
            <a:endParaRPr lang="en-GB"/>
          </a:p>
        </p:txBody>
      </p:sp>
    </p:spTree>
    <p:extLst>
      <p:ext uri="{BB962C8B-B14F-4D97-AF65-F5344CB8AC3E}">
        <p14:creationId xmlns:p14="http://schemas.microsoft.com/office/powerpoint/2010/main" val="16677543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hf hdr="0" dt="0"/>
  <p:txStyles>
    <p:titleStyle>
      <a:lvl1pPr algn="ctr" defTabSz="1069722" rtl="0" eaLnBrk="1" latinLnBrk="0" hangingPunct="1">
        <a:spcBef>
          <a:spcPct val="0"/>
        </a:spcBef>
        <a:buNone/>
        <a:defRPr sz="5100" kern="1200">
          <a:solidFill>
            <a:schemeClr val="tx1"/>
          </a:solidFill>
          <a:latin typeface="+mj-lt"/>
          <a:ea typeface="+mj-ea"/>
          <a:cs typeface="+mj-cs"/>
        </a:defRPr>
      </a:lvl1pPr>
    </p:titleStyle>
    <p:bodyStyle>
      <a:lvl1pPr marL="401146" indent="-401146" algn="l" defTabSz="1069722"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150" indent="-334289" algn="l" defTabSz="106972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152" indent="-267430" algn="l" defTabSz="1069722"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013"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6874"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1735"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6595"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456"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317" indent="-267430" algn="l" defTabSz="1069722"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722" rtl="0" eaLnBrk="1" latinLnBrk="0" hangingPunct="1">
        <a:defRPr sz="2100" kern="1200">
          <a:solidFill>
            <a:schemeClr val="tx1"/>
          </a:solidFill>
          <a:latin typeface="+mn-lt"/>
          <a:ea typeface="+mn-ea"/>
          <a:cs typeface="+mn-cs"/>
        </a:defRPr>
      </a:lvl1pPr>
      <a:lvl2pPr marL="534861" algn="l" defTabSz="1069722" rtl="0" eaLnBrk="1" latinLnBrk="0" hangingPunct="1">
        <a:defRPr sz="2100" kern="1200">
          <a:solidFill>
            <a:schemeClr val="tx1"/>
          </a:solidFill>
          <a:latin typeface="+mn-lt"/>
          <a:ea typeface="+mn-ea"/>
          <a:cs typeface="+mn-cs"/>
        </a:defRPr>
      </a:lvl2pPr>
      <a:lvl3pPr marL="1069722" algn="l" defTabSz="1069722" rtl="0" eaLnBrk="1" latinLnBrk="0" hangingPunct="1">
        <a:defRPr sz="2100" kern="1200">
          <a:solidFill>
            <a:schemeClr val="tx1"/>
          </a:solidFill>
          <a:latin typeface="+mn-lt"/>
          <a:ea typeface="+mn-ea"/>
          <a:cs typeface="+mn-cs"/>
        </a:defRPr>
      </a:lvl3pPr>
      <a:lvl4pPr marL="1604582" algn="l" defTabSz="1069722" rtl="0" eaLnBrk="1" latinLnBrk="0" hangingPunct="1">
        <a:defRPr sz="2100" kern="1200">
          <a:solidFill>
            <a:schemeClr val="tx1"/>
          </a:solidFill>
          <a:latin typeface="+mn-lt"/>
          <a:ea typeface="+mn-ea"/>
          <a:cs typeface="+mn-cs"/>
        </a:defRPr>
      </a:lvl4pPr>
      <a:lvl5pPr marL="2139443" algn="l" defTabSz="1069722" rtl="0" eaLnBrk="1" latinLnBrk="0" hangingPunct="1">
        <a:defRPr sz="2100" kern="1200">
          <a:solidFill>
            <a:schemeClr val="tx1"/>
          </a:solidFill>
          <a:latin typeface="+mn-lt"/>
          <a:ea typeface="+mn-ea"/>
          <a:cs typeface="+mn-cs"/>
        </a:defRPr>
      </a:lvl5pPr>
      <a:lvl6pPr marL="2674304" algn="l" defTabSz="1069722" rtl="0" eaLnBrk="1" latinLnBrk="0" hangingPunct="1">
        <a:defRPr sz="2100" kern="1200">
          <a:solidFill>
            <a:schemeClr val="tx1"/>
          </a:solidFill>
          <a:latin typeface="+mn-lt"/>
          <a:ea typeface="+mn-ea"/>
          <a:cs typeface="+mn-cs"/>
        </a:defRPr>
      </a:lvl6pPr>
      <a:lvl7pPr marL="3209165" algn="l" defTabSz="1069722" rtl="0" eaLnBrk="1" latinLnBrk="0" hangingPunct="1">
        <a:defRPr sz="2100" kern="1200">
          <a:solidFill>
            <a:schemeClr val="tx1"/>
          </a:solidFill>
          <a:latin typeface="+mn-lt"/>
          <a:ea typeface="+mn-ea"/>
          <a:cs typeface="+mn-cs"/>
        </a:defRPr>
      </a:lvl7pPr>
      <a:lvl8pPr marL="3744026" algn="l" defTabSz="1069722" rtl="0" eaLnBrk="1" latinLnBrk="0" hangingPunct="1">
        <a:defRPr sz="2100" kern="1200">
          <a:solidFill>
            <a:schemeClr val="tx1"/>
          </a:solidFill>
          <a:latin typeface="+mn-lt"/>
          <a:ea typeface="+mn-ea"/>
          <a:cs typeface="+mn-cs"/>
        </a:defRPr>
      </a:lvl8pPr>
      <a:lvl9pPr marL="4278887" algn="l" defTabSz="106972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hyperlink" Target="http://www.wellcome.ac.uk/Funding/Public-engagement/Funded-projects/Major-initiatives/Broadcast-media-strategy/Gamify-Your-PhD/WTDV033975.htm" TargetMode="Externa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hyperlink" Target="http://creativecommons.org/licenses/by/4.0/" TargetMode="External"/><Relationship Id="rId4" Type="http://schemas.openxmlformats.org/officeDocument/2006/relationships/hyperlink" Target="http://dx.doi.org/10.7554/eLife.0439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GB" sz="4800" dirty="0" smtClean="0"/>
              <a:t/>
            </a:r>
            <a:br>
              <a:rPr lang="en-GB" sz="4800" dirty="0" smtClean="0"/>
            </a:br>
            <a:r>
              <a:rPr lang="en-GB" sz="4800" dirty="0" smtClean="0">
                <a:solidFill>
                  <a:srgbClr val="7030A0"/>
                </a:solidFill>
              </a:rPr>
              <a:t>Impact assessment in the funding sector: the role of altmetrics </a:t>
            </a:r>
            <a:endParaRPr lang="en-GB" sz="4800" dirty="0">
              <a:solidFill>
                <a:srgbClr val="7030A0"/>
              </a:solidFill>
            </a:endParaRPr>
          </a:p>
        </p:txBody>
      </p:sp>
      <p:sp>
        <p:nvSpPr>
          <p:cNvPr id="3" name="Subtitle 2"/>
          <p:cNvSpPr>
            <a:spLocks noGrp="1"/>
          </p:cNvSpPr>
          <p:nvPr>
            <p:ph type="subTitle" idx="1"/>
          </p:nvPr>
        </p:nvSpPr>
        <p:spPr>
          <a:xfrm>
            <a:off x="864493" y="3168402"/>
            <a:ext cx="8065453" cy="1840230"/>
          </a:xfrm>
        </p:spPr>
        <p:txBody>
          <a:bodyPr>
            <a:normAutofit fontScale="77500" lnSpcReduction="20000"/>
          </a:bodyPr>
          <a:lstStyle/>
          <a:p>
            <a:endParaRPr lang="en-GB" dirty="0" smtClean="0"/>
          </a:p>
          <a:p>
            <a:endParaRPr lang="en-GB" dirty="0"/>
          </a:p>
          <a:p>
            <a:pPr algn="l"/>
            <a:r>
              <a:rPr lang="en-GB" dirty="0" smtClean="0"/>
              <a:t>Adam Dinsmore</a:t>
            </a:r>
          </a:p>
          <a:p>
            <a:pPr algn="l"/>
            <a:r>
              <a:rPr lang="en-GB" dirty="0" smtClean="0"/>
              <a:t>a.dinsmore@wellcome.ac.uk</a:t>
            </a:r>
            <a:endParaRPr lang="en-GB" dirty="0"/>
          </a:p>
        </p:txBody>
      </p:sp>
      <p:grpSp>
        <p:nvGrpSpPr>
          <p:cNvPr id="4" name="Group 3"/>
          <p:cNvGrpSpPr>
            <a:grpSpLocks/>
          </p:cNvGrpSpPr>
          <p:nvPr/>
        </p:nvGrpSpPr>
        <p:grpSpPr bwMode="auto">
          <a:xfrm>
            <a:off x="6661150" y="0"/>
            <a:ext cx="4860925" cy="908050"/>
            <a:chOff x="0" y="3748"/>
            <a:chExt cx="3062" cy="572"/>
          </a:xfrm>
        </p:grpSpPr>
        <p:pic>
          <p:nvPicPr>
            <p:cNvPr id="5" name="Picture 4" descr="B0004832"/>
            <p:cNvPicPr>
              <a:picLocks noChangeAspect="1" noChangeArrowheads="1"/>
            </p:cNvPicPr>
            <p:nvPr/>
          </p:nvPicPr>
          <p:blipFill>
            <a:blip r:embed="rId2">
              <a:extLst>
                <a:ext uri="{28A0092B-C50C-407E-A947-70E740481C1C}">
                  <a14:useLocalDpi xmlns:a14="http://schemas.microsoft.com/office/drawing/2010/main" val="0"/>
                </a:ext>
              </a:extLst>
            </a:blip>
            <a:srcRect b="5127"/>
            <a:stretch>
              <a:fillRect/>
            </a:stretch>
          </p:blipFill>
          <p:spPr bwMode="auto">
            <a:xfrm>
              <a:off x="0" y="3748"/>
              <a:ext cx="612"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B0003384"/>
            <p:cNvPicPr>
              <a:picLocks noChangeAspect="1" noChangeArrowheads="1"/>
            </p:cNvPicPr>
            <p:nvPr/>
          </p:nvPicPr>
          <p:blipFill>
            <a:blip r:embed="rId3">
              <a:extLst>
                <a:ext uri="{28A0092B-C50C-407E-A947-70E740481C1C}">
                  <a14:useLocalDpi xmlns:a14="http://schemas.microsoft.com/office/drawing/2010/main" val="0"/>
                </a:ext>
              </a:extLst>
            </a:blip>
            <a:srcRect b="6151"/>
            <a:stretch>
              <a:fillRect/>
            </a:stretch>
          </p:blipFill>
          <p:spPr bwMode="auto">
            <a:xfrm>
              <a:off x="567" y="3748"/>
              <a:ext cx="65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umps prote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3748"/>
              <a:ext cx="6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 image for id B00034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3748"/>
              <a:ext cx="636"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 image for id B0004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3748"/>
              <a:ext cx="590"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369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98" y="1872258"/>
            <a:ext cx="92868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924" y="4767677"/>
            <a:ext cx="7414568" cy="1996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bwMode="auto">
          <a:xfrm>
            <a:off x="326933" y="576114"/>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7030A0"/>
                </a:solidFill>
                <a:latin typeface="Calibri" pitchFamily="34" charset="0"/>
                <a:ea typeface="ＭＳ Ｐゴシック"/>
                <a:cs typeface="ＭＳ Ｐゴシック"/>
              </a:rPr>
              <a:t>Current use of altmetrics at Wellcome</a:t>
            </a:r>
          </a:p>
          <a:p>
            <a:pPr>
              <a:defRPr/>
            </a:pPr>
            <a:r>
              <a:rPr lang="en-GB" sz="2800" b="1" kern="0" dirty="0" smtClean="0">
                <a:solidFill>
                  <a:schemeClr val="tx2">
                    <a:lumMod val="75000"/>
                  </a:schemeClr>
                </a:solidFill>
                <a:latin typeface="Calibri" pitchFamily="34" charset="0"/>
                <a:ea typeface="ＭＳ Ｐゴシック"/>
                <a:cs typeface="ＭＳ Ｐゴシック"/>
              </a:rPr>
              <a:t>Engagement/Influence beyond citations</a:t>
            </a:r>
            <a:endParaRPr lang="en-US" sz="2800" b="1" kern="0" dirty="0">
              <a:solidFill>
                <a:schemeClr val="tx2">
                  <a:lumMod val="75000"/>
                </a:schemeClr>
              </a:solidFill>
              <a:latin typeface="Calibri" pitchFamily="34" charset="0"/>
              <a:ea typeface="ＭＳ Ｐゴシック"/>
              <a:cs typeface="ＭＳ Ｐゴシック"/>
            </a:endParaRPr>
          </a:p>
        </p:txBody>
      </p:sp>
    </p:spTree>
    <p:extLst>
      <p:ext uri="{BB962C8B-B14F-4D97-AF65-F5344CB8AC3E}">
        <p14:creationId xmlns:p14="http://schemas.microsoft.com/office/powerpoint/2010/main" val="283556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bwMode="auto">
          <a:xfrm>
            <a:off x="8710737" y="1496101"/>
            <a:ext cx="2766737" cy="395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lvl1pPr algn="l" rtl="0" eaLnBrk="1" fontAlgn="base" hangingPunct="1">
              <a:spcBef>
                <a:spcPct val="20000"/>
              </a:spcBef>
              <a:spcAft>
                <a:spcPct val="0"/>
              </a:spcAft>
              <a:defRPr sz="2400">
                <a:solidFill>
                  <a:srgbClr val="D2D2D2"/>
                </a:solidFill>
                <a:latin typeface="+mn-lt"/>
                <a:ea typeface="+mn-ea"/>
                <a:cs typeface="+mn-cs"/>
              </a:defRPr>
            </a:lvl1pPr>
            <a:lvl2pPr marL="361950" indent="-1825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2pPr>
            <a:lvl3pPr marL="712788" indent="-1698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3pPr>
            <a:lvl4pPr marL="1073150" indent="-179388"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4pPr>
            <a:lvl5pPr marL="1435100" indent="-180975"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5pPr>
            <a:lvl6pPr marL="18923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6pPr>
            <a:lvl7pPr marL="23495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7pPr>
            <a:lvl8pPr marL="28067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8pPr>
            <a:lvl9pPr marL="32639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9pPr>
          </a:lstStyle>
          <a:p>
            <a:pPr algn="ctr"/>
            <a:r>
              <a:rPr lang="en-GB" sz="2000" b="1" kern="0" dirty="0" smtClean="0">
                <a:solidFill>
                  <a:srgbClr val="8C5FA5"/>
                </a:solidFill>
                <a:latin typeface="Calibri" pitchFamily="34" charset="0"/>
              </a:rPr>
              <a:t>MEP</a:t>
            </a:r>
          </a:p>
          <a:p>
            <a:pPr algn="ctr"/>
            <a:endParaRPr lang="en-GB" sz="1800" b="1" kern="0" dirty="0" smtClean="0">
              <a:solidFill>
                <a:srgbClr val="8C5FA5"/>
              </a:solidFill>
              <a:latin typeface="Calibri" pitchFamily="34" charset="0"/>
            </a:endParaRPr>
          </a:p>
          <a:p>
            <a:pPr algn="ctr"/>
            <a:r>
              <a:rPr lang="en-GB" sz="1800" kern="0" dirty="0" smtClean="0">
                <a:solidFill>
                  <a:srgbClr val="8C5FA5"/>
                </a:solidFill>
                <a:latin typeface="Calibri" pitchFamily="34" charset="0"/>
              </a:rPr>
              <a:t>Centre for Bioethics</a:t>
            </a:r>
          </a:p>
          <a:p>
            <a:pPr algn="ctr"/>
            <a:endParaRPr lang="en-GB" sz="1800" b="1" kern="0" dirty="0" smtClean="0">
              <a:solidFill>
                <a:srgbClr val="8C5FA5"/>
              </a:solidFill>
              <a:latin typeface="Calibri" pitchFamily="34" charset="0"/>
            </a:endParaRPr>
          </a:p>
          <a:p>
            <a:pPr algn="ctr"/>
            <a:r>
              <a:rPr lang="en-GB" sz="1800" b="1" kern="0" dirty="0" smtClean="0">
                <a:solidFill>
                  <a:srgbClr val="8C5FA5"/>
                </a:solidFill>
                <a:latin typeface="Calibri" pitchFamily="34" charset="0"/>
              </a:rPr>
              <a:t>MEP</a:t>
            </a:r>
          </a:p>
          <a:p>
            <a:pPr algn="ctr"/>
            <a:endParaRPr lang="en-GB" sz="1800" b="1" kern="0" dirty="0">
              <a:solidFill>
                <a:srgbClr val="8C5FA5"/>
              </a:solidFill>
              <a:latin typeface="Calibri" pitchFamily="34" charset="0"/>
            </a:endParaRPr>
          </a:p>
          <a:p>
            <a:pPr algn="ctr"/>
            <a:r>
              <a:rPr lang="en-GB" sz="1800" kern="0" dirty="0" smtClean="0">
                <a:solidFill>
                  <a:srgbClr val="8C5FA5"/>
                </a:solidFill>
                <a:latin typeface="Calibri" pitchFamily="34" charset="0"/>
              </a:rPr>
              <a:t>Professor of EBM</a:t>
            </a:r>
          </a:p>
          <a:p>
            <a:pPr algn="ctr"/>
            <a:endParaRPr lang="en-GB" sz="1800" b="1" kern="0" dirty="0">
              <a:solidFill>
                <a:srgbClr val="8C5FA5"/>
              </a:solidFill>
              <a:latin typeface="Calibri" pitchFamily="34" charset="0"/>
            </a:endParaRPr>
          </a:p>
          <a:p>
            <a:pPr algn="ctr"/>
            <a:r>
              <a:rPr lang="en-GB" sz="1800" b="1" kern="0" dirty="0" smtClean="0">
                <a:solidFill>
                  <a:srgbClr val="8C5FA5"/>
                </a:solidFill>
                <a:latin typeface="Calibri" pitchFamily="34" charset="0"/>
              </a:rPr>
              <a:t>Journal editor</a:t>
            </a:r>
          </a:p>
          <a:p>
            <a:pPr algn="ctr"/>
            <a:endParaRPr lang="en-GB" sz="1800" b="1" kern="0" dirty="0">
              <a:solidFill>
                <a:srgbClr val="8C5FA5"/>
              </a:solidFill>
              <a:latin typeface="Calibri" pitchFamily="34" charset="0"/>
            </a:endParaRPr>
          </a:p>
          <a:p>
            <a:pPr algn="ctr"/>
            <a:r>
              <a:rPr lang="en-GB" sz="1800" kern="0" dirty="0" smtClean="0">
                <a:solidFill>
                  <a:srgbClr val="8C5FA5"/>
                </a:solidFill>
                <a:latin typeface="Calibri" pitchFamily="34" charset="0"/>
              </a:rPr>
              <a:t>Health journalist</a:t>
            </a:r>
          </a:p>
          <a:p>
            <a:pPr algn="ctr"/>
            <a:endParaRPr lang="en-GB" sz="1800" b="1" kern="0" dirty="0">
              <a:solidFill>
                <a:srgbClr val="8C5FA5"/>
              </a:solidFill>
              <a:latin typeface="Calibri" pitchFamily="34" charset="0"/>
            </a:endParaRPr>
          </a:p>
          <a:p>
            <a:pPr algn="ctr"/>
            <a:r>
              <a:rPr lang="en-GB" sz="1800" b="1" kern="0" dirty="0" smtClean="0">
                <a:solidFill>
                  <a:srgbClr val="8C5FA5"/>
                </a:solidFill>
                <a:latin typeface="Calibri" pitchFamily="34" charset="0"/>
              </a:rPr>
              <a:t>NGO</a:t>
            </a:r>
          </a:p>
          <a:p>
            <a:pPr algn="ctr"/>
            <a:endParaRPr lang="en-GB" sz="1800" b="1" kern="0" dirty="0">
              <a:solidFill>
                <a:srgbClr val="8C5FA5"/>
              </a:solidFill>
              <a:latin typeface="Calibri" pitchFamily="34" charset="0"/>
            </a:endParaRPr>
          </a:p>
          <a:p>
            <a:pPr algn="ctr"/>
            <a:r>
              <a:rPr lang="en-GB" sz="1800" kern="0" dirty="0" smtClean="0">
                <a:solidFill>
                  <a:srgbClr val="8C5FA5"/>
                </a:solidFill>
                <a:latin typeface="Calibri" pitchFamily="34" charset="0"/>
              </a:rPr>
              <a:t>Health, Population &amp; Nutrition @ The World Bank</a:t>
            </a:r>
          </a:p>
          <a:p>
            <a:endParaRPr lang="en-GB" sz="1800" b="1" kern="0" dirty="0">
              <a:latin typeface="Calibri" pitchFamily="34" charset="0"/>
            </a:endParaRPr>
          </a:p>
          <a:p>
            <a:endParaRPr lang="en-GB" sz="1800" b="1" kern="0" dirty="0" smtClean="0">
              <a:latin typeface="Calibri" pitchFamily="34" charset="0"/>
            </a:endParaRPr>
          </a:p>
          <a:p>
            <a:endParaRPr lang="en-GB" sz="3600" kern="0" dirty="0">
              <a:solidFill>
                <a:schemeClr val="accent3">
                  <a:lumMod val="75000"/>
                </a:schemeClr>
              </a:solidFill>
              <a:latin typeface="Calibri" pitchFamily="34" charset="0"/>
            </a:endParaRPr>
          </a:p>
          <a:p>
            <a:endParaRPr lang="en-GB" sz="2000" kern="0" dirty="0" smtClean="0"/>
          </a:p>
          <a:p>
            <a:pPr marL="457200" indent="-457200">
              <a:buFont typeface="Wingdings" pitchFamily="2" charset="2"/>
              <a:buChar char="q"/>
            </a:pPr>
            <a:endParaRPr lang="en-GB" sz="2000" kern="0" dirty="0"/>
          </a:p>
          <a:p>
            <a:pPr marL="457200" indent="-457200">
              <a:buFont typeface="Wingdings" pitchFamily="2" charset="2"/>
              <a:buChar char="q"/>
            </a:pPr>
            <a:endParaRPr lang="en-GB" sz="2000" kern="0" dirty="0" smtClean="0"/>
          </a:p>
          <a:p>
            <a:pPr marL="457200" indent="-457200">
              <a:buFont typeface="Wingdings" pitchFamily="2" charset="2"/>
              <a:buChar char="q"/>
            </a:pPr>
            <a:endParaRPr lang="en-GB" sz="2000" kern="0" dirty="0"/>
          </a:p>
          <a:p>
            <a:pPr marL="457200" indent="-457200">
              <a:buFont typeface="Wingdings" pitchFamily="2" charset="2"/>
              <a:buChar char="q"/>
            </a:pPr>
            <a:endParaRPr lang="en-GB" sz="2000" kern="0" dirty="0" smtClean="0"/>
          </a:p>
          <a:p>
            <a:pPr marL="457200" indent="-457200">
              <a:buFont typeface="Wingdings" pitchFamily="2" charset="2"/>
              <a:buChar char="q"/>
            </a:pPr>
            <a:endParaRPr lang="en-GB" sz="2000" kern="0" dirty="0" smtClean="0"/>
          </a:p>
          <a:p>
            <a:pPr marL="401193" indent="-401193"/>
            <a:endParaRPr lang="en-GB" sz="2800" kern="0" dirty="0"/>
          </a:p>
        </p:txBody>
      </p:sp>
      <p:sp>
        <p:nvSpPr>
          <p:cNvPr id="7" name="Rectangle 2"/>
          <p:cNvSpPr txBox="1">
            <a:spLocks noChangeArrowheads="1"/>
          </p:cNvSpPr>
          <p:nvPr/>
        </p:nvSpPr>
        <p:spPr bwMode="auto">
          <a:xfrm>
            <a:off x="336600" y="288082"/>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8C5FA5"/>
                </a:solidFill>
                <a:latin typeface="Calibri" pitchFamily="34" charset="0"/>
                <a:ea typeface="ＭＳ Ｐゴシック"/>
                <a:cs typeface="ＭＳ Ｐゴシック"/>
              </a:rPr>
              <a:t>Engagement/Influence beyond citations</a:t>
            </a:r>
            <a:endParaRPr lang="en-US" sz="4200" b="1" kern="0" dirty="0">
              <a:solidFill>
                <a:srgbClr val="8C5FA5"/>
              </a:solidFill>
              <a:latin typeface="Calibri" pitchFamily="34" charset="0"/>
              <a:ea typeface="ＭＳ Ｐゴシック"/>
              <a:cs typeface="ＭＳ Ｐゴシック"/>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45" y="1502896"/>
            <a:ext cx="8362950" cy="533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999" y="4342402"/>
            <a:ext cx="2878671" cy="1072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2"/>
          <p:cNvSpPr txBox="1">
            <a:spLocks/>
          </p:cNvSpPr>
          <p:nvPr/>
        </p:nvSpPr>
        <p:spPr>
          <a:xfrm>
            <a:off x="7575739" y="3063593"/>
            <a:ext cx="3720138" cy="1668890"/>
          </a:xfrm>
          <a:prstGeom prst="rect">
            <a:avLst/>
          </a:prstGeom>
        </p:spPr>
        <p:txBody>
          <a:bodyPr lIns="106985" tIns="53492" rIns="106985" bIns="53492"/>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2"/>
              </a:spcAft>
            </a:pPr>
            <a:r>
              <a:rPr lang="en-GB" sz="2100" dirty="0"/>
              <a:t>Paper cited 9 times to year end 2012.</a:t>
            </a:r>
          </a:p>
          <a:p>
            <a:pPr>
              <a:spcAft>
                <a:spcPts val="702"/>
              </a:spcAft>
            </a:pPr>
            <a:r>
              <a:rPr lang="en-GB" sz="2100" dirty="0"/>
              <a:t>However, tweeted about 164 times; among the highest ever for </a:t>
            </a:r>
            <a:r>
              <a:rPr lang="en-GB" sz="2100" i="1" dirty="0"/>
              <a:t>Nat. Neuroscience</a:t>
            </a:r>
            <a:r>
              <a:rPr lang="en-GB" sz="2100" dirty="0"/>
              <a:t>.</a:t>
            </a:r>
          </a:p>
          <a:p>
            <a:pPr>
              <a:spcAft>
                <a:spcPts val="702"/>
              </a:spcAft>
            </a:pPr>
            <a:r>
              <a:rPr lang="en-GB" sz="2100" dirty="0"/>
              <a:t>Identity of tweeters possibly indicative of impact on policy, public debate.</a:t>
            </a:r>
          </a:p>
          <a:p>
            <a:endParaRPr lang="en-GB" sz="2300" dirty="0"/>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00" y="1857096"/>
            <a:ext cx="2004361" cy="47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840" y="1044758"/>
            <a:ext cx="7208836" cy="163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985" y="3167945"/>
            <a:ext cx="2630380" cy="116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8985" y="3222409"/>
            <a:ext cx="888160" cy="730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Content Placeholder 2"/>
          <p:cNvSpPr txBox="1">
            <a:spLocks/>
          </p:cNvSpPr>
          <p:nvPr/>
        </p:nvSpPr>
        <p:spPr>
          <a:xfrm>
            <a:off x="5705890" y="3412342"/>
            <a:ext cx="2005852" cy="2932190"/>
          </a:xfrm>
          <a:prstGeom prst="rect">
            <a:avLst/>
          </a:prstGeom>
        </p:spPr>
        <p:txBody>
          <a:bodyPr lIns="106985" tIns="53492" rIns="106985" bIns="53492"/>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702"/>
              </a:spcAft>
              <a:buNone/>
            </a:pPr>
            <a:r>
              <a:rPr lang="en-GB" sz="1400" b="1" dirty="0"/>
              <a:t>Science journalist, Author</a:t>
            </a:r>
          </a:p>
          <a:p>
            <a:pPr marL="0" indent="0">
              <a:spcAft>
                <a:spcPts val="702"/>
              </a:spcAft>
              <a:buNone/>
            </a:pPr>
            <a:endParaRPr lang="en-GB" sz="1400" b="1" dirty="0"/>
          </a:p>
          <a:p>
            <a:pPr marL="0" indent="0">
              <a:spcAft>
                <a:spcPts val="702"/>
              </a:spcAft>
              <a:buNone/>
            </a:pPr>
            <a:endParaRPr lang="en-GB" sz="1400" b="1" dirty="0"/>
          </a:p>
          <a:p>
            <a:pPr marL="0" indent="0">
              <a:spcAft>
                <a:spcPts val="702"/>
              </a:spcAft>
              <a:buNone/>
            </a:pPr>
            <a:r>
              <a:rPr lang="en-GB" sz="1400" b="1" dirty="0"/>
              <a:t>Editor, </a:t>
            </a:r>
            <a:r>
              <a:rPr lang="en-GB" sz="1400" b="1" i="1" dirty="0"/>
              <a:t>Medical History</a:t>
            </a:r>
          </a:p>
          <a:p>
            <a:pPr marL="0" indent="0">
              <a:spcAft>
                <a:spcPts val="702"/>
              </a:spcAft>
              <a:buNone/>
            </a:pPr>
            <a:endParaRPr lang="en-GB" sz="1400" b="1" i="1" dirty="0"/>
          </a:p>
          <a:p>
            <a:pPr marL="0" indent="0">
              <a:spcAft>
                <a:spcPts val="702"/>
              </a:spcAft>
              <a:buNone/>
            </a:pPr>
            <a:endParaRPr lang="en-GB" sz="1400" b="1" i="1" dirty="0"/>
          </a:p>
          <a:p>
            <a:pPr marL="0" indent="0">
              <a:spcAft>
                <a:spcPts val="702"/>
              </a:spcAft>
              <a:buNone/>
            </a:pPr>
            <a:r>
              <a:rPr lang="en-GB" sz="1400" b="1" dirty="0"/>
              <a:t>Intelligence Consultant</a:t>
            </a:r>
          </a:p>
          <a:p>
            <a:pPr marL="0" indent="0">
              <a:spcAft>
                <a:spcPts val="702"/>
              </a:spcAft>
              <a:buNone/>
            </a:pPr>
            <a:endParaRPr lang="en-GB" sz="1400" b="1" dirty="0"/>
          </a:p>
          <a:p>
            <a:pPr marL="0" indent="0">
              <a:spcAft>
                <a:spcPts val="702"/>
              </a:spcAft>
              <a:buNone/>
            </a:pPr>
            <a:endParaRPr lang="en-GB" sz="2300" dirty="0"/>
          </a:p>
        </p:txBody>
      </p:sp>
      <p:pic>
        <p:nvPicPr>
          <p:cNvPr id="104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985" y="4352435"/>
            <a:ext cx="912164" cy="76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230" y="5490660"/>
            <a:ext cx="2879890" cy="1157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4230" y="5689130"/>
            <a:ext cx="912164" cy="760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2"/>
          <p:cNvSpPr txBox="1">
            <a:spLocks noChangeArrowheads="1"/>
          </p:cNvSpPr>
          <p:nvPr/>
        </p:nvSpPr>
        <p:spPr bwMode="auto">
          <a:xfrm>
            <a:off x="336600" y="288082"/>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8C5FA5"/>
                </a:solidFill>
                <a:latin typeface="Calibri" pitchFamily="34" charset="0"/>
                <a:ea typeface="ＭＳ Ｐゴシック"/>
                <a:cs typeface="ＭＳ Ｐゴシック"/>
              </a:rPr>
              <a:t>Engagement/Influence beyond citations</a:t>
            </a:r>
            <a:endParaRPr lang="en-US" sz="4200" b="1" kern="0" dirty="0">
              <a:solidFill>
                <a:srgbClr val="8C5FA5"/>
              </a:solidFill>
              <a:latin typeface="Calibri" pitchFamily="34" charset="0"/>
              <a:ea typeface="ＭＳ Ｐゴシック"/>
              <a:cs typeface="ＭＳ Ｐゴシック"/>
            </a:endParaRPr>
          </a:p>
        </p:txBody>
      </p:sp>
      <p:sp>
        <p:nvSpPr>
          <p:cNvPr id="5" name="Rectangle 4"/>
          <p:cNvSpPr/>
          <p:nvPr/>
        </p:nvSpPr>
        <p:spPr>
          <a:xfrm>
            <a:off x="576461" y="3898038"/>
            <a:ext cx="1584176" cy="83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919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34" y="3063593"/>
            <a:ext cx="7021264" cy="1580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07" y="4643791"/>
            <a:ext cx="7297314" cy="184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98" y="576114"/>
            <a:ext cx="10489889" cy="2255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2"/>
          <p:cNvSpPr txBox="1">
            <a:spLocks/>
          </p:cNvSpPr>
          <p:nvPr/>
        </p:nvSpPr>
        <p:spPr>
          <a:xfrm>
            <a:off x="7476221" y="3063593"/>
            <a:ext cx="3829432" cy="1668890"/>
          </a:xfrm>
          <a:prstGeom prst="rect">
            <a:avLst/>
          </a:prstGeom>
        </p:spPr>
        <p:txBody>
          <a:bodyPr lIns="106985" tIns="53492" rIns="106985" bIns="53492"/>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2"/>
              </a:spcAft>
            </a:pPr>
            <a:r>
              <a:rPr lang="en-GB" sz="2100" dirty="0"/>
              <a:t>2012 Trust-associated paper in </a:t>
            </a:r>
            <a:r>
              <a:rPr lang="en-GB" sz="2100" i="1" dirty="0"/>
              <a:t>PLOS Neglected Tropical Diseases</a:t>
            </a:r>
            <a:r>
              <a:rPr lang="en-GB" sz="2100" dirty="0"/>
              <a:t>.</a:t>
            </a:r>
          </a:p>
          <a:p>
            <a:pPr>
              <a:spcAft>
                <a:spcPts val="702"/>
              </a:spcAft>
            </a:pPr>
            <a:r>
              <a:rPr lang="en-GB" sz="2100" dirty="0"/>
              <a:t>Cited very few times, but discussed extensively on social media.</a:t>
            </a:r>
          </a:p>
          <a:p>
            <a:pPr>
              <a:spcAft>
                <a:spcPts val="702"/>
              </a:spcAft>
            </a:pPr>
            <a:r>
              <a:rPr lang="en-GB" sz="2100" dirty="0"/>
              <a:t>However, likely due to funny title rather than genuine public </a:t>
            </a:r>
            <a:r>
              <a:rPr lang="en-GB" sz="2100" dirty="0" smtClean="0"/>
              <a:t>engagement.</a:t>
            </a:r>
            <a:endParaRPr lang="en-GB" sz="2100" dirty="0"/>
          </a:p>
          <a:p>
            <a:endParaRPr lang="en-GB" sz="2300" dirty="0"/>
          </a:p>
        </p:txBody>
      </p:sp>
      <p:cxnSp>
        <p:nvCxnSpPr>
          <p:cNvPr id="3" name="Straight Connector 2"/>
          <p:cNvCxnSpPr/>
          <p:nvPr/>
        </p:nvCxnSpPr>
        <p:spPr>
          <a:xfrm>
            <a:off x="523898" y="2016274"/>
            <a:ext cx="52449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8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576263"/>
            <a:ext cx="10615613" cy="927100"/>
          </a:xfrm>
        </p:spPr>
        <p:txBody>
          <a:bodyPr wrap="none" anchor="t"/>
          <a:lstStyle/>
          <a:p>
            <a:pPr>
              <a:defRPr/>
            </a:pPr>
            <a:r>
              <a:rPr lang="en-GB" sz="4200" b="1" dirty="0">
                <a:solidFill>
                  <a:srgbClr val="8C5FA5"/>
                </a:solidFill>
                <a:latin typeface="Calibri" pitchFamily="34" charset="0"/>
                <a:ea typeface="ＭＳ Ｐゴシック"/>
                <a:cs typeface="ＭＳ Ｐゴシック"/>
              </a:rPr>
              <a:t>Monitoring progress: WT’s key indicators</a:t>
            </a:r>
            <a:endParaRPr lang="en-US" sz="4200" b="1" dirty="0">
              <a:solidFill>
                <a:srgbClr val="8C5FA5"/>
              </a:solidFill>
              <a:latin typeface="Calibri" pitchFamily="34" charset="0"/>
              <a:ea typeface="ＭＳ Ｐゴシック"/>
              <a:cs typeface="ＭＳ Ｐゴシック"/>
            </a:endParaRPr>
          </a:p>
        </p:txBody>
      </p:sp>
      <p:sp>
        <p:nvSpPr>
          <p:cNvPr id="6147" name="Rectangle 3"/>
          <p:cNvSpPr>
            <a:spLocks noChangeArrowheads="1"/>
          </p:cNvSpPr>
          <p:nvPr/>
        </p:nvSpPr>
        <p:spPr bwMode="auto">
          <a:xfrm>
            <a:off x="480086" y="1360170"/>
            <a:ext cx="10465885" cy="456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985" tIns="53492" rIns="106985" bIns="53492"/>
          <a:lstStyle/>
          <a:p>
            <a:pPr defTabSz="564642" eaLnBrk="0" hangingPunct="0">
              <a:lnSpc>
                <a:spcPct val="110000"/>
              </a:lnSpc>
              <a:spcBef>
                <a:spcPct val="20000"/>
              </a:spcBef>
              <a:buSzPct val="60000"/>
              <a:tabLst>
                <a:tab pos="438341" algn="ctr"/>
              </a:tabLst>
            </a:pPr>
            <a:endParaRPr lang="en-US" sz="3000">
              <a:solidFill>
                <a:srgbClr val="1B0069"/>
              </a:solidFill>
            </a:endParaRPr>
          </a:p>
          <a:p>
            <a:pPr defTabSz="564642" eaLnBrk="0" hangingPunct="0">
              <a:lnSpc>
                <a:spcPct val="110000"/>
              </a:lnSpc>
              <a:spcBef>
                <a:spcPct val="20000"/>
              </a:spcBef>
              <a:buSzPct val="60000"/>
              <a:tabLst>
                <a:tab pos="438341" algn="ctr"/>
              </a:tabLst>
            </a:pPr>
            <a:endParaRPr lang="en-US" sz="3000">
              <a:solidFill>
                <a:srgbClr val="1B0069"/>
              </a:solidFill>
            </a:endParaRPr>
          </a:p>
        </p:txBody>
      </p:sp>
      <p:graphicFrame>
        <p:nvGraphicFramePr>
          <p:cNvPr id="38945" name="Group 33"/>
          <p:cNvGraphicFramePr>
            <a:graphicFrameLocks noGrp="1"/>
          </p:cNvGraphicFramePr>
          <p:nvPr>
            <p:extLst>
              <p:ext uri="{D42A27DB-BD31-4B8C-83A1-F6EECF244321}">
                <p14:modId xmlns:p14="http://schemas.microsoft.com/office/powerpoint/2010/main" val="1962716501"/>
              </p:ext>
            </p:extLst>
          </p:nvPr>
        </p:nvGraphicFramePr>
        <p:xfrm>
          <a:off x="408074" y="1360169"/>
          <a:ext cx="10887961" cy="5499422"/>
        </p:xfrm>
        <a:graphic>
          <a:graphicData uri="http://schemas.openxmlformats.org/drawingml/2006/table">
            <a:tbl>
              <a:tblPr/>
              <a:tblGrid>
                <a:gridCol w="2358425"/>
                <a:gridCol w="8529536"/>
              </a:tblGrid>
              <a:tr h="374210">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Outcomes</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Key indicators of progress</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818399">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Discoveries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Applications </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Engagement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Research leaders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Research environment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Influence</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advances in the generation of new knowledge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contribute to discoveries with tangible impacts on health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contribute to the development of enabling technologies, products and devices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uptake of research into policy and practice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enhanced level of informed debate in biomedicine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engagement of key audiences &amp; increased reach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develop a cadre of research leaders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evidence of significant career progression among those we support</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key contributions to the creation, development and maintenance of major research resources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contributions to the growth of centres of excellence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impact on science funding &amp; policy developments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impact on global research priorities and processes </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21092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576263"/>
            <a:ext cx="10615613" cy="927100"/>
          </a:xfrm>
        </p:spPr>
        <p:txBody>
          <a:bodyPr wrap="none" anchor="t"/>
          <a:lstStyle/>
          <a:p>
            <a:pPr>
              <a:defRPr/>
            </a:pPr>
            <a:r>
              <a:rPr lang="en-GB" sz="4200" b="1" dirty="0">
                <a:solidFill>
                  <a:srgbClr val="8C5FA5"/>
                </a:solidFill>
                <a:latin typeface="Calibri" pitchFamily="34" charset="0"/>
                <a:ea typeface="ＭＳ Ｐゴシック"/>
                <a:cs typeface="ＭＳ Ｐゴシック"/>
              </a:rPr>
              <a:t>Monitoring progress: WT’s key indicators</a:t>
            </a:r>
            <a:endParaRPr lang="en-US" sz="4200" b="1" dirty="0">
              <a:solidFill>
                <a:srgbClr val="8C5FA5"/>
              </a:solidFill>
              <a:latin typeface="Calibri" pitchFamily="34" charset="0"/>
              <a:ea typeface="ＭＳ Ｐゴシック"/>
              <a:cs typeface="ＭＳ Ｐゴシック"/>
            </a:endParaRPr>
          </a:p>
        </p:txBody>
      </p:sp>
      <p:sp>
        <p:nvSpPr>
          <p:cNvPr id="6147" name="Rectangle 3"/>
          <p:cNvSpPr>
            <a:spLocks noChangeArrowheads="1"/>
          </p:cNvSpPr>
          <p:nvPr/>
        </p:nvSpPr>
        <p:spPr bwMode="auto">
          <a:xfrm>
            <a:off x="480086" y="1360170"/>
            <a:ext cx="10465885" cy="456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985" tIns="53492" rIns="106985" bIns="53492"/>
          <a:lstStyle/>
          <a:p>
            <a:pPr defTabSz="564642" eaLnBrk="0" hangingPunct="0">
              <a:lnSpc>
                <a:spcPct val="110000"/>
              </a:lnSpc>
              <a:spcBef>
                <a:spcPct val="20000"/>
              </a:spcBef>
              <a:buSzPct val="60000"/>
              <a:tabLst>
                <a:tab pos="438341" algn="ctr"/>
              </a:tabLst>
            </a:pPr>
            <a:endParaRPr lang="en-US" sz="3000">
              <a:solidFill>
                <a:srgbClr val="1B0069"/>
              </a:solidFill>
            </a:endParaRPr>
          </a:p>
          <a:p>
            <a:pPr defTabSz="564642" eaLnBrk="0" hangingPunct="0">
              <a:lnSpc>
                <a:spcPct val="110000"/>
              </a:lnSpc>
              <a:spcBef>
                <a:spcPct val="20000"/>
              </a:spcBef>
              <a:buSzPct val="60000"/>
              <a:tabLst>
                <a:tab pos="438341" algn="ctr"/>
              </a:tabLst>
            </a:pPr>
            <a:endParaRPr lang="en-US" sz="3000">
              <a:solidFill>
                <a:srgbClr val="1B0069"/>
              </a:solidFill>
            </a:endParaRPr>
          </a:p>
        </p:txBody>
      </p:sp>
      <p:graphicFrame>
        <p:nvGraphicFramePr>
          <p:cNvPr id="38945" name="Group 33"/>
          <p:cNvGraphicFramePr>
            <a:graphicFrameLocks noGrp="1"/>
          </p:cNvGraphicFramePr>
          <p:nvPr>
            <p:extLst>
              <p:ext uri="{D42A27DB-BD31-4B8C-83A1-F6EECF244321}">
                <p14:modId xmlns:p14="http://schemas.microsoft.com/office/powerpoint/2010/main" val="1641926951"/>
              </p:ext>
            </p:extLst>
          </p:nvPr>
        </p:nvGraphicFramePr>
        <p:xfrm>
          <a:off x="408074" y="1360169"/>
          <a:ext cx="10887961" cy="5499422"/>
        </p:xfrm>
        <a:graphic>
          <a:graphicData uri="http://schemas.openxmlformats.org/drawingml/2006/table">
            <a:tbl>
              <a:tblPr/>
              <a:tblGrid>
                <a:gridCol w="2358425"/>
                <a:gridCol w="8529536"/>
              </a:tblGrid>
              <a:tr h="374210">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Outcomes</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Key indicators of progress</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818399">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Discoveries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Applications </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Engagement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Research leaders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Research environment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8C5FA5"/>
                          </a:solidFill>
                          <a:effectLst/>
                          <a:latin typeface="Calibri" pitchFamily="34" charset="0"/>
                          <a:ea typeface="ＭＳ Ｐゴシック"/>
                          <a:cs typeface="ＭＳ Ｐゴシック"/>
                        </a:rPr>
                        <a:t>Influence</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advances in the generation of new knowledge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contribute to discoveries with tangible impacts on health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contribute to the development of enabling technologies, products and devices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uptake of research into policy and practice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enhanced level of informed debate in biomedicine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engagement of key audiences &amp; increased reach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develop a cadre of research leaders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evidence of significant career progression among those we support</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key contributions to the creation, development and maintenance of major research resources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contributions to the growth of centres of excellence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8C5FA5"/>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impact on science funding &amp; policy developments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8C5FA5"/>
                          </a:solidFill>
                          <a:effectLst/>
                          <a:latin typeface="Calibri" pitchFamily="34" charset="0"/>
                          <a:ea typeface="ＭＳ Ｐゴシック"/>
                          <a:cs typeface="Arial" pitchFamily="34" charset="0"/>
                        </a:rPr>
                        <a:t>significant impact on global research priorities and processes </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sp>
        <p:nvSpPr>
          <p:cNvPr id="4" name="Rounded Rectangle 3"/>
          <p:cNvSpPr/>
          <p:nvPr/>
        </p:nvSpPr>
        <p:spPr bwMode="auto">
          <a:xfrm>
            <a:off x="360437" y="3456434"/>
            <a:ext cx="10801200" cy="648072"/>
          </a:xfrm>
          <a:prstGeom prst="roundRect">
            <a:avLst/>
          </a:prstGeom>
          <a:noFill/>
          <a:ln w="22225">
            <a:solidFill>
              <a:srgbClr val="00B050"/>
            </a:solid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9" name="Rounded Rectangle 8"/>
          <p:cNvSpPr/>
          <p:nvPr/>
        </p:nvSpPr>
        <p:spPr bwMode="auto">
          <a:xfrm>
            <a:off x="360437" y="6192738"/>
            <a:ext cx="10801200" cy="648072"/>
          </a:xfrm>
          <a:prstGeom prst="roundRect">
            <a:avLst/>
          </a:prstGeom>
          <a:noFill/>
          <a:ln w="22225">
            <a:solidFill>
              <a:srgbClr val="00B050"/>
            </a:solid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ea typeface="ＭＳ Ｐゴシック" charset="-128"/>
            </a:endParaRPr>
          </a:p>
        </p:txBody>
      </p:sp>
      <p:sp>
        <p:nvSpPr>
          <p:cNvPr id="7" name="Rounded Rectangle 6"/>
          <p:cNvSpPr/>
          <p:nvPr/>
        </p:nvSpPr>
        <p:spPr bwMode="auto">
          <a:xfrm>
            <a:off x="360437" y="2520330"/>
            <a:ext cx="10801200" cy="648072"/>
          </a:xfrm>
          <a:prstGeom prst="roundRect">
            <a:avLst/>
          </a:prstGeom>
          <a:noFill/>
          <a:ln w="22225">
            <a:solidFill>
              <a:srgbClr val="00B050"/>
            </a:solid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ea typeface="ＭＳ Ｐゴシック" charset="-128"/>
            </a:endParaRPr>
          </a:p>
        </p:txBody>
      </p:sp>
    </p:spTree>
    <p:extLst>
      <p:ext uri="{BB962C8B-B14F-4D97-AF65-F5344CB8AC3E}">
        <p14:creationId xmlns:p14="http://schemas.microsoft.com/office/powerpoint/2010/main" val="4052220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6933" y="288082"/>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7030A0"/>
                </a:solidFill>
                <a:latin typeface="Calibri" pitchFamily="34" charset="0"/>
                <a:ea typeface="ＭＳ Ｐゴシック"/>
                <a:cs typeface="ＭＳ Ｐゴシック"/>
              </a:rPr>
              <a:t>What we’re currently exploring…</a:t>
            </a:r>
          </a:p>
        </p:txBody>
      </p:sp>
      <p:graphicFrame>
        <p:nvGraphicFramePr>
          <p:cNvPr id="4" name="Chart 3"/>
          <p:cNvGraphicFramePr>
            <a:graphicFrameLocks/>
          </p:cNvGraphicFramePr>
          <p:nvPr>
            <p:extLst>
              <p:ext uri="{D42A27DB-BD31-4B8C-83A1-F6EECF244321}">
                <p14:modId xmlns:p14="http://schemas.microsoft.com/office/powerpoint/2010/main" val="2769030252"/>
              </p:ext>
            </p:extLst>
          </p:nvPr>
        </p:nvGraphicFramePr>
        <p:xfrm>
          <a:off x="432445" y="1368202"/>
          <a:ext cx="10729192" cy="54726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384773" y="6895205"/>
            <a:ext cx="5400600" cy="276999"/>
          </a:xfrm>
          <a:prstGeom prst="rect">
            <a:avLst/>
          </a:prstGeom>
          <a:noFill/>
        </p:spPr>
        <p:txBody>
          <a:bodyPr wrap="square" rtlCol="0">
            <a:spAutoFit/>
          </a:bodyPr>
          <a:lstStyle/>
          <a:p>
            <a:r>
              <a:rPr lang="en-GB" sz="1200" dirty="0" smtClean="0">
                <a:latin typeface="Calibri" pitchFamily="34" charset="0"/>
              </a:rPr>
              <a:t>Credit: </a:t>
            </a:r>
            <a:r>
              <a:rPr lang="en-GB" sz="1200" dirty="0">
                <a:latin typeface="Calibri" pitchFamily="34" charset="0"/>
              </a:rPr>
              <a:t>Statistical </a:t>
            </a:r>
            <a:r>
              <a:rPr lang="en-GB" sz="1200" dirty="0" err="1">
                <a:latin typeface="Calibri" pitchFamily="34" charset="0"/>
              </a:rPr>
              <a:t>Cybermetrics</a:t>
            </a:r>
            <a:r>
              <a:rPr lang="en-GB" sz="1200" dirty="0">
                <a:latin typeface="Calibri" pitchFamily="34" charset="0"/>
              </a:rPr>
              <a:t> Research </a:t>
            </a:r>
            <a:r>
              <a:rPr lang="en-GB" sz="1200" dirty="0" smtClean="0">
                <a:latin typeface="Calibri" pitchFamily="34" charset="0"/>
              </a:rPr>
              <a:t>Group, University of Wolverhampton.</a:t>
            </a:r>
            <a:endParaRPr lang="en-GB" sz="1200" dirty="0">
              <a:latin typeface="Calibri" pitchFamily="34" charset="0"/>
            </a:endParaRPr>
          </a:p>
        </p:txBody>
      </p:sp>
    </p:spTree>
    <p:extLst>
      <p:ext uri="{BB962C8B-B14F-4D97-AF65-F5344CB8AC3E}">
        <p14:creationId xmlns:p14="http://schemas.microsoft.com/office/powerpoint/2010/main" val="225538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342410979"/>
              </p:ext>
            </p:extLst>
          </p:nvPr>
        </p:nvGraphicFramePr>
        <p:xfrm>
          <a:off x="432445" y="1368202"/>
          <a:ext cx="10729192" cy="547260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2"/>
          <p:cNvSpPr txBox="1">
            <a:spLocks noChangeArrowheads="1"/>
          </p:cNvSpPr>
          <p:nvPr/>
        </p:nvSpPr>
        <p:spPr bwMode="auto">
          <a:xfrm>
            <a:off x="326933" y="288082"/>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7030A0"/>
                </a:solidFill>
                <a:latin typeface="Calibri" pitchFamily="34" charset="0"/>
                <a:ea typeface="ＭＳ Ｐゴシック"/>
                <a:cs typeface="ＭＳ Ｐゴシック"/>
              </a:rPr>
              <a:t>What we’re currently exploring…</a:t>
            </a:r>
          </a:p>
        </p:txBody>
      </p:sp>
      <p:sp>
        <p:nvSpPr>
          <p:cNvPr id="10" name="TextBox 9"/>
          <p:cNvSpPr txBox="1"/>
          <p:nvPr/>
        </p:nvSpPr>
        <p:spPr>
          <a:xfrm>
            <a:off x="3384773" y="6895205"/>
            <a:ext cx="5400600" cy="276999"/>
          </a:xfrm>
          <a:prstGeom prst="rect">
            <a:avLst/>
          </a:prstGeom>
          <a:noFill/>
        </p:spPr>
        <p:txBody>
          <a:bodyPr wrap="square" rtlCol="0">
            <a:spAutoFit/>
          </a:bodyPr>
          <a:lstStyle/>
          <a:p>
            <a:r>
              <a:rPr lang="en-GB" sz="1200" dirty="0" smtClean="0">
                <a:latin typeface="Calibri" pitchFamily="34" charset="0"/>
              </a:rPr>
              <a:t>Credit: </a:t>
            </a:r>
            <a:r>
              <a:rPr lang="en-GB" sz="1200" dirty="0">
                <a:latin typeface="Calibri" pitchFamily="34" charset="0"/>
              </a:rPr>
              <a:t>Statistical </a:t>
            </a:r>
            <a:r>
              <a:rPr lang="en-GB" sz="1200" dirty="0" err="1">
                <a:latin typeface="Calibri" pitchFamily="34" charset="0"/>
              </a:rPr>
              <a:t>Cybermetrics</a:t>
            </a:r>
            <a:r>
              <a:rPr lang="en-GB" sz="1200" dirty="0">
                <a:latin typeface="Calibri" pitchFamily="34" charset="0"/>
              </a:rPr>
              <a:t> Research </a:t>
            </a:r>
            <a:r>
              <a:rPr lang="en-GB" sz="1200" dirty="0" smtClean="0">
                <a:latin typeface="Calibri" pitchFamily="34" charset="0"/>
              </a:rPr>
              <a:t>Group, University of Wolverhampton.</a:t>
            </a:r>
            <a:endParaRPr lang="en-GB" sz="1200" dirty="0">
              <a:latin typeface="Calibri" pitchFamily="34" charset="0"/>
            </a:endParaRPr>
          </a:p>
        </p:txBody>
      </p:sp>
    </p:spTree>
    <p:extLst>
      <p:ext uri="{BB962C8B-B14F-4D97-AF65-F5344CB8AC3E}">
        <p14:creationId xmlns:p14="http://schemas.microsoft.com/office/powerpoint/2010/main" val="1104349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97" y="1368202"/>
            <a:ext cx="7425641" cy="2232248"/>
          </a:xfrm>
          <a:prstGeom prst="rect">
            <a:avLst/>
          </a:prstGeom>
          <a:noFill/>
          <a:ln w="25400">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893" y="2644288"/>
            <a:ext cx="6267450" cy="2657475"/>
          </a:xfrm>
          <a:prstGeom prst="rect">
            <a:avLst/>
          </a:prstGeom>
          <a:noFill/>
          <a:ln w="25400">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302" y="4667308"/>
            <a:ext cx="7362825" cy="1362075"/>
          </a:xfrm>
          <a:prstGeom prst="rect">
            <a:avLst/>
          </a:prstGeom>
          <a:noFill/>
          <a:ln w="25400">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2"/>
          <p:cNvSpPr txBox="1">
            <a:spLocks noChangeArrowheads="1"/>
          </p:cNvSpPr>
          <p:nvPr/>
        </p:nvSpPr>
        <p:spPr bwMode="auto">
          <a:xfrm>
            <a:off x="326933" y="288082"/>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GB" sz="4200" b="1" kern="0" dirty="0" smtClean="0">
                <a:solidFill>
                  <a:srgbClr val="7030A0"/>
                </a:solidFill>
                <a:latin typeface="Calibri" pitchFamily="34" charset="0"/>
                <a:ea typeface="ＭＳ Ｐゴシック"/>
                <a:cs typeface="ＭＳ Ｐゴシック"/>
              </a:rPr>
              <a:t>What we’re currently exploring…</a:t>
            </a:r>
          </a:p>
        </p:txBody>
      </p:sp>
    </p:spTree>
    <p:extLst>
      <p:ext uri="{BB962C8B-B14F-4D97-AF65-F5344CB8AC3E}">
        <p14:creationId xmlns:p14="http://schemas.microsoft.com/office/powerpoint/2010/main" val="15188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WE_logotype_black"/>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9267670" y="6529150"/>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326933" y="576114"/>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30" tIns="45714" rIns="91430" bIns="45714"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US" sz="3700" b="1" kern="0" dirty="0" smtClean="0">
                <a:solidFill>
                  <a:srgbClr val="7030A0"/>
                </a:solidFill>
                <a:latin typeface="Calibri" pitchFamily="34" charset="0"/>
                <a:ea typeface="ＭＳ Ｐゴシック"/>
                <a:cs typeface="ＭＳ Ｐゴシック"/>
              </a:rPr>
              <a:t>Altmetrics ecosystem</a:t>
            </a:r>
            <a:endParaRPr lang="en-US" sz="3700" b="1" kern="0" dirty="0">
              <a:solidFill>
                <a:srgbClr val="7030A0"/>
              </a:solidFill>
              <a:latin typeface="Calibri" pitchFamily="34" charset="0"/>
              <a:ea typeface="ＭＳ Ｐゴシック"/>
              <a:cs typeface="ＭＳ Ｐゴシック"/>
            </a:endParaRPr>
          </a:p>
        </p:txBody>
      </p:sp>
      <p:sp>
        <p:nvSpPr>
          <p:cNvPr id="4" name="Rectangle 8"/>
          <p:cNvSpPr txBox="1">
            <a:spLocks noChangeArrowheads="1"/>
          </p:cNvSpPr>
          <p:nvPr/>
        </p:nvSpPr>
        <p:spPr bwMode="auto">
          <a:xfrm>
            <a:off x="581202" y="1872258"/>
            <a:ext cx="9553721" cy="359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985" tIns="53492" rIns="106985" bIns="53492" numCol="1" anchor="t" anchorCtr="0" compatLnSpc="1">
            <a:prstTxWarp prst="textNoShape">
              <a:avLst/>
            </a:prstTxWarp>
          </a:bodyPr>
          <a:lstStyle>
            <a:lvl1pPr marL="534988" indent="-534988" algn="l" rtl="0" eaLnBrk="0" fontAlgn="base" hangingPunct="0">
              <a:spcBef>
                <a:spcPct val="20000"/>
              </a:spcBef>
              <a:spcAft>
                <a:spcPct val="0"/>
              </a:spcAft>
              <a:buClr>
                <a:srgbClr val="00007D"/>
              </a:buClr>
              <a:buSzPct val="80000"/>
              <a:buFont typeface="Wingdings" pitchFamily="2" charset="2"/>
              <a:buChar char="¢"/>
              <a:defRPr sz="3200">
                <a:solidFill>
                  <a:srgbClr val="000000"/>
                </a:solidFill>
                <a:latin typeface="+mn-lt"/>
                <a:ea typeface="+mn-ea"/>
                <a:cs typeface="+mn-cs"/>
              </a:defRPr>
            </a:lvl1pPr>
            <a:lvl2pPr marL="1160463" indent="-446088" algn="l" rtl="0" eaLnBrk="0" fontAlgn="base" hangingPunct="0">
              <a:spcBef>
                <a:spcPct val="20000"/>
              </a:spcBef>
              <a:spcAft>
                <a:spcPct val="0"/>
              </a:spcAft>
              <a:buClr>
                <a:srgbClr val="00007D"/>
              </a:buClr>
              <a:buSzPct val="80000"/>
              <a:buFont typeface="Wingdings" pitchFamily="2" charset="2"/>
              <a:buChar char="¢"/>
              <a:defRPr sz="3000">
                <a:solidFill>
                  <a:srgbClr val="000000"/>
                </a:solidFill>
                <a:latin typeface="+mn-lt"/>
              </a:defRPr>
            </a:lvl2pPr>
            <a:lvl3pPr marL="1701800" indent="-361950" algn="l" rtl="0" eaLnBrk="0" fontAlgn="base" hangingPunct="0">
              <a:spcBef>
                <a:spcPct val="20000"/>
              </a:spcBef>
              <a:spcAft>
                <a:spcPct val="0"/>
              </a:spcAft>
              <a:buClr>
                <a:srgbClr val="00007D"/>
              </a:buClr>
              <a:buSzPct val="80000"/>
              <a:buFont typeface="Wingdings" pitchFamily="2" charset="2"/>
              <a:buChar char="¢"/>
              <a:defRPr sz="2600">
                <a:solidFill>
                  <a:srgbClr val="000000"/>
                </a:solidFill>
                <a:latin typeface="+mn-lt"/>
              </a:defRPr>
            </a:lvl3pPr>
            <a:lvl4pPr marL="2241550" indent="-360363" algn="l" rtl="0" eaLnBrk="0" fontAlgn="base" hangingPunct="0">
              <a:spcBef>
                <a:spcPct val="20000"/>
              </a:spcBef>
              <a:spcAft>
                <a:spcPct val="0"/>
              </a:spcAft>
              <a:buClr>
                <a:srgbClr val="00007D"/>
              </a:buClr>
              <a:buSzPct val="80000"/>
              <a:buFont typeface="Wingdings" pitchFamily="2" charset="2"/>
              <a:buChar char="¢"/>
              <a:defRPr sz="2200">
                <a:solidFill>
                  <a:srgbClr val="000000"/>
                </a:solidFill>
                <a:latin typeface="+mn-lt"/>
              </a:defRPr>
            </a:lvl4pPr>
            <a:lvl5pPr marL="2692400" indent="-271463" algn="l" rtl="0" eaLnBrk="0" fontAlgn="base" hangingPunct="0">
              <a:spcBef>
                <a:spcPct val="20000"/>
              </a:spcBef>
              <a:spcAft>
                <a:spcPct val="0"/>
              </a:spcAft>
              <a:buClr>
                <a:srgbClr val="00007D"/>
              </a:buClr>
              <a:buSzPct val="80000"/>
              <a:buFont typeface="Wingdings" pitchFamily="2" charset="2"/>
              <a:buChar char="¢"/>
              <a:defRPr sz="2200">
                <a:solidFill>
                  <a:srgbClr val="000000"/>
                </a:solidFill>
                <a:latin typeface="+mn-lt"/>
              </a:defRPr>
            </a:lvl5pPr>
            <a:lvl6pPr marL="3063875" indent="-271463" algn="l" rtl="0" fontAlgn="base">
              <a:spcBef>
                <a:spcPct val="20000"/>
              </a:spcBef>
              <a:spcAft>
                <a:spcPct val="0"/>
              </a:spcAft>
              <a:buClr>
                <a:srgbClr val="414141"/>
              </a:buClr>
              <a:buChar char="•"/>
              <a:defRPr sz="2200">
                <a:solidFill>
                  <a:schemeClr val="tx2"/>
                </a:solidFill>
                <a:latin typeface="+mn-lt"/>
              </a:defRPr>
            </a:lvl6pPr>
            <a:lvl7pPr marL="3521075" indent="-271463" algn="l" rtl="0" fontAlgn="base">
              <a:spcBef>
                <a:spcPct val="20000"/>
              </a:spcBef>
              <a:spcAft>
                <a:spcPct val="0"/>
              </a:spcAft>
              <a:buClr>
                <a:srgbClr val="414141"/>
              </a:buClr>
              <a:buChar char="•"/>
              <a:defRPr sz="2200">
                <a:solidFill>
                  <a:schemeClr val="tx2"/>
                </a:solidFill>
                <a:latin typeface="+mn-lt"/>
              </a:defRPr>
            </a:lvl7pPr>
            <a:lvl8pPr marL="3978275" indent="-271463" algn="l" rtl="0" fontAlgn="base">
              <a:spcBef>
                <a:spcPct val="20000"/>
              </a:spcBef>
              <a:spcAft>
                <a:spcPct val="0"/>
              </a:spcAft>
              <a:buClr>
                <a:srgbClr val="414141"/>
              </a:buClr>
              <a:buChar char="•"/>
              <a:defRPr sz="2200">
                <a:solidFill>
                  <a:schemeClr val="tx2"/>
                </a:solidFill>
                <a:latin typeface="+mn-lt"/>
              </a:defRPr>
            </a:lvl8pPr>
            <a:lvl9pPr marL="4435475" indent="-271463" algn="l" rtl="0" fontAlgn="base">
              <a:spcBef>
                <a:spcPct val="20000"/>
              </a:spcBef>
              <a:spcAft>
                <a:spcPct val="0"/>
              </a:spcAft>
              <a:buClr>
                <a:srgbClr val="414141"/>
              </a:buClr>
              <a:buChar char="•"/>
              <a:defRPr sz="2200">
                <a:solidFill>
                  <a:schemeClr val="tx2"/>
                </a:solidFill>
                <a:latin typeface="+mn-lt"/>
              </a:defRPr>
            </a:lvl9pPr>
          </a:lstStyle>
          <a:p>
            <a:pPr eaLnBrk="1" hangingPunct="1">
              <a:buFont typeface="Wingdings" pitchFamily="2" charset="2"/>
              <a:buChar char="q"/>
            </a:pPr>
            <a:r>
              <a:rPr lang="en-GB" sz="2800" kern="0" dirty="0" smtClean="0"/>
              <a:t>Consistency (of definitions)</a:t>
            </a:r>
          </a:p>
          <a:p>
            <a:pPr eaLnBrk="1" hangingPunct="1">
              <a:buFont typeface="Wingdings" pitchFamily="2" charset="2"/>
              <a:buChar char="q"/>
            </a:pPr>
            <a:endParaRPr lang="en-GB" sz="2800" kern="0" dirty="0"/>
          </a:p>
          <a:p>
            <a:pPr eaLnBrk="1" hangingPunct="1">
              <a:buFont typeface="Wingdings" pitchFamily="2" charset="2"/>
              <a:buChar char="q"/>
            </a:pPr>
            <a:r>
              <a:rPr lang="en-GB" sz="4400" kern="0" dirty="0" smtClean="0"/>
              <a:t>Transparency</a:t>
            </a:r>
          </a:p>
          <a:p>
            <a:pPr eaLnBrk="1" hangingPunct="1">
              <a:buFont typeface="Wingdings" pitchFamily="2" charset="2"/>
              <a:buChar char="q"/>
            </a:pPr>
            <a:endParaRPr lang="en-GB" sz="2800" kern="0" dirty="0"/>
          </a:p>
          <a:p>
            <a:pPr eaLnBrk="1" hangingPunct="1">
              <a:buFont typeface="Wingdings" pitchFamily="2" charset="2"/>
              <a:buChar char="q"/>
            </a:pPr>
            <a:r>
              <a:rPr lang="en-GB" sz="6600" kern="0" dirty="0" smtClean="0"/>
              <a:t>Availability</a:t>
            </a:r>
            <a:endParaRPr lang="en-GB" sz="6000" kern="0" dirty="0"/>
          </a:p>
          <a:p>
            <a:pPr marL="0" indent="0" eaLnBrk="1" hangingPunct="1">
              <a:buNone/>
            </a:pPr>
            <a:endParaRPr lang="en-GB" sz="2800" kern="0" dirty="0"/>
          </a:p>
          <a:p>
            <a:pPr marL="401193" indent="-401193" eaLnBrk="1" hangingPunct="1"/>
            <a:endParaRPr lang="en-GB" sz="2800" kern="0" dirty="0"/>
          </a:p>
        </p:txBody>
      </p:sp>
    </p:spTree>
    <p:extLst>
      <p:ext uri="{BB962C8B-B14F-4D97-AF65-F5344CB8AC3E}">
        <p14:creationId xmlns:p14="http://schemas.microsoft.com/office/powerpoint/2010/main" val="11904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sz="half" idx="4294967295"/>
          </p:nvPr>
        </p:nvSpPr>
        <p:spPr>
          <a:xfrm>
            <a:off x="471458" y="1944266"/>
            <a:ext cx="9674370" cy="4584884"/>
          </a:xfrm>
        </p:spPr>
        <p:txBody>
          <a:bodyPr lIns="106985" tIns="53492" rIns="106985" bIns="53492">
            <a:normAutofit/>
          </a:bodyPr>
          <a:lstStyle/>
          <a:p>
            <a:pPr marL="457200" indent="-457200">
              <a:buFont typeface="Wingdings" pitchFamily="2" charset="2"/>
              <a:buChar char="q"/>
            </a:pPr>
            <a:r>
              <a:rPr lang="en-GB" sz="2600" dirty="0" smtClean="0"/>
              <a:t>The Wellcome Trust</a:t>
            </a:r>
          </a:p>
          <a:p>
            <a:pPr marL="457200" indent="-457200">
              <a:buFont typeface="Wingdings" pitchFamily="2" charset="2"/>
              <a:buChar char="q"/>
            </a:pPr>
            <a:endParaRPr lang="en-GB" sz="2600" dirty="0" smtClean="0"/>
          </a:p>
          <a:p>
            <a:pPr marL="457200" indent="-457200">
              <a:buFont typeface="Wingdings" pitchFamily="2" charset="2"/>
              <a:buChar char="q"/>
            </a:pPr>
            <a:r>
              <a:rPr lang="en-GB" sz="2600" dirty="0" smtClean="0"/>
              <a:t>Altmetrics</a:t>
            </a:r>
          </a:p>
          <a:p>
            <a:pPr marL="925204" lvl="1" indent="-457200">
              <a:buFont typeface="Wingdings" pitchFamily="2" charset="2"/>
              <a:buChar char="q"/>
            </a:pPr>
            <a:r>
              <a:rPr lang="en-GB" sz="2200" dirty="0" smtClean="0"/>
              <a:t>Why they are important to us</a:t>
            </a:r>
          </a:p>
          <a:p>
            <a:pPr marL="925204" lvl="1" indent="-457200">
              <a:buFont typeface="Wingdings" pitchFamily="2" charset="2"/>
              <a:buChar char="q"/>
            </a:pPr>
            <a:r>
              <a:rPr lang="en-GB" sz="2200" dirty="0"/>
              <a:t>How we </a:t>
            </a:r>
            <a:r>
              <a:rPr lang="en-GB" sz="2200" dirty="0" smtClean="0"/>
              <a:t>currently use them</a:t>
            </a:r>
          </a:p>
          <a:p>
            <a:pPr marL="457200" indent="-457200">
              <a:buFont typeface="Wingdings" pitchFamily="2" charset="2"/>
              <a:buChar char="q"/>
            </a:pPr>
            <a:endParaRPr lang="en-GB" sz="2600" dirty="0" smtClean="0"/>
          </a:p>
          <a:p>
            <a:pPr marL="457200" indent="-457200">
              <a:buFont typeface="Wingdings" pitchFamily="2" charset="2"/>
              <a:buChar char="q"/>
            </a:pPr>
            <a:r>
              <a:rPr lang="en-GB" sz="2600" dirty="0" smtClean="0"/>
              <a:t>The altmetrics ecosystem</a:t>
            </a:r>
          </a:p>
          <a:p>
            <a:pPr marL="925204" lvl="1" indent="-457200">
              <a:buFont typeface="Wingdings" pitchFamily="2" charset="2"/>
              <a:buChar char="q"/>
            </a:pPr>
            <a:r>
              <a:rPr lang="en-GB" sz="2200" dirty="0" smtClean="0"/>
              <a:t>Consistency, transparency, availability</a:t>
            </a:r>
          </a:p>
          <a:p>
            <a:pPr marL="0" indent="0">
              <a:buNone/>
            </a:pPr>
            <a:endParaRPr lang="en-GB" sz="2800" dirty="0"/>
          </a:p>
        </p:txBody>
      </p:sp>
      <p:pic>
        <p:nvPicPr>
          <p:cNvPr id="3075" name="Picture 15" descr="WE_logotype_black"/>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9267670" y="6529150"/>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
          <p:cNvSpPr txBox="1">
            <a:spLocks noChangeArrowheads="1"/>
          </p:cNvSpPr>
          <p:nvPr/>
        </p:nvSpPr>
        <p:spPr bwMode="auto">
          <a:xfrm>
            <a:off x="590107" y="741760"/>
            <a:ext cx="10433879"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r>
              <a:rPr lang="en-GB" sz="4900" dirty="0" smtClean="0">
                <a:solidFill>
                  <a:srgbClr val="7030A0"/>
                </a:solidFill>
                <a:latin typeface="Calibri" pitchFamily="34" charset="0"/>
              </a:rPr>
              <a:t>Outline</a:t>
            </a:r>
            <a:endParaRPr lang="en-GB" sz="4900" dirty="0">
              <a:solidFill>
                <a:srgbClr val="7030A0"/>
              </a:solidFill>
              <a:latin typeface="Calibri" pitchFamily="34" charset="0"/>
            </a:endParaRPr>
          </a:p>
        </p:txBody>
      </p:sp>
    </p:spTree>
    <p:extLst>
      <p:ext uri="{BB962C8B-B14F-4D97-AF65-F5344CB8AC3E}">
        <p14:creationId xmlns:p14="http://schemas.microsoft.com/office/powerpoint/2010/main" val="2398922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WE_logotype_black"/>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9267670" y="6529150"/>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326933" y="576114"/>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30" tIns="45714" rIns="91430" bIns="45714"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US" sz="3700" b="1" kern="0" dirty="0" smtClean="0">
                <a:solidFill>
                  <a:srgbClr val="7030A0"/>
                </a:solidFill>
                <a:latin typeface="Calibri" pitchFamily="34" charset="0"/>
                <a:ea typeface="ＭＳ Ｐゴシック"/>
                <a:cs typeface="ＭＳ Ｐゴシック"/>
              </a:rPr>
              <a:t>Altmetrics ecosystem - Sources </a:t>
            </a:r>
            <a:r>
              <a:rPr lang="en-US" sz="3700" b="1" kern="0" dirty="0">
                <a:solidFill>
                  <a:srgbClr val="7030A0"/>
                </a:solidFill>
                <a:latin typeface="Calibri" pitchFamily="34" charset="0"/>
                <a:ea typeface="ＭＳ Ｐゴシック"/>
                <a:cs typeface="ＭＳ Ｐゴシック"/>
              </a:rPr>
              <a:t>of data</a:t>
            </a:r>
          </a:p>
        </p:txBody>
      </p:sp>
      <p:sp>
        <p:nvSpPr>
          <p:cNvPr id="4" name="Rectangle 8"/>
          <p:cNvSpPr txBox="1">
            <a:spLocks noChangeArrowheads="1"/>
          </p:cNvSpPr>
          <p:nvPr/>
        </p:nvSpPr>
        <p:spPr bwMode="auto">
          <a:xfrm>
            <a:off x="592107" y="1368202"/>
            <a:ext cx="9553721" cy="359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985" tIns="53492" rIns="106985" bIns="53492" numCol="1" anchor="t" anchorCtr="0" compatLnSpc="1">
            <a:prstTxWarp prst="textNoShape">
              <a:avLst/>
            </a:prstTxWarp>
          </a:bodyPr>
          <a:lstStyle>
            <a:lvl1pPr marL="534988" indent="-534988" algn="l" rtl="0" eaLnBrk="0" fontAlgn="base" hangingPunct="0">
              <a:spcBef>
                <a:spcPct val="20000"/>
              </a:spcBef>
              <a:spcAft>
                <a:spcPct val="0"/>
              </a:spcAft>
              <a:buClr>
                <a:srgbClr val="00007D"/>
              </a:buClr>
              <a:buSzPct val="80000"/>
              <a:buFont typeface="Wingdings" pitchFamily="2" charset="2"/>
              <a:buChar char="¢"/>
              <a:defRPr sz="3200">
                <a:solidFill>
                  <a:srgbClr val="000000"/>
                </a:solidFill>
                <a:latin typeface="+mn-lt"/>
                <a:ea typeface="+mn-ea"/>
                <a:cs typeface="+mn-cs"/>
              </a:defRPr>
            </a:lvl1pPr>
            <a:lvl2pPr marL="1160463" indent="-446088" algn="l" rtl="0" eaLnBrk="0" fontAlgn="base" hangingPunct="0">
              <a:spcBef>
                <a:spcPct val="20000"/>
              </a:spcBef>
              <a:spcAft>
                <a:spcPct val="0"/>
              </a:spcAft>
              <a:buClr>
                <a:srgbClr val="00007D"/>
              </a:buClr>
              <a:buSzPct val="80000"/>
              <a:buFont typeface="Wingdings" pitchFamily="2" charset="2"/>
              <a:buChar char="¢"/>
              <a:defRPr sz="3000">
                <a:solidFill>
                  <a:srgbClr val="000000"/>
                </a:solidFill>
                <a:latin typeface="+mn-lt"/>
              </a:defRPr>
            </a:lvl2pPr>
            <a:lvl3pPr marL="1701800" indent="-361950" algn="l" rtl="0" eaLnBrk="0" fontAlgn="base" hangingPunct="0">
              <a:spcBef>
                <a:spcPct val="20000"/>
              </a:spcBef>
              <a:spcAft>
                <a:spcPct val="0"/>
              </a:spcAft>
              <a:buClr>
                <a:srgbClr val="00007D"/>
              </a:buClr>
              <a:buSzPct val="80000"/>
              <a:buFont typeface="Wingdings" pitchFamily="2" charset="2"/>
              <a:buChar char="¢"/>
              <a:defRPr sz="2600">
                <a:solidFill>
                  <a:srgbClr val="000000"/>
                </a:solidFill>
                <a:latin typeface="+mn-lt"/>
              </a:defRPr>
            </a:lvl3pPr>
            <a:lvl4pPr marL="2241550" indent="-360363" algn="l" rtl="0" eaLnBrk="0" fontAlgn="base" hangingPunct="0">
              <a:spcBef>
                <a:spcPct val="20000"/>
              </a:spcBef>
              <a:spcAft>
                <a:spcPct val="0"/>
              </a:spcAft>
              <a:buClr>
                <a:srgbClr val="00007D"/>
              </a:buClr>
              <a:buSzPct val="80000"/>
              <a:buFont typeface="Wingdings" pitchFamily="2" charset="2"/>
              <a:buChar char="¢"/>
              <a:defRPr sz="2200">
                <a:solidFill>
                  <a:srgbClr val="000000"/>
                </a:solidFill>
                <a:latin typeface="+mn-lt"/>
              </a:defRPr>
            </a:lvl4pPr>
            <a:lvl5pPr marL="2692400" indent="-271463" algn="l" rtl="0" eaLnBrk="0" fontAlgn="base" hangingPunct="0">
              <a:spcBef>
                <a:spcPct val="20000"/>
              </a:spcBef>
              <a:spcAft>
                <a:spcPct val="0"/>
              </a:spcAft>
              <a:buClr>
                <a:srgbClr val="00007D"/>
              </a:buClr>
              <a:buSzPct val="80000"/>
              <a:buFont typeface="Wingdings" pitchFamily="2" charset="2"/>
              <a:buChar char="¢"/>
              <a:defRPr sz="2200">
                <a:solidFill>
                  <a:srgbClr val="000000"/>
                </a:solidFill>
                <a:latin typeface="+mn-lt"/>
              </a:defRPr>
            </a:lvl5pPr>
            <a:lvl6pPr marL="3063875" indent="-271463" algn="l" rtl="0" fontAlgn="base">
              <a:spcBef>
                <a:spcPct val="20000"/>
              </a:spcBef>
              <a:spcAft>
                <a:spcPct val="0"/>
              </a:spcAft>
              <a:buClr>
                <a:srgbClr val="414141"/>
              </a:buClr>
              <a:buChar char="•"/>
              <a:defRPr sz="2200">
                <a:solidFill>
                  <a:schemeClr val="tx2"/>
                </a:solidFill>
                <a:latin typeface="+mn-lt"/>
              </a:defRPr>
            </a:lvl6pPr>
            <a:lvl7pPr marL="3521075" indent="-271463" algn="l" rtl="0" fontAlgn="base">
              <a:spcBef>
                <a:spcPct val="20000"/>
              </a:spcBef>
              <a:spcAft>
                <a:spcPct val="0"/>
              </a:spcAft>
              <a:buClr>
                <a:srgbClr val="414141"/>
              </a:buClr>
              <a:buChar char="•"/>
              <a:defRPr sz="2200">
                <a:solidFill>
                  <a:schemeClr val="tx2"/>
                </a:solidFill>
                <a:latin typeface="+mn-lt"/>
              </a:defRPr>
            </a:lvl7pPr>
            <a:lvl8pPr marL="3978275" indent="-271463" algn="l" rtl="0" fontAlgn="base">
              <a:spcBef>
                <a:spcPct val="20000"/>
              </a:spcBef>
              <a:spcAft>
                <a:spcPct val="0"/>
              </a:spcAft>
              <a:buClr>
                <a:srgbClr val="414141"/>
              </a:buClr>
              <a:buChar char="•"/>
              <a:defRPr sz="2200">
                <a:solidFill>
                  <a:schemeClr val="tx2"/>
                </a:solidFill>
                <a:latin typeface="+mn-lt"/>
              </a:defRPr>
            </a:lvl8pPr>
            <a:lvl9pPr marL="4435475" indent="-271463" algn="l" rtl="0" fontAlgn="base">
              <a:spcBef>
                <a:spcPct val="20000"/>
              </a:spcBef>
              <a:spcAft>
                <a:spcPct val="0"/>
              </a:spcAft>
              <a:buClr>
                <a:srgbClr val="414141"/>
              </a:buClr>
              <a:buChar char="•"/>
              <a:defRPr sz="2200">
                <a:solidFill>
                  <a:schemeClr val="tx2"/>
                </a:solidFill>
                <a:latin typeface="+mn-lt"/>
              </a:defRPr>
            </a:lvl9pPr>
          </a:lstStyle>
          <a:p>
            <a:pPr eaLnBrk="1" hangingPunct="1">
              <a:buFont typeface="Wingdings" pitchFamily="2" charset="2"/>
              <a:buChar char="q"/>
            </a:pPr>
            <a:r>
              <a:rPr lang="en-GB" sz="2800" kern="0" dirty="0"/>
              <a:t>We need </a:t>
            </a:r>
            <a:r>
              <a:rPr lang="en-GB" sz="2800" kern="0" dirty="0" smtClean="0"/>
              <a:t>metrics </a:t>
            </a:r>
            <a:r>
              <a:rPr lang="en-GB" sz="2800" kern="0" dirty="0"/>
              <a:t>data which is consistent in its source and meaning in order to enable sensible comparisons between outputs of different schemes</a:t>
            </a:r>
          </a:p>
          <a:p>
            <a:pPr marL="401193" indent="-401193" eaLnBrk="1" hangingPunct="1"/>
            <a:endParaRPr lang="en-GB" sz="2800" kern="0" dirty="0"/>
          </a:p>
          <a:p>
            <a:pPr eaLnBrk="1" hangingPunct="1">
              <a:buFont typeface="Wingdings" pitchFamily="2" charset="2"/>
              <a:buChar char="q"/>
            </a:pPr>
            <a:r>
              <a:rPr lang="en-GB" sz="2800" kern="0" dirty="0"/>
              <a:t>Differences between publisher-provided data mean that, primarily, we use third-party data providers:</a:t>
            </a:r>
          </a:p>
          <a:p>
            <a:pPr marL="1189006" lvl="1" indent="-457200" eaLnBrk="1" hangingPunct="1">
              <a:buFont typeface="Wingdings" pitchFamily="2" charset="2"/>
              <a:buChar char="q"/>
            </a:pPr>
            <a:r>
              <a:rPr lang="en-GB" sz="2600" kern="0" dirty="0"/>
              <a:t>Thomson Reuters Web of Knowledge</a:t>
            </a:r>
          </a:p>
          <a:p>
            <a:pPr marL="1189006" lvl="1" indent="-457200" eaLnBrk="1" hangingPunct="1">
              <a:buFont typeface="Wingdings" pitchFamily="2" charset="2"/>
              <a:buChar char="q"/>
            </a:pPr>
            <a:r>
              <a:rPr lang="en-GB" sz="2600" kern="0" dirty="0"/>
              <a:t>Altmetric </a:t>
            </a:r>
          </a:p>
          <a:p>
            <a:pPr marL="0" indent="0" eaLnBrk="1" hangingPunct="1">
              <a:buNone/>
            </a:pPr>
            <a:endParaRPr lang="en-GB" sz="2800" kern="0" dirty="0"/>
          </a:p>
          <a:p>
            <a:pPr marL="401193" indent="-401193" eaLnBrk="1" hangingPunct="1"/>
            <a:endParaRPr lang="en-GB" sz="2800" kern="0" dirty="0"/>
          </a:p>
        </p:txBody>
      </p:sp>
      <p:pic>
        <p:nvPicPr>
          <p:cNvPr id="5" name="Picture 4"/>
          <p:cNvPicPr/>
          <p:nvPr/>
        </p:nvPicPr>
        <p:blipFill rotWithShape="1">
          <a:blip r:embed="rId4">
            <a:extLst>
              <a:ext uri="{28A0092B-C50C-407E-A947-70E740481C1C}">
                <a14:useLocalDpi xmlns:a14="http://schemas.microsoft.com/office/drawing/2010/main" val="0"/>
              </a:ext>
            </a:extLst>
          </a:blip>
          <a:srcRect l="10056" t="24671" r="9497" b="25659"/>
          <a:stretch/>
        </p:blipFill>
        <p:spPr bwMode="auto">
          <a:xfrm>
            <a:off x="1133548" y="5339444"/>
            <a:ext cx="2304415" cy="1510189"/>
          </a:xfrm>
          <a:prstGeom prst="rect">
            <a:avLst/>
          </a:prstGeom>
          <a:ln>
            <a:noFill/>
          </a:ln>
          <a:extLst>
            <a:ext uri="{53640926-AAD7-44D8-BBD7-CCE9431645EC}">
              <a14:shadowObscured xmlns:a14="http://schemas.microsoft.com/office/drawing/2010/main"/>
            </a:ext>
          </a:extLst>
        </p:spPr>
      </p:pic>
      <p:pic>
        <p:nvPicPr>
          <p:cNvPr id="3074" name="Picture 2" descr="https://gallery.mailchimp.com/01235c78bc910f8d530fd10c2/images/altmetric_logo_600pxa492a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200" y="5431651"/>
            <a:ext cx="3091545" cy="109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49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8097" t="20495" r="39937" b="19903"/>
          <a:stretch/>
        </p:blipFill>
        <p:spPr bwMode="auto">
          <a:xfrm>
            <a:off x="518688" y="3290711"/>
            <a:ext cx="5295759" cy="352535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5094" t="25739" r="6927" b="15281"/>
          <a:stretch/>
        </p:blipFill>
        <p:spPr bwMode="auto">
          <a:xfrm>
            <a:off x="325528" y="1180981"/>
            <a:ext cx="6341942" cy="1992249"/>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rotWithShape="1">
          <a:blip r:embed="rId5"/>
          <a:srcRect l="17426" t="8341" r="42225" b="3962"/>
          <a:stretch/>
        </p:blipFill>
        <p:spPr bwMode="auto">
          <a:xfrm>
            <a:off x="6667470" y="1854261"/>
            <a:ext cx="4460608" cy="4544654"/>
          </a:xfrm>
          <a:prstGeom prst="rect">
            <a:avLst/>
          </a:prstGeom>
          <a:ln>
            <a:noFill/>
          </a:ln>
          <a:extLst>
            <a:ext uri="{53640926-AAD7-44D8-BBD7-CCE9431645EC}">
              <a14:shadowObscured xmlns:a14="http://schemas.microsoft.com/office/drawing/2010/main"/>
            </a:ext>
          </a:extLst>
        </p:spPr>
      </p:pic>
      <p:pic>
        <p:nvPicPr>
          <p:cNvPr id="7" name="Picture 15" descr="WE_logotype_black"/>
          <p:cNvPicPr>
            <a:picLocks noChangeAspect="1" noChangeArrowheads="1"/>
          </p:cNvPicPr>
          <p:nvPr/>
        </p:nvPicPr>
        <p:blipFill>
          <a:blip r:embed="rId6">
            <a:lum bright="14000"/>
            <a:extLst>
              <a:ext uri="{28A0092B-C50C-407E-A947-70E740481C1C}">
                <a14:useLocalDpi xmlns:a14="http://schemas.microsoft.com/office/drawing/2010/main" val="0"/>
              </a:ext>
            </a:extLst>
          </a:blip>
          <a:srcRect/>
          <a:stretch>
            <a:fillRect/>
          </a:stretch>
        </p:blipFill>
        <p:spPr bwMode="auto">
          <a:xfrm>
            <a:off x="9571912" y="6842857"/>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bwMode="auto">
          <a:xfrm>
            <a:off x="6402560" y="2012674"/>
            <a:ext cx="4990428" cy="606341"/>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106985" tIns="53492" rIns="106985" bIns="53492" numCol="1" rtlCol="0" anchor="t" anchorCtr="0" compatLnSpc="1">
            <a:prstTxWarp prst="textNoShape">
              <a:avLst/>
            </a:prstTxWarp>
            <a:spAutoFit/>
          </a:bodyPr>
          <a:lstStyle/>
          <a:p>
            <a:pPr defTabSz="1069848"/>
            <a:endParaRPr lang="en-GB" sz="2100" b="1">
              <a:latin typeface="Arial" charset="0"/>
            </a:endParaRPr>
          </a:p>
        </p:txBody>
      </p:sp>
      <p:sp>
        <p:nvSpPr>
          <p:cNvPr id="9" name="Rectangle 2"/>
          <p:cNvSpPr txBox="1">
            <a:spLocks noChangeArrowheads="1"/>
          </p:cNvSpPr>
          <p:nvPr/>
        </p:nvSpPr>
        <p:spPr bwMode="auto">
          <a:xfrm>
            <a:off x="295304" y="273681"/>
            <a:ext cx="5978515" cy="75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30" tIns="45714" rIns="91430" bIns="45714"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US" sz="3700" kern="0" dirty="0">
                <a:solidFill>
                  <a:srgbClr val="7030A0"/>
                </a:solidFill>
                <a:latin typeface="Calibri" pitchFamily="34" charset="0"/>
                <a:ea typeface="ＭＳ Ｐゴシック"/>
                <a:cs typeface="ＭＳ Ｐゴシック"/>
              </a:rPr>
              <a:t>Differences in citation data</a:t>
            </a:r>
          </a:p>
        </p:txBody>
      </p:sp>
    </p:spTree>
    <p:extLst>
      <p:ext uri="{BB962C8B-B14F-4D97-AF65-F5344CB8AC3E}">
        <p14:creationId xmlns:p14="http://schemas.microsoft.com/office/powerpoint/2010/main" val="15622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12594066"/>
              </p:ext>
            </p:extLst>
          </p:nvPr>
        </p:nvGraphicFramePr>
        <p:xfrm>
          <a:off x="1200778" y="1502898"/>
          <a:ext cx="8529097" cy="3376502"/>
        </p:xfrm>
        <a:graphic>
          <a:graphicData uri="http://schemas.openxmlformats.org/drawingml/2006/table">
            <a:tbl>
              <a:tblPr firstRow="1" firstCol="1" bandRow="1">
                <a:tableStyleId>{775DCB02-9BB8-47FD-8907-85C794F793BA}</a:tableStyleId>
              </a:tblPr>
              <a:tblGrid>
                <a:gridCol w="4899694"/>
                <a:gridCol w="3629403"/>
              </a:tblGrid>
              <a:tr h="726572">
                <a:tc>
                  <a:txBody>
                    <a:bodyPr/>
                    <a:lstStyle/>
                    <a:p>
                      <a:pPr>
                        <a:lnSpc>
                          <a:spcPct val="115000"/>
                        </a:lnSpc>
                        <a:spcAft>
                          <a:spcPts val="0"/>
                        </a:spcAft>
                      </a:pPr>
                      <a:r>
                        <a:rPr lang="en-GB" sz="2500" dirty="0">
                          <a:effectLst/>
                        </a:rPr>
                        <a:t> </a:t>
                      </a:r>
                      <a:r>
                        <a:rPr lang="en-GB" sz="2500" dirty="0" smtClean="0">
                          <a:effectLst/>
                        </a:rPr>
                        <a:t>Source</a:t>
                      </a:r>
                      <a:endParaRPr lang="en-GB" sz="2500" dirty="0">
                        <a:effectLst/>
                        <a:latin typeface="Calibri"/>
                        <a:ea typeface="Calibri"/>
                        <a:cs typeface="Times New Roman"/>
                      </a:endParaRPr>
                    </a:p>
                  </a:txBody>
                  <a:tcPr marL="86416" marR="86416" marT="0" marB="0"/>
                </a:tc>
                <a:tc>
                  <a:txBody>
                    <a:bodyPr/>
                    <a:lstStyle/>
                    <a:p>
                      <a:pPr>
                        <a:lnSpc>
                          <a:spcPct val="115000"/>
                        </a:lnSpc>
                        <a:spcAft>
                          <a:spcPts val="0"/>
                        </a:spcAft>
                      </a:pPr>
                      <a:r>
                        <a:rPr lang="en-GB" sz="2500" dirty="0" smtClean="0">
                          <a:effectLst/>
                        </a:rPr>
                        <a:t>Number of citations</a:t>
                      </a:r>
                      <a:endParaRPr lang="en-GB" sz="2500" dirty="0">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Scopus</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76</a:t>
                      </a:r>
                      <a:endParaRPr lang="en-GB" sz="2500" b="1" dirty="0">
                        <a:solidFill>
                          <a:schemeClr val="tx2"/>
                        </a:solidFill>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Web of Science</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64</a:t>
                      </a:r>
                      <a:endParaRPr lang="en-GB" sz="2500" b="1" dirty="0">
                        <a:solidFill>
                          <a:schemeClr val="tx2"/>
                        </a:solidFill>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Google Scholar</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103</a:t>
                      </a:r>
                      <a:endParaRPr lang="en-GB" sz="2500" b="1" dirty="0">
                        <a:solidFill>
                          <a:schemeClr val="tx2"/>
                        </a:solidFill>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CrossRef</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56</a:t>
                      </a:r>
                      <a:endParaRPr lang="en-GB" sz="2500" b="1" dirty="0">
                        <a:solidFill>
                          <a:schemeClr val="tx2"/>
                        </a:solidFill>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PMC</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44</a:t>
                      </a:r>
                      <a:endParaRPr lang="en-GB" sz="2500" b="1" dirty="0">
                        <a:solidFill>
                          <a:schemeClr val="tx2"/>
                        </a:solidFill>
                        <a:effectLst/>
                        <a:latin typeface="Calibri"/>
                        <a:ea typeface="Calibri"/>
                        <a:cs typeface="Times New Roman"/>
                      </a:endParaRPr>
                    </a:p>
                  </a:txBody>
                  <a:tcPr marL="86416" marR="86416" marT="0" marB="0"/>
                </a:tc>
              </a:tr>
              <a:tr h="441655">
                <a:tc>
                  <a:txBody>
                    <a:bodyPr/>
                    <a:lstStyle/>
                    <a:p>
                      <a:pPr>
                        <a:lnSpc>
                          <a:spcPct val="115000"/>
                        </a:lnSpc>
                        <a:spcAft>
                          <a:spcPts val="0"/>
                        </a:spcAft>
                      </a:pPr>
                      <a:r>
                        <a:rPr lang="en-GB" sz="2500" dirty="0">
                          <a:effectLst/>
                        </a:rPr>
                        <a:t>EuropePMC</a:t>
                      </a:r>
                      <a:endParaRPr lang="en-GB" sz="2500" dirty="0">
                        <a:solidFill>
                          <a:schemeClr val="tx2"/>
                        </a:solidFill>
                        <a:effectLst/>
                        <a:latin typeface="Calibri"/>
                        <a:ea typeface="Calibri"/>
                        <a:cs typeface="Times New Roman"/>
                      </a:endParaRPr>
                    </a:p>
                  </a:txBody>
                  <a:tcPr marL="86416" marR="86416" marT="0" marB="0"/>
                </a:tc>
                <a:tc>
                  <a:txBody>
                    <a:bodyPr/>
                    <a:lstStyle/>
                    <a:p>
                      <a:pPr algn="ctr">
                        <a:lnSpc>
                          <a:spcPct val="115000"/>
                        </a:lnSpc>
                        <a:spcAft>
                          <a:spcPts val="0"/>
                        </a:spcAft>
                      </a:pPr>
                      <a:r>
                        <a:rPr lang="en-GB" sz="2500" dirty="0">
                          <a:effectLst/>
                        </a:rPr>
                        <a:t>66</a:t>
                      </a:r>
                      <a:endParaRPr lang="en-GB" sz="2500" b="1" dirty="0">
                        <a:solidFill>
                          <a:schemeClr val="tx2"/>
                        </a:solidFill>
                        <a:effectLst/>
                        <a:latin typeface="Calibri"/>
                        <a:ea typeface="Calibri"/>
                        <a:cs typeface="Times New Roman"/>
                      </a:endParaRPr>
                    </a:p>
                  </a:txBody>
                  <a:tcPr marL="86416" marR="86416" marT="0" marB="0"/>
                </a:tc>
              </a:tr>
            </a:tbl>
          </a:graphicData>
        </a:graphic>
      </p:graphicFrame>
      <p:sp>
        <p:nvSpPr>
          <p:cNvPr id="6" name="TextBox 5"/>
          <p:cNvSpPr txBox="1"/>
          <p:nvPr/>
        </p:nvSpPr>
        <p:spPr>
          <a:xfrm>
            <a:off x="1230910" y="5112619"/>
            <a:ext cx="5993667" cy="1216024"/>
          </a:xfrm>
          <a:prstGeom prst="rect">
            <a:avLst/>
          </a:prstGeom>
          <a:noFill/>
        </p:spPr>
        <p:txBody>
          <a:bodyPr wrap="none" lIns="106985" tIns="53492" rIns="106985" bIns="53492" rtlCol="0">
            <a:spAutoFit/>
          </a:bodyPr>
          <a:lstStyle/>
          <a:p>
            <a:r>
              <a:rPr lang="en-GB" b="0" dirty="0" smtClean="0">
                <a:latin typeface="Calibri" pitchFamily="34" charset="0"/>
              </a:rPr>
              <a:t>For a sample of 358 Wellcome-associated papers, on average:</a:t>
            </a:r>
          </a:p>
          <a:p>
            <a:pPr marL="334328" indent="-334328">
              <a:buFont typeface="Wingdings" pitchFamily="2" charset="2"/>
              <a:buChar char="q"/>
            </a:pPr>
            <a:r>
              <a:rPr lang="en-GB" b="0" dirty="0" smtClean="0">
                <a:latin typeface="Calibri" pitchFamily="34" charset="0"/>
              </a:rPr>
              <a:t>WoS had </a:t>
            </a:r>
            <a:r>
              <a:rPr lang="en-GB" dirty="0" smtClean="0">
                <a:latin typeface="Calibri" pitchFamily="34" charset="0"/>
              </a:rPr>
              <a:t>10</a:t>
            </a:r>
            <a:r>
              <a:rPr lang="en-GB" b="0" dirty="0" smtClean="0">
                <a:latin typeface="Calibri" pitchFamily="34" charset="0"/>
              </a:rPr>
              <a:t> cites per paper</a:t>
            </a:r>
          </a:p>
          <a:p>
            <a:pPr marL="334328" indent="-334328">
              <a:buFont typeface="Wingdings" pitchFamily="2" charset="2"/>
              <a:buChar char="q"/>
            </a:pPr>
            <a:r>
              <a:rPr lang="en-GB" b="0" dirty="0" smtClean="0">
                <a:latin typeface="Calibri" pitchFamily="34" charset="0"/>
              </a:rPr>
              <a:t>Scopus </a:t>
            </a:r>
            <a:r>
              <a:rPr lang="en-GB" dirty="0" smtClean="0">
                <a:latin typeface="Calibri" pitchFamily="34" charset="0"/>
              </a:rPr>
              <a:t>12</a:t>
            </a:r>
            <a:r>
              <a:rPr lang="en-GB" b="0" dirty="0" smtClean="0">
                <a:latin typeface="Calibri" pitchFamily="34" charset="0"/>
              </a:rPr>
              <a:t> cites per paper</a:t>
            </a:r>
          </a:p>
          <a:p>
            <a:pPr marL="334328" indent="-334328">
              <a:buFont typeface="Wingdings" pitchFamily="2" charset="2"/>
              <a:buChar char="q"/>
            </a:pPr>
            <a:r>
              <a:rPr lang="en-GB" b="0" dirty="0" smtClean="0">
                <a:latin typeface="Calibri" pitchFamily="34" charset="0"/>
              </a:rPr>
              <a:t>Google Scholar </a:t>
            </a:r>
            <a:r>
              <a:rPr lang="en-GB" dirty="0" smtClean="0">
                <a:latin typeface="Calibri" pitchFamily="34" charset="0"/>
              </a:rPr>
              <a:t>18</a:t>
            </a:r>
            <a:r>
              <a:rPr lang="en-GB" b="0" dirty="0" smtClean="0">
                <a:latin typeface="Calibri" pitchFamily="34" charset="0"/>
              </a:rPr>
              <a:t> cites per paper</a:t>
            </a:r>
            <a:endParaRPr lang="en-GB" b="0" dirty="0">
              <a:latin typeface="Calibri" pitchFamily="34" charset="0"/>
            </a:endParaRPr>
          </a:p>
        </p:txBody>
      </p:sp>
      <p:sp>
        <p:nvSpPr>
          <p:cNvPr id="5" name="Rectangle 2"/>
          <p:cNvSpPr txBox="1">
            <a:spLocks noChangeArrowheads="1"/>
          </p:cNvSpPr>
          <p:nvPr/>
        </p:nvSpPr>
        <p:spPr bwMode="auto">
          <a:xfrm>
            <a:off x="326933" y="576115"/>
            <a:ext cx="10615912" cy="9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30" tIns="45714" rIns="91430" bIns="45714" numCol="1" anchor="t" anchorCtr="0" compatLnSpc="1">
            <a:prstTxWarp prst="textNoShape">
              <a:avLst/>
            </a:prstTxWarp>
          </a:bodyPr>
          <a:lstStyle>
            <a:lvl1pPr algn="l" rtl="0" eaLnBrk="1" fontAlgn="base" hangingPunct="1">
              <a:spcBef>
                <a:spcPct val="0"/>
              </a:spcBef>
              <a:spcAft>
                <a:spcPct val="0"/>
              </a:spcAft>
              <a:defRPr sz="3600">
                <a:solidFill>
                  <a:srgbClr val="00B9BE"/>
                </a:solidFill>
                <a:latin typeface="+mn-lt"/>
                <a:ea typeface="+mj-ea"/>
                <a:cs typeface="+mj-cs"/>
              </a:defRPr>
            </a:lvl1pPr>
            <a:lvl2pPr algn="l" rtl="0" eaLnBrk="1" fontAlgn="base" hangingPunct="1">
              <a:spcBef>
                <a:spcPct val="0"/>
              </a:spcBef>
              <a:spcAft>
                <a:spcPct val="0"/>
              </a:spcAft>
              <a:defRPr sz="3600">
                <a:solidFill>
                  <a:srgbClr val="8C5FA5"/>
                </a:solidFill>
                <a:latin typeface="Times New Roman" pitchFamily="18" charset="0"/>
                <a:ea typeface="ＭＳ Ｐゴシック" charset="-128"/>
              </a:defRPr>
            </a:lvl2pPr>
            <a:lvl3pPr algn="l" rtl="0" eaLnBrk="1" fontAlgn="base" hangingPunct="1">
              <a:spcBef>
                <a:spcPct val="0"/>
              </a:spcBef>
              <a:spcAft>
                <a:spcPct val="0"/>
              </a:spcAft>
              <a:defRPr sz="3600">
                <a:solidFill>
                  <a:srgbClr val="8C5FA5"/>
                </a:solidFill>
                <a:latin typeface="Times New Roman" pitchFamily="18" charset="0"/>
                <a:ea typeface="ＭＳ Ｐゴシック" charset="-128"/>
              </a:defRPr>
            </a:lvl3pPr>
            <a:lvl4pPr algn="l" rtl="0" eaLnBrk="1" fontAlgn="base" hangingPunct="1">
              <a:spcBef>
                <a:spcPct val="0"/>
              </a:spcBef>
              <a:spcAft>
                <a:spcPct val="0"/>
              </a:spcAft>
              <a:defRPr sz="3600">
                <a:solidFill>
                  <a:srgbClr val="8C5FA5"/>
                </a:solidFill>
                <a:latin typeface="Times New Roman" pitchFamily="18" charset="0"/>
                <a:ea typeface="ＭＳ Ｐゴシック" charset="-128"/>
              </a:defRPr>
            </a:lvl4pPr>
            <a:lvl5pPr algn="l" rtl="0" eaLnBrk="1" fontAlgn="base" hangingPunct="1">
              <a:spcBef>
                <a:spcPct val="0"/>
              </a:spcBef>
              <a:spcAft>
                <a:spcPct val="0"/>
              </a:spcAft>
              <a:defRPr sz="3600">
                <a:solidFill>
                  <a:srgbClr val="8C5FA5"/>
                </a:solidFill>
                <a:latin typeface="Times New Roman" pitchFamily="18" charset="0"/>
                <a:ea typeface="ＭＳ Ｐゴシック" charset="-128"/>
              </a:defRPr>
            </a:lvl5pPr>
            <a:lvl6pPr marL="457200" algn="l" rtl="0" eaLnBrk="1" fontAlgn="base" hangingPunct="1">
              <a:spcBef>
                <a:spcPct val="0"/>
              </a:spcBef>
              <a:spcAft>
                <a:spcPct val="0"/>
              </a:spcAft>
              <a:defRPr sz="3600">
                <a:solidFill>
                  <a:srgbClr val="8C5FA5"/>
                </a:solidFill>
                <a:latin typeface="Times New Roman" pitchFamily="18" charset="0"/>
                <a:ea typeface="ＭＳ Ｐゴシック" charset="-128"/>
              </a:defRPr>
            </a:lvl6pPr>
            <a:lvl7pPr marL="914400" algn="l" rtl="0" eaLnBrk="1" fontAlgn="base" hangingPunct="1">
              <a:spcBef>
                <a:spcPct val="0"/>
              </a:spcBef>
              <a:spcAft>
                <a:spcPct val="0"/>
              </a:spcAft>
              <a:defRPr sz="3600">
                <a:solidFill>
                  <a:srgbClr val="8C5FA5"/>
                </a:solidFill>
                <a:latin typeface="Times New Roman" pitchFamily="18" charset="0"/>
                <a:ea typeface="ＭＳ Ｐゴシック" charset="-128"/>
              </a:defRPr>
            </a:lvl7pPr>
            <a:lvl8pPr marL="1371600" algn="l" rtl="0" eaLnBrk="1" fontAlgn="base" hangingPunct="1">
              <a:spcBef>
                <a:spcPct val="0"/>
              </a:spcBef>
              <a:spcAft>
                <a:spcPct val="0"/>
              </a:spcAft>
              <a:defRPr sz="3600">
                <a:solidFill>
                  <a:srgbClr val="8C5FA5"/>
                </a:solidFill>
                <a:latin typeface="Times New Roman" pitchFamily="18" charset="0"/>
                <a:ea typeface="ＭＳ Ｐゴシック" charset="-128"/>
              </a:defRPr>
            </a:lvl8pPr>
            <a:lvl9pPr marL="1828800" algn="l" rtl="0" eaLnBrk="1" fontAlgn="base" hangingPunct="1">
              <a:spcBef>
                <a:spcPct val="0"/>
              </a:spcBef>
              <a:spcAft>
                <a:spcPct val="0"/>
              </a:spcAft>
              <a:defRPr sz="3600">
                <a:solidFill>
                  <a:srgbClr val="8C5FA5"/>
                </a:solidFill>
                <a:latin typeface="Times New Roman" pitchFamily="18" charset="0"/>
                <a:ea typeface="ＭＳ Ｐゴシック" charset="-128"/>
              </a:defRPr>
            </a:lvl9pPr>
          </a:lstStyle>
          <a:p>
            <a:pPr>
              <a:defRPr/>
            </a:pPr>
            <a:r>
              <a:rPr lang="en-US" sz="3700" kern="0" dirty="0">
                <a:solidFill>
                  <a:srgbClr val="7030A0"/>
                </a:solidFill>
                <a:latin typeface="Calibri" pitchFamily="34" charset="0"/>
                <a:ea typeface="ＭＳ Ｐゴシック"/>
                <a:cs typeface="ＭＳ Ｐゴシック"/>
              </a:rPr>
              <a:t>Differences in citation data</a:t>
            </a:r>
          </a:p>
        </p:txBody>
      </p:sp>
      <p:pic>
        <p:nvPicPr>
          <p:cNvPr id="7" name="Picture 15" descr="WE_logotype_black"/>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9267670" y="6851611"/>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589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txBox="1">
            <a:spLocks noChangeArrowheads="1"/>
          </p:cNvSpPr>
          <p:nvPr/>
        </p:nvSpPr>
        <p:spPr bwMode="auto">
          <a:xfrm>
            <a:off x="595325" y="936154"/>
            <a:ext cx="10350287" cy="359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lvl1pPr algn="l" rtl="0" eaLnBrk="1" fontAlgn="base" hangingPunct="1">
              <a:spcBef>
                <a:spcPct val="20000"/>
              </a:spcBef>
              <a:spcAft>
                <a:spcPct val="0"/>
              </a:spcAft>
              <a:defRPr sz="2400">
                <a:solidFill>
                  <a:srgbClr val="D2D2D2"/>
                </a:solidFill>
                <a:latin typeface="+mn-lt"/>
                <a:ea typeface="+mn-ea"/>
                <a:cs typeface="+mn-cs"/>
              </a:defRPr>
            </a:lvl1pPr>
            <a:lvl2pPr marL="361950" indent="-1825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2pPr>
            <a:lvl3pPr marL="712788" indent="-1698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3pPr>
            <a:lvl4pPr marL="1073150" indent="-179388"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4pPr>
            <a:lvl5pPr marL="1435100" indent="-180975"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5pPr>
            <a:lvl6pPr marL="18923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6pPr>
            <a:lvl7pPr marL="23495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7pPr>
            <a:lvl8pPr marL="28067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8pPr>
            <a:lvl9pPr marL="32639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9pPr>
          </a:lstStyle>
          <a:p>
            <a:r>
              <a:rPr lang="en-GB" sz="3600" b="1" kern="0" dirty="0" smtClean="0">
                <a:solidFill>
                  <a:srgbClr val="7030A0"/>
                </a:solidFill>
                <a:latin typeface="Calibri" pitchFamily="34" charset="0"/>
              </a:rPr>
              <a:t>Summary:</a:t>
            </a:r>
          </a:p>
          <a:p>
            <a:endParaRPr lang="en-GB" sz="2000" kern="0" dirty="0" smtClean="0"/>
          </a:p>
          <a:p>
            <a:pPr marL="457200" indent="-457200">
              <a:buFont typeface="Wingdings" pitchFamily="2" charset="2"/>
              <a:buChar char="q"/>
            </a:pPr>
            <a:endParaRPr lang="en-GB" kern="0" dirty="0">
              <a:latin typeface="Calibri" pitchFamily="34" charset="0"/>
            </a:endParaRPr>
          </a:p>
          <a:p>
            <a:pPr marL="457200" indent="-457200">
              <a:buFont typeface="Wingdings" pitchFamily="2" charset="2"/>
              <a:buChar char="q"/>
            </a:pPr>
            <a:r>
              <a:rPr lang="en-GB" kern="0" dirty="0" smtClean="0">
                <a:solidFill>
                  <a:schemeClr val="tx1"/>
                </a:solidFill>
                <a:latin typeface="Calibri" pitchFamily="34" charset="0"/>
              </a:rPr>
              <a:t>The Wellcome Trust is interested in all of the different types of </a:t>
            </a:r>
            <a:r>
              <a:rPr lang="en-GB" b="1" kern="0" dirty="0" smtClean="0">
                <a:solidFill>
                  <a:srgbClr val="7030A0"/>
                </a:solidFill>
                <a:latin typeface="Calibri" pitchFamily="34" charset="0"/>
              </a:rPr>
              <a:t>impact</a:t>
            </a:r>
            <a:r>
              <a:rPr lang="en-GB" kern="0" dirty="0" smtClean="0">
                <a:solidFill>
                  <a:schemeClr val="tx1"/>
                </a:solidFill>
                <a:latin typeface="Calibri" pitchFamily="34" charset="0"/>
              </a:rPr>
              <a:t> which arise from the work it supports (and numerous means of measuring it).</a:t>
            </a:r>
          </a:p>
          <a:p>
            <a:pPr marL="457200" indent="-457200">
              <a:buFont typeface="Wingdings" pitchFamily="2" charset="2"/>
              <a:buChar char="q"/>
            </a:pPr>
            <a:endParaRPr lang="en-GB" sz="2000" kern="0" dirty="0" smtClean="0"/>
          </a:p>
          <a:p>
            <a:pPr marL="457200" indent="-457200">
              <a:buFont typeface="Wingdings" pitchFamily="2" charset="2"/>
              <a:buChar char="q"/>
            </a:pPr>
            <a:r>
              <a:rPr lang="en-GB" kern="0" dirty="0" smtClean="0">
                <a:solidFill>
                  <a:schemeClr val="tx1"/>
                </a:solidFill>
                <a:latin typeface="Calibri" pitchFamily="34" charset="0"/>
              </a:rPr>
              <a:t>Therefore delighted that helpful </a:t>
            </a:r>
            <a:r>
              <a:rPr lang="en-GB" b="1" kern="0" dirty="0" smtClean="0">
                <a:solidFill>
                  <a:srgbClr val="7030A0"/>
                </a:solidFill>
                <a:latin typeface="Calibri" pitchFamily="34" charset="0"/>
              </a:rPr>
              <a:t>tools</a:t>
            </a:r>
            <a:r>
              <a:rPr lang="en-GB" kern="0" dirty="0" smtClean="0">
                <a:solidFill>
                  <a:srgbClr val="7030A0"/>
                </a:solidFill>
                <a:latin typeface="Calibri" pitchFamily="34" charset="0"/>
              </a:rPr>
              <a:t> </a:t>
            </a:r>
            <a:r>
              <a:rPr lang="en-GB" kern="0" dirty="0" smtClean="0">
                <a:solidFill>
                  <a:schemeClr val="tx1"/>
                </a:solidFill>
                <a:latin typeface="Calibri" pitchFamily="34" charset="0"/>
              </a:rPr>
              <a:t>are being developed.</a:t>
            </a:r>
          </a:p>
          <a:p>
            <a:pPr marL="457200" indent="-457200">
              <a:buFont typeface="Wingdings" pitchFamily="2" charset="2"/>
              <a:buChar char="q"/>
            </a:pPr>
            <a:endParaRPr lang="en-GB" kern="0" dirty="0">
              <a:latin typeface="Calibri" pitchFamily="34" charset="0"/>
            </a:endParaRPr>
          </a:p>
          <a:p>
            <a:pPr marL="457200" indent="-457200">
              <a:buFont typeface="Wingdings" pitchFamily="2" charset="2"/>
              <a:buChar char="q"/>
            </a:pPr>
            <a:r>
              <a:rPr lang="en-GB" kern="0" dirty="0" smtClean="0">
                <a:solidFill>
                  <a:schemeClr val="tx1"/>
                </a:solidFill>
                <a:latin typeface="Calibri" pitchFamily="34" charset="0"/>
              </a:rPr>
              <a:t>Greater </a:t>
            </a:r>
            <a:r>
              <a:rPr lang="en-GB" b="1" kern="0" dirty="0" smtClean="0">
                <a:solidFill>
                  <a:srgbClr val="7030A0"/>
                </a:solidFill>
                <a:latin typeface="Calibri" pitchFamily="34" charset="0"/>
              </a:rPr>
              <a:t>consistency</a:t>
            </a:r>
            <a:r>
              <a:rPr lang="en-GB" kern="0" dirty="0" smtClean="0">
                <a:solidFill>
                  <a:schemeClr val="tx1"/>
                </a:solidFill>
                <a:latin typeface="Calibri" pitchFamily="34" charset="0"/>
              </a:rPr>
              <a:t>, </a:t>
            </a:r>
            <a:r>
              <a:rPr lang="en-GB" b="1" kern="0" dirty="0" smtClean="0">
                <a:solidFill>
                  <a:srgbClr val="7030A0"/>
                </a:solidFill>
                <a:latin typeface="Calibri" pitchFamily="34" charset="0"/>
              </a:rPr>
              <a:t>transparency</a:t>
            </a:r>
            <a:r>
              <a:rPr lang="en-GB" kern="0" dirty="0" smtClean="0">
                <a:solidFill>
                  <a:schemeClr val="tx1"/>
                </a:solidFill>
                <a:latin typeface="Calibri" pitchFamily="34" charset="0"/>
              </a:rPr>
              <a:t>, and </a:t>
            </a:r>
            <a:r>
              <a:rPr lang="en-GB" b="1" kern="0" dirty="0" smtClean="0">
                <a:solidFill>
                  <a:srgbClr val="7030A0"/>
                </a:solidFill>
                <a:latin typeface="Calibri" pitchFamily="34" charset="0"/>
              </a:rPr>
              <a:t>availability</a:t>
            </a:r>
            <a:r>
              <a:rPr lang="en-GB" kern="0" dirty="0" smtClean="0">
                <a:solidFill>
                  <a:schemeClr val="tx1"/>
                </a:solidFill>
                <a:latin typeface="Calibri" pitchFamily="34" charset="0"/>
              </a:rPr>
              <a:t> would serve the Trust’s requirements.</a:t>
            </a:r>
          </a:p>
          <a:p>
            <a:endParaRPr lang="en-GB" kern="0" dirty="0" smtClean="0">
              <a:solidFill>
                <a:srgbClr val="FF0000"/>
              </a:solidFill>
              <a:latin typeface="Calibri" pitchFamily="34" charset="0"/>
            </a:endParaRPr>
          </a:p>
          <a:p>
            <a:pPr marL="457200" indent="-457200">
              <a:buFont typeface="Wingdings" pitchFamily="2" charset="2"/>
              <a:buChar char="q"/>
            </a:pPr>
            <a:endParaRPr lang="en-GB" sz="2000" kern="0" dirty="0" smtClean="0"/>
          </a:p>
          <a:p>
            <a:endParaRPr lang="en-GB" sz="3600" kern="0" dirty="0">
              <a:solidFill>
                <a:schemeClr val="accent3">
                  <a:lumMod val="75000"/>
                </a:schemeClr>
              </a:solidFill>
              <a:latin typeface="Calibri" pitchFamily="34" charset="0"/>
            </a:endParaRPr>
          </a:p>
          <a:p>
            <a:endParaRPr lang="en-GB" sz="2000" kern="0" dirty="0" smtClean="0"/>
          </a:p>
          <a:p>
            <a:pPr marL="457200" indent="-457200">
              <a:buFont typeface="Wingdings" pitchFamily="2" charset="2"/>
              <a:buChar char="q"/>
            </a:pPr>
            <a:endParaRPr lang="en-GB" sz="2000" kern="0" dirty="0"/>
          </a:p>
          <a:p>
            <a:pPr marL="457200" indent="-457200">
              <a:buFont typeface="Wingdings" pitchFamily="2" charset="2"/>
              <a:buChar char="q"/>
            </a:pPr>
            <a:endParaRPr lang="en-GB" sz="2000" kern="0" dirty="0" smtClean="0"/>
          </a:p>
          <a:p>
            <a:pPr marL="457200" indent="-457200">
              <a:buFont typeface="Wingdings" pitchFamily="2" charset="2"/>
              <a:buChar char="q"/>
            </a:pPr>
            <a:endParaRPr lang="en-GB" sz="2000" kern="0" dirty="0"/>
          </a:p>
          <a:p>
            <a:pPr marL="457200" indent="-457200">
              <a:buFont typeface="Wingdings" pitchFamily="2" charset="2"/>
              <a:buChar char="q"/>
            </a:pPr>
            <a:endParaRPr lang="en-GB" sz="2000" kern="0" dirty="0" smtClean="0"/>
          </a:p>
          <a:p>
            <a:pPr marL="457200" indent="-457200">
              <a:buFont typeface="Wingdings" pitchFamily="2" charset="2"/>
              <a:buChar char="q"/>
            </a:pPr>
            <a:endParaRPr lang="en-GB" sz="2000" kern="0" dirty="0" smtClean="0"/>
          </a:p>
          <a:p>
            <a:pPr marL="401193" indent="-401193"/>
            <a:endParaRPr lang="en-GB" sz="2800" kern="0" dirty="0"/>
          </a:p>
        </p:txBody>
      </p:sp>
    </p:spTree>
    <p:extLst>
      <p:ext uri="{BB962C8B-B14F-4D97-AF65-F5344CB8AC3E}">
        <p14:creationId xmlns:p14="http://schemas.microsoft.com/office/powerpoint/2010/main" val="1286324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8429" y="2520330"/>
            <a:ext cx="10957968" cy="720090"/>
          </a:xfrm>
        </p:spPr>
        <p:txBody>
          <a:bodyPr>
            <a:normAutofit fontScale="90000"/>
          </a:bodyPr>
          <a:lstStyle/>
          <a:p>
            <a:r>
              <a:rPr lang="en-GB" sz="3300" dirty="0" smtClean="0">
                <a:solidFill>
                  <a:srgbClr val="D2D2D2"/>
                </a:solidFill>
              </a:rPr>
              <a:t/>
            </a:r>
            <a:br>
              <a:rPr lang="en-GB" sz="3300" dirty="0" smtClean="0">
                <a:solidFill>
                  <a:srgbClr val="D2D2D2"/>
                </a:solidFill>
              </a:rPr>
            </a:br>
            <a:r>
              <a:rPr lang="en-GB" sz="3300" dirty="0">
                <a:solidFill>
                  <a:srgbClr val="D2D2D2"/>
                </a:solidFill>
              </a:rPr>
              <a:t/>
            </a:r>
            <a:br>
              <a:rPr lang="en-GB" sz="3300" dirty="0">
                <a:solidFill>
                  <a:srgbClr val="D2D2D2"/>
                </a:solidFill>
              </a:rPr>
            </a:br>
            <a:r>
              <a:rPr lang="en-GB" sz="3300" dirty="0" smtClean="0">
                <a:solidFill>
                  <a:srgbClr val="D2D2D2"/>
                </a:solidFill>
              </a:rPr>
              <a:t/>
            </a:r>
            <a:br>
              <a:rPr lang="en-GB" sz="3300" dirty="0" smtClean="0">
                <a:solidFill>
                  <a:srgbClr val="D2D2D2"/>
                </a:solidFill>
              </a:rPr>
            </a:br>
            <a:r>
              <a:rPr lang="en-GB" sz="3300" dirty="0">
                <a:solidFill>
                  <a:srgbClr val="D2D2D2"/>
                </a:solidFill>
              </a:rPr>
              <a:t/>
            </a:r>
            <a:br>
              <a:rPr lang="en-GB" sz="3300" dirty="0">
                <a:solidFill>
                  <a:srgbClr val="D2D2D2"/>
                </a:solidFill>
              </a:rPr>
            </a:br>
            <a:r>
              <a:rPr lang="en-GB" sz="9800" dirty="0" smtClean="0">
                <a:solidFill>
                  <a:srgbClr val="7030A0"/>
                </a:solidFill>
              </a:rPr>
              <a:t>-Thank You-</a:t>
            </a:r>
            <a:br>
              <a:rPr lang="en-GB" sz="9800" dirty="0" smtClean="0">
                <a:solidFill>
                  <a:srgbClr val="7030A0"/>
                </a:solidFill>
              </a:rPr>
            </a:br>
            <a:r>
              <a:rPr lang="en-GB" sz="3300" dirty="0">
                <a:solidFill>
                  <a:srgbClr val="7030A0"/>
                </a:solidFill>
              </a:rPr>
              <a:t/>
            </a:r>
            <a:br>
              <a:rPr lang="en-GB" sz="3300" dirty="0">
                <a:solidFill>
                  <a:srgbClr val="7030A0"/>
                </a:solidFill>
              </a:rPr>
            </a:br>
            <a:r>
              <a:rPr lang="en-GB" sz="2400" dirty="0" smtClean="0">
                <a:solidFill>
                  <a:srgbClr val="7030A0"/>
                </a:solidFill>
              </a:rPr>
              <a:t>Adam Dinsmore</a:t>
            </a:r>
            <a:br>
              <a:rPr lang="en-GB" sz="2400" dirty="0" smtClean="0">
                <a:solidFill>
                  <a:srgbClr val="7030A0"/>
                </a:solidFill>
              </a:rPr>
            </a:br>
            <a:r>
              <a:rPr lang="en-GB" sz="2400" dirty="0" smtClean="0">
                <a:solidFill>
                  <a:srgbClr val="7030A0"/>
                </a:solidFill>
              </a:rPr>
              <a:t>Wellcome Trust</a:t>
            </a:r>
            <a:br>
              <a:rPr lang="en-GB" sz="2400" dirty="0" smtClean="0">
                <a:solidFill>
                  <a:srgbClr val="7030A0"/>
                </a:solidFill>
              </a:rPr>
            </a:br>
            <a:r>
              <a:rPr lang="en-GB" sz="2400" dirty="0" smtClean="0">
                <a:solidFill>
                  <a:srgbClr val="7030A0"/>
                </a:solidFill>
              </a:rPr>
              <a:t>Strategic Planning &amp; Policy Unit</a:t>
            </a:r>
            <a:r>
              <a:rPr lang="en-GB" sz="2400" dirty="0">
                <a:solidFill>
                  <a:srgbClr val="7030A0"/>
                </a:solidFill>
              </a:rPr>
              <a:t/>
            </a:r>
            <a:br>
              <a:rPr lang="en-GB" sz="2400" dirty="0">
                <a:solidFill>
                  <a:srgbClr val="7030A0"/>
                </a:solidFill>
              </a:rPr>
            </a:br>
            <a:r>
              <a:rPr lang="en-GB" sz="2400" dirty="0">
                <a:solidFill>
                  <a:srgbClr val="7030A0"/>
                </a:solidFill>
              </a:rPr>
              <a:t/>
            </a:r>
            <a:br>
              <a:rPr lang="en-GB" sz="2400" dirty="0">
                <a:solidFill>
                  <a:srgbClr val="7030A0"/>
                </a:solidFill>
              </a:rPr>
            </a:br>
            <a:r>
              <a:rPr lang="en-GB" sz="2400" dirty="0" smtClean="0">
                <a:solidFill>
                  <a:srgbClr val="7030A0"/>
                </a:solidFill>
              </a:rPr>
              <a:t>a.dinsmore@wellcome.ac.uk</a:t>
            </a:r>
            <a:r>
              <a:rPr lang="en-GB" sz="4000" dirty="0">
                <a:solidFill>
                  <a:srgbClr val="414141"/>
                </a:solidFill>
              </a:rPr>
              <a:t/>
            </a:r>
            <a:br>
              <a:rPr lang="en-GB" sz="4000" dirty="0">
                <a:solidFill>
                  <a:srgbClr val="414141"/>
                </a:solidFill>
              </a:rPr>
            </a:br>
            <a:endParaRPr lang="en-GB" sz="2400" dirty="0" smtClean="0">
              <a:solidFill>
                <a:srgbClr val="414141"/>
              </a:solidFill>
            </a:endParaRPr>
          </a:p>
        </p:txBody>
      </p:sp>
      <p:pic>
        <p:nvPicPr>
          <p:cNvPr id="28675" name="Picture 15" descr="WE_logotype_black"/>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8101459" y="6590824"/>
            <a:ext cx="3194576" cy="33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a:grpSpLocks/>
          </p:cNvGrpSpPr>
          <p:nvPr/>
        </p:nvGrpSpPr>
        <p:grpSpPr bwMode="auto">
          <a:xfrm>
            <a:off x="-39800" y="6282450"/>
            <a:ext cx="6125103" cy="953453"/>
            <a:chOff x="0" y="3748"/>
            <a:chExt cx="3062" cy="572"/>
          </a:xfrm>
        </p:grpSpPr>
        <p:pic>
          <p:nvPicPr>
            <p:cNvPr id="5" name="Picture 4" descr="B0004832"/>
            <p:cNvPicPr>
              <a:picLocks noChangeAspect="1" noChangeArrowheads="1"/>
            </p:cNvPicPr>
            <p:nvPr/>
          </p:nvPicPr>
          <p:blipFill>
            <a:blip r:embed="rId3">
              <a:extLst>
                <a:ext uri="{28A0092B-C50C-407E-A947-70E740481C1C}">
                  <a14:useLocalDpi xmlns:a14="http://schemas.microsoft.com/office/drawing/2010/main" val="0"/>
                </a:ext>
              </a:extLst>
            </a:blip>
            <a:srcRect b="5127"/>
            <a:stretch>
              <a:fillRect/>
            </a:stretch>
          </p:blipFill>
          <p:spPr bwMode="auto">
            <a:xfrm>
              <a:off x="0" y="3748"/>
              <a:ext cx="612"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B0003384"/>
            <p:cNvPicPr>
              <a:picLocks noChangeAspect="1" noChangeArrowheads="1"/>
            </p:cNvPicPr>
            <p:nvPr/>
          </p:nvPicPr>
          <p:blipFill>
            <a:blip r:embed="rId4">
              <a:extLst>
                <a:ext uri="{28A0092B-C50C-407E-A947-70E740481C1C}">
                  <a14:useLocalDpi xmlns:a14="http://schemas.microsoft.com/office/drawing/2010/main" val="0"/>
                </a:ext>
              </a:extLst>
            </a:blip>
            <a:srcRect b="6151"/>
            <a:stretch>
              <a:fillRect/>
            </a:stretch>
          </p:blipFill>
          <p:spPr bwMode="auto">
            <a:xfrm>
              <a:off x="567" y="3748"/>
              <a:ext cx="65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Mumps prote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3748"/>
              <a:ext cx="6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 image for id B00034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3748"/>
              <a:ext cx="636"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 image for id B0004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 y="3748"/>
              <a:ext cx="590"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05696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sz="half" idx="4294967295"/>
          </p:nvPr>
        </p:nvSpPr>
        <p:spPr>
          <a:xfrm>
            <a:off x="471458" y="1944266"/>
            <a:ext cx="5335588" cy="4584884"/>
          </a:xfrm>
        </p:spPr>
        <p:txBody>
          <a:bodyPr lIns="106985" tIns="53492" rIns="106985" bIns="53492">
            <a:normAutofit fontScale="92500" lnSpcReduction="20000"/>
          </a:bodyPr>
          <a:lstStyle/>
          <a:p>
            <a:pPr marL="457200" indent="-457200">
              <a:buFont typeface="Wingdings" pitchFamily="2" charset="2"/>
              <a:buChar char="q"/>
            </a:pPr>
            <a:r>
              <a:rPr lang="en-GB" sz="2600" dirty="0"/>
              <a:t>Set up in </a:t>
            </a:r>
            <a:r>
              <a:rPr lang="en-GB" sz="2600" b="1" dirty="0">
                <a:solidFill>
                  <a:srgbClr val="7030A0"/>
                </a:solidFill>
              </a:rPr>
              <a:t>1936</a:t>
            </a:r>
            <a:r>
              <a:rPr lang="en-GB" sz="2600" dirty="0">
                <a:solidFill>
                  <a:srgbClr val="00B9BE"/>
                </a:solidFill>
              </a:rPr>
              <a:t> </a:t>
            </a:r>
            <a:r>
              <a:rPr lang="en-GB" sz="2600" dirty="0"/>
              <a:t>under the will of Sir Henry Wellcome</a:t>
            </a:r>
            <a:r>
              <a:rPr lang="en-GB" sz="2600" dirty="0" smtClean="0"/>
              <a:t>.</a:t>
            </a:r>
          </a:p>
          <a:p>
            <a:pPr marL="457200" indent="-457200">
              <a:buFont typeface="Wingdings" pitchFamily="2" charset="2"/>
              <a:buChar char="q"/>
            </a:pPr>
            <a:endParaRPr lang="en-GB" sz="2600" dirty="0"/>
          </a:p>
          <a:p>
            <a:pPr marL="457200" indent="-457200">
              <a:buFont typeface="Wingdings" pitchFamily="2" charset="2"/>
              <a:buChar char="q"/>
            </a:pPr>
            <a:r>
              <a:rPr lang="en-GB" sz="2600" dirty="0"/>
              <a:t>Our </a:t>
            </a:r>
            <a:r>
              <a:rPr lang="en-GB" sz="2600" b="1" dirty="0">
                <a:solidFill>
                  <a:srgbClr val="7030A0"/>
                </a:solidFill>
              </a:rPr>
              <a:t>vision</a:t>
            </a:r>
            <a:r>
              <a:rPr lang="en-GB" sz="2600" dirty="0"/>
              <a:t> is to achieve extraordinary improvements in human and animal health</a:t>
            </a:r>
            <a:r>
              <a:rPr lang="en-GB" sz="2600" dirty="0" smtClean="0"/>
              <a:t>.</a:t>
            </a:r>
          </a:p>
          <a:p>
            <a:pPr marL="457200" indent="-457200">
              <a:buFont typeface="Wingdings" pitchFamily="2" charset="2"/>
              <a:buChar char="q"/>
            </a:pPr>
            <a:endParaRPr lang="en-GB" sz="2600" dirty="0"/>
          </a:p>
          <a:p>
            <a:pPr marL="457200" indent="-457200">
              <a:buFont typeface="Wingdings" pitchFamily="2" charset="2"/>
              <a:buChar char="q"/>
            </a:pPr>
            <a:r>
              <a:rPr lang="en-GB" sz="2600" dirty="0"/>
              <a:t>Our </a:t>
            </a:r>
            <a:r>
              <a:rPr lang="en-GB" sz="2600" b="1" dirty="0">
                <a:solidFill>
                  <a:srgbClr val="7030A0"/>
                </a:solidFill>
              </a:rPr>
              <a:t>mission</a:t>
            </a:r>
            <a:r>
              <a:rPr lang="en-GB" sz="2600" dirty="0">
                <a:solidFill>
                  <a:srgbClr val="7030A0"/>
                </a:solidFill>
              </a:rPr>
              <a:t> </a:t>
            </a:r>
            <a:r>
              <a:rPr lang="en-GB" sz="2600" dirty="0"/>
              <a:t>is to support the brightest minds in biomedical research and the medical humanities</a:t>
            </a:r>
            <a:r>
              <a:rPr lang="en-GB" sz="2600" dirty="0" smtClean="0"/>
              <a:t>.</a:t>
            </a:r>
          </a:p>
          <a:p>
            <a:pPr marL="457200" indent="-457200">
              <a:buFont typeface="Wingdings" pitchFamily="2" charset="2"/>
              <a:buChar char="q"/>
            </a:pPr>
            <a:endParaRPr lang="en-GB" sz="2600" dirty="0"/>
          </a:p>
          <a:p>
            <a:pPr marL="457200" indent="-457200">
              <a:buFont typeface="Wingdings" pitchFamily="2" charset="2"/>
              <a:buChar char="q"/>
            </a:pPr>
            <a:r>
              <a:rPr lang="en-GB" sz="2600" dirty="0"/>
              <a:t>We </a:t>
            </a:r>
            <a:r>
              <a:rPr lang="en-GB" sz="2600" dirty="0" smtClean="0"/>
              <a:t>spent </a:t>
            </a:r>
            <a:r>
              <a:rPr lang="en-GB" sz="2600" dirty="0" err="1" smtClean="0"/>
              <a:t>approx</a:t>
            </a:r>
            <a:r>
              <a:rPr lang="en-GB" sz="2600" dirty="0" smtClean="0"/>
              <a:t> </a:t>
            </a:r>
            <a:r>
              <a:rPr lang="en-GB" sz="2600" b="1" dirty="0" smtClean="0">
                <a:solidFill>
                  <a:srgbClr val="7030A0"/>
                </a:solidFill>
              </a:rPr>
              <a:t>£538 million </a:t>
            </a:r>
            <a:r>
              <a:rPr lang="en-GB" sz="2600" dirty="0"/>
              <a:t>on research </a:t>
            </a:r>
            <a:r>
              <a:rPr lang="en-GB" sz="2600" dirty="0" smtClean="0"/>
              <a:t>in FY 2012/13.</a:t>
            </a:r>
            <a:endParaRPr lang="en-GB" sz="2600" dirty="0"/>
          </a:p>
          <a:p>
            <a:pPr marL="401193" indent="-401193"/>
            <a:endParaRPr lang="en-GB" sz="2800" dirty="0"/>
          </a:p>
        </p:txBody>
      </p:sp>
      <p:pic>
        <p:nvPicPr>
          <p:cNvPr id="3075" name="Picture 15" descr="WE_logotype_black"/>
          <p:cNvPicPr>
            <a:picLocks noChangeAspect="1" noChangeArrowheads="1"/>
          </p:cNvPicPr>
          <p:nvPr/>
        </p:nvPicPr>
        <p:blipFill>
          <a:blip r:embed="rId4">
            <a:lum bright="14000"/>
            <a:extLst>
              <a:ext uri="{28A0092B-C50C-407E-A947-70E740481C1C}">
                <a14:useLocalDpi xmlns:a14="http://schemas.microsoft.com/office/drawing/2010/main" val="0"/>
              </a:ext>
            </a:extLst>
          </a:blip>
          <a:srcRect/>
          <a:stretch>
            <a:fillRect/>
          </a:stretch>
        </p:blipFill>
        <p:spPr bwMode="auto">
          <a:xfrm>
            <a:off x="9267670" y="6529150"/>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
          <p:cNvSpPr txBox="1">
            <a:spLocks noChangeArrowheads="1"/>
          </p:cNvSpPr>
          <p:nvPr/>
        </p:nvSpPr>
        <p:spPr bwMode="auto">
          <a:xfrm>
            <a:off x="590107" y="741760"/>
            <a:ext cx="10433879"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r>
              <a:rPr lang="en-GB" sz="4900" dirty="0">
                <a:solidFill>
                  <a:srgbClr val="7030A0"/>
                </a:solidFill>
                <a:latin typeface="Calibri" pitchFamily="34" charset="0"/>
              </a:rPr>
              <a:t>The Wellcome Trust</a:t>
            </a:r>
          </a:p>
        </p:txBody>
      </p:sp>
      <p:graphicFrame>
        <p:nvGraphicFramePr>
          <p:cNvPr id="3077" name="Object 1"/>
          <p:cNvGraphicFramePr>
            <a:graphicFrameLocks noChangeAspect="1"/>
          </p:cNvGraphicFramePr>
          <p:nvPr>
            <p:extLst>
              <p:ext uri="{D42A27DB-BD31-4B8C-83A1-F6EECF244321}">
                <p14:modId xmlns:p14="http://schemas.microsoft.com/office/powerpoint/2010/main" val="3698539844"/>
              </p:ext>
            </p:extLst>
          </p:nvPr>
        </p:nvGraphicFramePr>
        <p:xfrm>
          <a:off x="6625133" y="1101805"/>
          <a:ext cx="3760924" cy="4946913"/>
        </p:xfrm>
        <a:graphic>
          <a:graphicData uri="http://schemas.openxmlformats.org/presentationml/2006/ole">
            <mc:AlternateContent xmlns:mc="http://schemas.openxmlformats.org/markup-compatibility/2006">
              <mc:Choice xmlns:v="urn:schemas-microsoft-com:vml" Requires="v">
                <p:oleObj spid="_x0000_s2060" name="Photo Editor Photo" r:id="rId5" imgW="2819794" imgH="4038095" progId="MSPhotoEd.3">
                  <p:embed/>
                </p:oleObj>
              </mc:Choice>
              <mc:Fallback>
                <p:oleObj name="Photo Editor Photo" r:id="rId5" imgW="2819794" imgH="4038095"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5133" y="1101805"/>
                        <a:ext cx="3760924" cy="4946913"/>
                      </a:xfrm>
                      <a:prstGeom prst="rect">
                        <a:avLst/>
                      </a:prstGeom>
                      <a:noFill/>
                      <a:ln w="63500">
                        <a:solidFill>
                          <a:srgbClr val="7030A0"/>
                        </a:solidFill>
                        <a:miter lim="800000"/>
                        <a:headEnd/>
                        <a:tailEnd/>
                      </a:ln>
                    </p:spPr>
                  </p:pic>
                </p:oleObj>
              </mc:Fallback>
            </mc:AlternateContent>
          </a:graphicData>
        </a:graphic>
      </p:graphicFrame>
    </p:spTree>
    <p:extLst>
      <p:ext uri="{BB962C8B-B14F-4D97-AF65-F5344CB8AC3E}">
        <p14:creationId xmlns:p14="http://schemas.microsoft.com/office/powerpoint/2010/main" val="378435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384069" y="1360170"/>
            <a:ext cx="10945971" cy="384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985" tIns="53492" rIns="106985" bIns="53492"/>
          <a:lstStyle/>
          <a:p>
            <a:pPr defTabSz="564642" eaLnBrk="0" hangingPunct="0">
              <a:spcBef>
                <a:spcPct val="100000"/>
              </a:spcBef>
              <a:buFontTx/>
              <a:buChar char="•"/>
              <a:defRPr/>
            </a:pPr>
            <a:endParaRPr lang="en-GB" sz="2600">
              <a:solidFill>
                <a:schemeClr val="tx2">
                  <a:lumMod val="75000"/>
                  <a:lumOff val="25000"/>
                </a:schemeClr>
              </a:solidFill>
              <a:latin typeface="Arial" pitchFamily="34" charset="0"/>
              <a:cs typeface="Arial" pitchFamily="34" charset="0"/>
            </a:endParaRPr>
          </a:p>
          <a:p>
            <a:pPr defTabSz="564642" eaLnBrk="0" hangingPunct="0">
              <a:spcBef>
                <a:spcPct val="100000"/>
              </a:spcBef>
              <a:buFontTx/>
              <a:buChar char="•"/>
              <a:defRPr/>
            </a:pPr>
            <a:endParaRPr lang="en-GB" sz="2600">
              <a:solidFill>
                <a:schemeClr val="tx2">
                  <a:lumMod val="75000"/>
                  <a:lumOff val="25000"/>
                </a:schemeClr>
              </a:solidFill>
              <a:latin typeface="Arial" pitchFamily="34" charset="0"/>
              <a:cs typeface="Arial" pitchFamily="34" charset="0"/>
            </a:endParaRPr>
          </a:p>
        </p:txBody>
      </p:sp>
      <p:sp>
        <p:nvSpPr>
          <p:cNvPr id="31747" name="Rectangle 4"/>
          <p:cNvSpPr>
            <a:spLocks noChangeArrowheads="1"/>
          </p:cNvSpPr>
          <p:nvPr/>
        </p:nvSpPr>
        <p:spPr bwMode="auto">
          <a:xfrm>
            <a:off x="136024" y="1271826"/>
            <a:ext cx="11138006" cy="384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985" tIns="53492" rIns="106985" bIns="53492"/>
          <a:lstStyle/>
          <a:p>
            <a:pPr defTabSz="564642" eaLnBrk="0" hangingPunct="0">
              <a:spcBef>
                <a:spcPct val="100000"/>
              </a:spcBef>
              <a:buFontTx/>
              <a:buChar char="•"/>
              <a:defRPr/>
            </a:pPr>
            <a:endParaRPr lang="en-US" sz="2600">
              <a:solidFill>
                <a:schemeClr val="tx2">
                  <a:lumMod val="75000"/>
                  <a:lumOff val="2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srcRect l="11626" t="9877" r="17102" b="1221"/>
          <a:stretch/>
        </p:blipFill>
        <p:spPr bwMode="auto">
          <a:xfrm>
            <a:off x="614809" y="1041676"/>
            <a:ext cx="10257825" cy="5819469"/>
          </a:xfrm>
          <a:prstGeom prst="rect">
            <a:avLst/>
          </a:prstGeom>
          <a:ln>
            <a:noFill/>
          </a:ln>
          <a:extLst>
            <a:ext uri="{53640926-AAD7-44D8-BBD7-CCE9431645EC}">
              <a14:shadowObscured xmlns:a14="http://schemas.microsoft.com/office/drawing/2010/main"/>
            </a:ext>
          </a:extLst>
        </p:spPr>
      </p:pic>
      <p:sp>
        <p:nvSpPr>
          <p:cNvPr id="10" name="Rectangle 2"/>
          <p:cNvSpPr txBox="1">
            <a:spLocks noChangeArrowheads="1"/>
          </p:cNvSpPr>
          <p:nvPr/>
        </p:nvSpPr>
        <p:spPr bwMode="auto">
          <a:xfrm>
            <a:off x="316620" y="122464"/>
            <a:ext cx="10885960"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985" tIns="53492" rIns="106985" bIns="53492" numCol="1" anchor="ctr" anchorCtr="0" compatLnSpc="1">
            <a:prstTxWarp prst="textNoShape">
              <a:avLst/>
            </a:prstTxWarp>
          </a:bodyPr>
          <a:lstStyle>
            <a:lvl1pPr algn="r" rtl="0" eaLnBrk="0" fontAlgn="base" hangingPunct="0">
              <a:spcBef>
                <a:spcPct val="0"/>
              </a:spcBef>
              <a:spcAft>
                <a:spcPct val="0"/>
              </a:spcAft>
              <a:defRPr sz="4200" b="1">
                <a:solidFill>
                  <a:srgbClr val="414141"/>
                </a:solidFill>
                <a:latin typeface="+mj-lt"/>
                <a:ea typeface="+mj-ea"/>
                <a:cs typeface="+mj-cs"/>
              </a:defRPr>
            </a:lvl1pPr>
            <a:lvl2pPr algn="r" rtl="0" eaLnBrk="0" fontAlgn="base" hangingPunct="0">
              <a:spcBef>
                <a:spcPct val="0"/>
              </a:spcBef>
              <a:spcAft>
                <a:spcPct val="0"/>
              </a:spcAft>
              <a:defRPr sz="4200" b="1">
                <a:solidFill>
                  <a:srgbClr val="414141"/>
                </a:solidFill>
                <a:latin typeface="Calibri" pitchFamily="34" charset="0"/>
              </a:defRPr>
            </a:lvl2pPr>
            <a:lvl3pPr algn="r" rtl="0" eaLnBrk="0" fontAlgn="base" hangingPunct="0">
              <a:spcBef>
                <a:spcPct val="0"/>
              </a:spcBef>
              <a:spcAft>
                <a:spcPct val="0"/>
              </a:spcAft>
              <a:defRPr sz="4200" b="1">
                <a:solidFill>
                  <a:srgbClr val="414141"/>
                </a:solidFill>
                <a:latin typeface="Calibri" pitchFamily="34" charset="0"/>
              </a:defRPr>
            </a:lvl3pPr>
            <a:lvl4pPr algn="r" rtl="0" eaLnBrk="0" fontAlgn="base" hangingPunct="0">
              <a:spcBef>
                <a:spcPct val="0"/>
              </a:spcBef>
              <a:spcAft>
                <a:spcPct val="0"/>
              </a:spcAft>
              <a:defRPr sz="4200" b="1">
                <a:solidFill>
                  <a:srgbClr val="414141"/>
                </a:solidFill>
                <a:latin typeface="Calibri" pitchFamily="34" charset="0"/>
              </a:defRPr>
            </a:lvl4pPr>
            <a:lvl5pPr algn="r" rtl="0" eaLnBrk="0" fontAlgn="base" hangingPunct="0">
              <a:spcBef>
                <a:spcPct val="0"/>
              </a:spcBef>
              <a:spcAft>
                <a:spcPct val="0"/>
              </a:spcAft>
              <a:defRPr sz="4200" b="1">
                <a:solidFill>
                  <a:srgbClr val="414141"/>
                </a:solidFill>
                <a:latin typeface="Calibri" pitchFamily="34" charset="0"/>
              </a:defRPr>
            </a:lvl5pPr>
            <a:lvl6pPr marL="457200" algn="r" rtl="0" fontAlgn="base">
              <a:spcBef>
                <a:spcPct val="0"/>
              </a:spcBef>
              <a:spcAft>
                <a:spcPct val="0"/>
              </a:spcAft>
              <a:defRPr sz="4200" b="1">
                <a:solidFill>
                  <a:srgbClr val="414141"/>
                </a:solidFill>
                <a:latin typeface="Calibri" pitchFamily="34" charset="0"/>
              </a:defRPr>
            </a:lvl6pPr>
            <a:lvl7pPr marL="914400" algn="r" rtl="0" fontAlgn="base">
              <a:spcBef>
                <a:spcPct val="0"/>
              </a:spcBef>
              <a:spcAft>
                <a:spcPct val="0"/>
              </a:spcAft>
              <a:defRPr sz="4200" b="1">
                <a:solidFill>
                  <a:srgbClr val="414141"/>
                </a:solidFill>
                <a:latin typeface="Calibri" pitchFamily="34" charset="0"/>
              </a:defRPr>
            </a:lvl7pPr>
            <a:lvl8pPr marL="1371600" algn="r" rtl="0" fontAlgn="base">
              <a:spcBef>
                <a:spcPct val="0"/>
              </a:spcBef>
              <a:spcAft>
                <a:spcPct val="0"/>
              </a:spcAft>
              <a:defRPr sz="4200" b="1">
                <a:solidFill>
                  <a:srgbClr val="414141"/>
                </a:solidFill>
                <a:latin typeface="Calibri" pitchFamily="34" charset="0"/>
              </a:defRPr>
            </a:lvl8pPr>
            <a:lvl9pPr marL="1828800" algn="r" rtl="0" fontAlgn="base">
              <a:spcBef>
                <a:spcPct val="0"/>
              </a:spcBef>
              <a:spcAft>
                <a:spcPct val="0"/>
              </a:spcAft>
              <a:defRPr sz="4200" b="1">
                <a:solidFill>
                  <a:srgbClr val="414141"/>
                </a:solidFill>
                <a:latin typeface="Calibri" pitchFamily="34" charset="0"/>
              </a:defRPr>
            </a:lvl9pPr>
          </a:lstStyle>
          <a:p>
            <a:pPr algn="l"/>
            <a:r>
              <a:rPr lang="en-GB" dirty="0">
                <a:solidFill>
                  <a:srgbClr val="8C5FA5"/>
                </a:solidFill>
              </a:rPr>
              <a:t>Current grant portfolio</a:t>
            </a:r>
          </a:p>
        </p:txBody>
      </p:sp>
      <p:pic>
        <p:nvPicPr>
          <p:cNvPr id="24583" name="Picture 6" descr="WE_logotype_black"/>
          <p:cNvPicPr>
            <a:picLocks noChangeAspect="1" noChangeArrowheads="1"/>
          </p:cNvPicPr>
          <p:nvPr/>
        </p:nvPicPr>
        <p:blipFill>
          <a:blip r:embed="rId4">
            <a:lum bright="14000"/>
            <a:extLst>
              <a:ext uri="{28A0092B-C50C-407E-A947-70E740481C1C}">
                <a14:useLocalDpi xmlns:a14="http://schemas.microsoft.com/office/drawing/2010/main" val="0"/>
              </a:ext>
            </a:extLst>
          </a:blip>
          <a:srcRect/>
          <a:stretch>
            <a:fillRect/>
          </a:stretch>
        </p:blipFill>
        <p:spPr bwMode="auto">
          <a:xfrm>
            <a:off x="9117642" y="6784181"/>
            <a:ext cx="2178393" cy="22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94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A29ED86-AB22-47B3-BCB5-E5ACD1ABAAB8}" type="slidenum">
              <a:rPr lang="en-GB" smtClean="0"/>
              <a:t>5</a:t>
            </a:fld>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29" y="288082"/>
            <a:ext cx="4468167" cy="4292166"/>
          </a:xfrm>
          <a:prstGeom prst="rect">
            <a:avLst/>
          </a:prstGeom>
          <a:noFill/>
          <a:ln w="9525">
            <a:solidFill>
              <a:srgbClr val="8C5FA5"/>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64799" y="4558988"/>
            <a:ext cx="4828832" cy="276999"/>
          </a:xfrm>
          <a:prstGeom prst="rect">
            <a:avLst/>
          </a:prstGeom>
          <a:noFill/>
        </p:spPr>
        <p:txBody>
          <a:bodyPr wrap="square" rtlCol="0">
            <a:spAutoFit/>
          </a:bodyPr>
          <a:lstStyle/>
          <a:p>
            <a:r>
              <a:rPr lang="en-GB" sz="1200" dirty="0" smtClean="0">
                <a:latin typeface="Calibri" pitchFamily="34" charset="0"/>
              </a:rPr>
              <a:t>Credit: Piggott </a:t>
            </a:r>
            <a:r>
              <a:rPr lang="en-GB" sz="1200" dirty="0">
                <a:latin typeface="Calibri" pitchFamily="34" charset="0"/>
              </a:rPr>
              <a:t>et al 2014 (</a:t>
            </a:r>
            <a:r>
              <a:rPr lang="en-GB" sz="1200" dirty="0" err="1" smtClean="0">
                <a:latin typeface="Calibri" pitchFamily="34" charset="0"/>
              </a:rPr>
              <a:t>eLife</a:t>
            </a:r>
            <a:r>
              <a:rPr lang="en-GB" sz="1200" dirty="0" smtClean="0">
                <a:latin typeface="Calibri" pitchFamily="34" charset="0"/>
              </a:rPr>
              <a:t>; </a:t>
            </a:r>
            <a:r>
              <a:rPr lang="en-GB" sz="1200" dirty="0" smtClean="0">
                <a:latin typeface="Calibri" pitchFamily="34" charset="0"/>
                <a:hlinkClick r:id="rId4"/>
              </a:rPr>
              <a:t>10.7554/eLife.04395</a:t>
            </a:r>
            <a:r>
              <a:rPr lang="en-GB" sz="1200" dirty="0" smtClean="0">
                <a:latin typeface="Calibri" pitchFamily="34" charset="0"/>
              </a:rPr>
              <a:t>). </a:t>
            </a:r>
            <a:r>
              <a:rPr lang="en-GB" sz="1200" dirty="0" smtClean="0">
                <a:latin typeface="Calibri" pitchFamily="34" charset="0"/>
                <a:hlinkClick r:id="rId5"/>
              </a:rPr>
              <a:t>CC-BY-4.0</a:t>
            </a:r>
            <a:endParaRPr lang="en-GB" sz="1200" dirty="0">
              <a:latin typeface="Calibri" pitchFamily="34" charset="0"/>
            </a:endParaRPr>
          </a:p>
        </p:txBody>
      </p:sp>
      <p:pic>
        <p:nvPicPr>
          <p:cNvPr id="2057" name="Picture 9" descr="Testing for glaucoma, slit-la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64" y="1584226"/>
            <a:ext cx="5493893" cy="3838858"/>
          </a:xfrm>
          <a:prstGeom prst="rect">
            <a:avLst/>
          </a:prstGeom>
          <a:noFill/>
          <a:ln>
            <a:solidFill>
              <a:srgbClr val="8C5FA5"/>
            </a:solidFill>
          </a:ln>
          <a:extLst>
            <a:ext uri="{909E8E84-426E-40DD-AFC4-6F175D3DCCD1}">
              <a14:hiddenFill xmlns:a14="http://schemas.microsoft.com/office/drawing/2010/main">
                <a:solidFill>
                  <a:srgbClr val="FFFFFF"/>
                </a:solidFill>
              </a14:hiddenFill>
            </a:ext>
          </a:extLst>
        </p:spPr>
      </p:pic>
      <p:pic>
        <p:nvPicPr>
          <p:cNvPr id="10" name="Picture 7" descr="Mendel g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9029" y="2646283"/>
            <a:ext cx="5469875" cy="4102407"/>
          </a:xfrm>
          <a:prstGeom prst="rect">
            <a:avLst/>
          </a:prstGeom>
          <a:noFill/>
          <a:ln>
            <a:solidFill>
              <a:srgbClr val="8C5FA5"/>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89029" y="6748690"/>
            <a:ext cx="4828832" cy="276999"/>
          </a:xfrm>
          <a:prstGeom prst="rect">
            <a:avLst/>
          </a:prstGeom>
          <a:noFill/>
        </p:spPr>
        <p:txBody>
          <a:bodyPr wrap="square" rtlCol="0">
            <a:spAutoFit/>
          </a:bodyPr>
          <a:lstStyle/>
          <a:p>
            <a:r>
              <a:rPr lang="en-GB" sz="1200" dirty="0" smtClean="0">
                <a:latin typeface="Calibri" pitchFamily="34" charset="0"/>
              </a:rPr>
              <a:t>Credit: </a:t>
            </a:r>
            <a:r>
              <a:rPr lang="en-GB" sz="1200" dirty="0" smtClean="0">
                <a:latin typeface="Calibri" pitchFamily="34" charset="0"/>
                <a:hlinkClick r:id="rId8"/>
              </a:rPr>
              <a:t>Thomas Forth / Mobile Pie</a:t>
            </a:r>
            <a:endParaRPr lang="en-GB" sz="1200" dirty="0">
              <a:latin typeface="Calibri" pitchFamily="34" charset="0"/>
            </a:endParaRPr>
          </a:p>
        </p:txBody>
      </p:sp>
    </p:spTree>
    <p:extLst>
      <p:ext uri="{BB962C8B-B14F-4D97-AF65-F5344CB8AC3E}">
        <p14:creationId xmlns:p14="http://schemas.microsoft.com/office/powerpoint/2010/main" val="24231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5081" y="288082"/>
            <a:ext cx="10615613" cy="927100"/>
          </a:xfrm>
        </p:spPr>
        <p:txBody>
          <a:bodyPr wrap="none" anchor="t"/>
          <a:lstStyle/>
          <a:p>
            <a:pPr>
              <a:defRPr/>
            </a:pPr>
            <a:r>
              <a:rPr lang="en-GB" sz="4200" b="1" dirty="0">
                <a:solidFill>
                  <a:srgbClr val="7030A0"/>
                </a:solidFill>
                <a:latin typeface="Calibri" pitchFamily="34" charset="0"/>
                <a:ea typeface="ＭＳ Ｐゴシック"/>
                <a:cs typeface="ＭＳ Ｐゴシック"/>
              </a:rPr>
              <a:t>Monitoring progress: WT’s key indicators</a:t>
            </a:r>
            <a:endParaRPr lang="en-US" sz="4200" b="1" dirty="0">
              <a:solidFill>
                <a:srgbClr val="7030A0"/>
              </a:solidFill>
              <a:latin typeface="Calibri" pitchFamily="34" charset="0"/>
              <a:ea typeface="ＭＳ Ｐゴシック"/>
              <a:cs typeface="ＭＳ Ｐゴシック"/>
            </a:endParaRPr>
          </a:p>
        </p:txBody>
      </p:sp>
      <p:sp>
        <p:nvSpPr>
          <p:cNvPr id="6147" name="Rectangle 3"/>
          <p:cNvSpPr>
            <a:spLocks noChangeArrowheads="1"/>
          </p:cNvSpPr>
          <p:nvPr/>
        </p:nvSpPr>
        <p:spPr bwMode="auto">
          <a:xfrm>
            <a:off x="480086" y="1360170"/>
            <a:ext cx="10465885" cy="456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985" tIns="53492" rIns="106985" bIns="53492"/>
          <a:lstStyle/>
          <a:p>
            <a:pPr defTabSz="564642" eaLnBrk="0" hangingPunct="0">
              <a:lnSpc>
                <a:spcPct val="110000"/>
              </a:lnSpc>
              <a:spcBef>
                <a:spcPct val="20000"/>
              </a:spcBef>
              <a:buSzPct val="60000"/>
              <a:tabLst>
                <a:tab pos="438341" algn="ctr"/>
              </a:tabLst>
            </a:pPr>
            <a:endParaRPr lang="en-US" sz="3000">
              <a:solidFill>
                <a:srgbClr val="1B0069"/>
              </a:solidFill>
            </a:endParaRPr>
          </a:p>
          <a:p>
            <a:pPr defTabSz="564642" eaLnBrk="0" hangingPunct="0">
              <a:lnSpc>
                <a:spcPct val="110000"/>
              </a:lnSpc>
              <a:spcBef>
                <a:spcPct val="20000"/>
              </a:spcBef>
              <a:buSzPct val="60000"/>
              <a:tabLst>
                <a:tab pos="438341" algn="ctr"/>
              </a:tabLst>
            </a:pPr>
            <a:endParaRPr lang="en-US" sz="3000">
              <a:solidFill>
                <a:srgbClr val="1B0069"/>
              </a:solidFill>
            </a:endParaRPr>
          </a:p>
        </p:txBody>
      </p:sp>
      <p:graphicFrame>
        <p:nvGraphicFramePr>
          <p:cNvPr id="38945" name="Group 33"/>
          <p:cNvGraphicFramePr>
            <a:graphicFrameLocks noGrp="1"/>
          </p:cNvGraphicFramePr>
          <p:nvPr>
            <p:extLst>
              <p:ext uri="{D42A27DB-BD31-4B8C-83A1-F6EECF244321}">
                <p14:modId xmlns:p14="http://schemas.microsoft.com/office/powerpoint/2010/main" val="4240906097"/>
              </p:ext>
            </p:extLst>
          </p:nvPr>
        </p:nvGraphicFramePr>
        <p:xfrm>
          <a:off x="408074" y="1360169"/>
          <a:ext cx="10887961" cy="5499422"/>
        </p:xfrm>
        <a:graphic>
          <a:graphicData uri="http://schemas.openxmlformats.org/drawingml/2006/table">
            <a:tbl>
              <a:tblPr/>
              <a:tblGrid>
                <a:gridCol w="2358425"/>
                <a:gridCol w="8529536"/>
              </a:tblGrid>
              <a:tr h="374210">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Outcomes</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chemeClr val="bg1"/>
                          </a:solidFill>
                          <a:effectLst/>
                          <a:latin typeface="Calibri" pitchFamily="34" charset="0"/>
                          <a:ea typeface="ＭＳ Ｐゴシック"/>
                          <a:cs typeface="ＭＳ Ｐゴシック"/>
                        </a:rPr>
                        <a:t>Key indicators of progress</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818399">
                <a:tc>
                  <a:txBody>
                    <a:bodyPr/>
                    <a:lstStyle/>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Discoveries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Applications </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Engagement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Research leaders</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Research environment</a:t>
                      </a: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7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endPar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endParaRPr>
                    </a:p>
                    <a:p>
                      <a:pPr marL="0" marR="0" lvl="0" indent="0" algn="l" defTabSz="482600" rtl="0" eaLnBrk="1" fontAlgn="base" latinLnBrk="0" hangingPunct="1">
                        <a:lnSpc>
                          <a:spcPct val="100000"/>
                        </a:lnSpc>
                        <a:spcBef>
                          <a:spcPct val="20000"/>
                        </a:spcBef>
                        <a:spcAft>
                          <a:spcPct val="0"/>
                        </a:spcAft>
                        <a:buClrTx/>
                        <a:buSzTx/>
                        <a:buFontTx/>
                        <a:buNone/>
                        <a:tabLst/>
                      </a:pPr>
                      <a:r>
                        <a:rPr kumimoji="0" lang="en-GB" sz="1800" b="1" i="0" u="none" strike="noStrike" cap="none" normalizeH="0" baseline="0" dirty="0" smtClean="0">
                          <a:ln>
                            <a:noFill/>
                          </a:ln>
                          <a:solidFill>
                            <a:srgbClr val="7030A0"/>
                          </a:solidFill>
                          <a:effectLst/>
                          <a:latin typeface="Calibri" pitchFamily="34" charset="0"/>
                          <a:ea typeface="ＭＳ Ｐゴシック"/>
                          <a:cs typeface="ＭＳ Ｐゴシック"/>
                        </a:rPr>
                        <a:t>Influence</a:t>
                      </a:r>
                    </a:p>
                  </a:txBody>
                  <a:tcPr marL="115221" marR="115221" marT="48006" marB="4800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significant advances in the generation of new knowledge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contribute to discoveries with tangible impacts on health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contribute to the development of enabling technologies, products and devices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uptake of research into policy and practice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enhanced level of informed debate in biomedicine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significant engagement of key audiences &amp; increased reach</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develop a cadre of research leaders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evidence of significant career progression among those we support</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key contributions to the creation, development and maintenance of major research resources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contributions to the growth of centres of excellence</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endParaRPr kumimoji="0" lang="en-GB" sz="700" b="0" i="0" u="none" strike="noStrike" cap="none" normalizeH="0" baseline="0" dirty="0" smtClean="0">
                        <a:ln>
                          <a:noFill/>
                        </a:ln>
                        <a:solidFill>
                          <a:srgbClr val="7030A0"/>
                        </a:solidFill>
                        <a:effectLst/>
                        <a:latin typeface="Calibri" pitchFamily="34" charset="0"/>
                        <a:ea typeface="ＭＳ Ｐゴシック"/>
                        <a:cs typeface="Arial" pitchFamily="34" charset="0"/>
                      </a:endParaRP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significant impact on science funding &amp; policy developments</a:t>
                      </a:r>
                    </a:p>
                    <a:p>
                      <a:pPr marL="495300" marR="0" lvl="0" indent="-495300" algn="l" defTabSz="482600" rtl="0" eaLnBrk="1" fontAlgn="base" latinLnBrk="0" hangingPunct="1">
                        <a:lnSpc>
                          <a:spcPct val="100000"/>
                        </a:lnSpc>
                        <a:spcBef>
                          <a:spcPct val="0"/>
                        </a:spcBef>
                        <a:spcAft>
                          <a:spcPct val="0"/>
                        </a:spcAft>
                        <a:buClrTx/>
                        <a:buSzPct val="80000"/>
                        <a:buFont typeface="Times"/>
                        <a:buAutoNum type="arabicPeriod"/>
                        <a:tabLst/>
                      </a:pPr>
                      <a:r>
                        <a:rPr kumimoji="0" lang="en-GB" sz="1800" b="0" i="0" u="none" strike="noStrike" cap="none" normalizeH="0" baseline="0" dirty="0" smtClean="0">
                          <a:ln>
                            <a:noFill/>
                          </a:ln>
                          <a:solidFill>
                            <a:srgbClr val="7030A0"/>
                          </a:solidFill>
                          <a:effectLst/>
                          <a:latin typeface="Calibri" pitchFamily="34" charset="0"/>
                          <a:ea typeface="ＭＳ Ｐゴシック"/>
                          <a:cs typeface="Arial" pitchFamily="34" charset="0"/>
                        </a:rPr>
                        <a:t>significant impact on global research priorities and processes </a:t>
                      </a:r>
                    </a:p>
                  </a:txBody>
                  <a:tcPr marL="115221" marR="115221" marT="48006" marB="4800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708683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15" descr="WE_logotype_black"/>
          <p:cNvPicPr>
            <a:picLocks noChangeAspect="1" noChangeArrowheads="1"/>
          </p:cNvPicPr>
          <p:nvPr/>
        </p:nvPicPr>
        <p:blipFill>
          <a:blip r:embed="rId3">
            <a:lum bright="14000"/>
            <a:extLst>
              <a:ext uri="{28A0092B-C50C-407E-A947-70E740481C1C}">
                <a14:useLocalDpi xmlns:a14="http://schemas.microsoft.com/office/drawing/2010/main" val="0"/>
              </a:ext>
            </a:extLst>
          </a:blip>
          <a:srcRect/>
          <a:stretch>
            <a:fillRect/>
          </a:stretch>
        </p:blipFill>
        <p:spPr bwMode="auto">
          <a:xfrm>
            <a:off x="9267670" y="6529150"/>
            <a:ext cx="1756316" cy="18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
          <p:cNvSpPr txBox="1">
            <a:spLocks noChangeArrowheads="1"/>
          </p:cNvSpPr>
          <p:nvPr/>
        </p:nvSpPr>
        <p:spPr bwMode="auto">
          <a:xfrm>
            <a:off x="590107" y="741760"/>
            <a:ext cx="10433879"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r>
              <a:rPr lang="en-GB" sz="4900" dirty="0">
                <a:solidFill>
                  <a:srgbClr val="7030A0"/>
                </a:solidFill>
                <a:latin typeface="Calibri" pitchFamily="34" charset="0"/>
              </a:rPr>
              <a:t>The Wellcome </a:t>
            </a:r>
            <a:r>
              <a:rPr lang="en-GB" sz="4900" dirty="0" smtClean="0">
                <a:solidFill>
                  <a:srgbClr val="7030A0"/>
                </a:solidFill>
                <a:latin typeface="Calibri" pitchFamily="34" charset="0"/>
              </a:rPr>
              <a:t>Trust: OA Policy</a:t>
            </a:r>
            <a:endParaRPr lang="en-GB" sz="4900" dirty="0">
              <a:solidFill>
                <a:srgbClr val="7030A0"/>
              </a:solidFill>
              <a:latin typeface="Calibri" pitchFamily="34" charset="0"/>
            </a:endParaRPr>
          </a:p>
        </p:txBody>
      </p:sp>
      <p:pic>
        <p:nvPicPr>
          <p:cNvPr id="6148" name="Picture 4" descr="http://as.exeter.ac.uk/media/level1/academicserviceswebsite/library/images/openexeter/openaccess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5254" y="2376313"/>
            <a:ext cx="3493036" cy="21218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txBox="1">
            <a:spLocks noChangeArrowheads="1"/>
          </p:cNvSpPr>
          <p:nvPr/>
        </p:nvSpPr>
        <p:spPr bwMode="auto">
          <a:xfrm>
            <a:off x="592107" y="1635205"/>
            <a:ext cx="6969130" cy="359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lvl1pPr algn="l" rtl="0" eaLnBrk="1" fontAlgn="base" hangingPunct="1">
              <a:spcBef>
                <a:spcPct val="20000"/>
              </a:spcBef>
              <a:spcAft>
                <a:spcPct val="0"/>
              </a:spcAft>
              <a:defRPr sz="2400">
                <a:solidFill>
                  <a:srgbClr val="D2D2D2"/>
                </a:solidFill>
                <a:latin typeface="+mn-lt"/>
                <a:ea typeface="+mn-ea"/>
                <a:cs typeface="+mn-cs"/>
              </a:defRPr>
            </a:lvl1pPr>
            <a:lvl2pPr marL="361950" indent="-1825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2pPr>
            <a:lvl3pPr marL="712788" indent="-169863"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3pPr>
            <a:lvl4pPr marL="1073150" indent="-179388"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4pPr>
            <a:lvl5pPr marL="1435100" indent="-180975" algn="l" rtl="0" eaLnBrk="1" fontAlgn="base" hangingPunct="1">
              <a:spcBef>
                <a:spcPct val="20000"/>
              </a:spcBef>
              <a:spcAft>
                <a:spcPct val="0"/>
              </a:spcAft>
              <a:buClr>
                <a:srgbClr val="00B9BE"/>
              </a:buClr>
              <a:buSzPct val="130000"/>
              <a:buChar char="•"/>
              <a:defRPr sz="2400">
                <a:solidFill>
                  <a:srgbClr val="D2D2D2"/>
                </a:solidFill>
                <a:latin typeface="+mn-lt"/>
                <a:ea typeface="+mn-ea"/>
              </a:defRPr>
            </a:lvl5pPr>
            <a:lvl6pPr marL="18923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6pPr>
            <a:lvl7pPr marL="23495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7pPr>
            <a:lvl8pPr marL="28067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8pPr>
            <a:lvl9pPr marL="3263900" indent="-180975" algn="l" rtl="0" eaLnBrk="1" fontAlgn="base" hangingPunct="1">
              <a:spcBef>
                <a:spcPct val="20000"/>
              </a:spcBef>
              <a:spcAft>
                <a:spcPct val="0"/>
              </a:spcAft>
              <a:buClr>
                <a:srgbClr val="8C5FA5"/>
              </a:buClr>
              <a:buSzPct val="130000"/>
              <a:buChar char="•"/>
              <a:defRPr sz="2400">
                <a:solidFill>
                  <a:srgbClr val="D2D2D2"/>
                </a:solidFill>
                <a:latin typeface="+mn-lt"/>
                <a:ea typeface="+mn-ea"/>
              </a:defRPr>
            </a:lvl9pPr>
          </a:lstStyle>
          <a:p>
            <a:pPr marL="457200" indent="-457200">
              <a:buFont typeface="Wingdings" pitchFamily="2" charset="2"/>
              <a:buChar char="q"/>
            </a:pPr>
            <a:r>
              <a:rPr lang="en-GB" sz="2000" b="1" kern="0" dirty="0" smtClean="0">
                <a:solidFill>
                  <a:srgbClr val="7030A0"/>
                </a:solidFill>
              </a:rPr>
              <a:t>Supports</a:t>
            </a:r>
            <a:r>
              <a:rPr lang="en-GB" sz="2000" kern="0" dirty="0" smtClean="0">
                <a:solidFill>
                  <a:srgbClr val="7030A0"/>
                </a:solidFill>
              </a:rPr>
              <a:t> </a:t>
            </a:r>
            <a:r>
              <a:rPr lang="en-GB" sz="2000" kern="0" dirty="0" smtClean="0">
                <a:solidFill>
                  <a:schemeClr val="tx1"/>
                </a:solidFill>
              </a:rPr>
              <a:t>unrestricted access to the published output of research as a fundamental part of its charitable mission.</a:t>
            </a:r>
          </a:p>
          <a:p>
            <a:pPr marL="457200" indent="-457200">
              <a:buFont typeface="Wingdings" pitchFamily="2" charset="2"/>
              <a:buChar char="q"/>
            </a:pPr>
            <a:r>
              <a:rPr lang="en-GB" sz="2000" b="1" kern="0" dirty="0" smtClean="0">
                <a:solidFill>
                  <a:srgbClr val="7030A0"/>
                </a:solidFill>
              </a:rPr>
              <a:t>Expects</a:t>
            </a:r>
            <a:r>
              <a:rPr lang="en-GB" sz="2000" kern="0" dirty="0" smtClean="0">
                <a:solidFill>
                  <a:srgbClr val="7030A0"/>
                </a:solidFill>
              </a:rPr>
              <a:t> </a:t>
            </a:r>
            <a:r>
              <a:rPr lang="en-GB" sz="2000" kern="0" dirty="0" smtClean="0">
                <a:solidFill>
                  <a:schemeClr val="tx1"/>
                </a:solidFill>
              </a:rPr>
              <a:t>authors to maximise the opportunities to make their results available for free.</a:t>
            </a:r>
          </a:p>
          <a:p>
            <a:pPr marL="457200" indent="-457200">
              <a:buFont typeface="Wingdings" pitchFamily="2" charset="2"/>
              <a:buChar char="q"/>
            </a:pPr>
            <a:r>
              <a:rPr lang="en-GB" sz="2000" b="1" kern="0" dirty="0" smtClean="0">
                <a:solidFill>
                  <a:srgbClr val="7030A0"/>
                </a:solidFill>
              </a:rPr>
              <a:t>Requires</a:t>
            </a:r>
            <a:r>
              <a:rPr lang="en-GB" sz="2000" kern="0" dirty="0" smtClean="0">
                <a:solidFill>
                  <a:srgbClr val="7030A0"/>
                </a:solidFill>
              </a:rPr>
              <a:t> </a:t>
            </a:r>
            <a:r>
              <a:rPr lang="en-GB" sz="2000" kern="0" dirty="0" smtClean="0">
                <a:solidFill>
                  <a:schemeClr val="tx1"/>
                </a:solidFill>
              </a:rPr>
              <a:t>papers be made available through PubMed Central within six months of publication.</a:t>
            </a:r>
          </a:p>
          <a:p>
            <a:pPr marL="457200" indent="-457200">
              <a:buFont typeface="Wingdings" pitchFamily="2" charset="2"/>
              <a:buChar char="q"/>
            </a:pPr>
            <a:r>
              <a:rPr lang="en-GB" sz="2000" b="1" kern="0" dirty="0" smtClean="0">
                <a:solidFill>
                  <a:srgbClr val="7030A0"/>
                </a:solidFill>
              </a:rPr>
              <a:t>Provides</a:t>
            </a:r>
            <a:r>
              <a:rPr lang="en-GB" sz="2000" kern="0" dirty="0" smtClean="0">
                <a:solidFill>
                  <a:srgbClr val="7030A0"/>
                </a:solidFill>
              </a:rPr>
              <a:t> </a:t>
            </a:r>
            <a:r>
              <a:rPr lang="en-GB" sz="2000" kern="0" dirty="0" smtClean="0">
                <a:solidFill>
                  <a:schemeClr val="tx1"/>
                </a:solidFill>
              </a:rPr>
              <a:t>additional funding to cover open access charges.</a:t>
            </a:r>
          </a:p>
          <a:p>
            <a:pPr marL="457200" indent="-457200">
              <a:buFont typeface="Wingdings" pitchFamily="2" charset="2"/>
              <a:buChar char="q"/>
            </a:pPr>
            <a:r>
              <a:rPr lang="en-GB" sz="2000" b="1" kern="0" dirty="0" smtClean="0">
                <a:solidFill>
                  <a:srgbClr val="7030A0"/>
                </a:solidFill>
              </a:rPr>
              <a:t>Encourages</a:t>
            </a:r>
            <a:r>
              <a:rPr lang="en-GB" sz="2000" kern="0" dirty="0" smtClean="0">
                <a:solidFill>
                  <a:srgbClr val="7030A0"/>
                </a:solidFill>
              </a:rPr>
              <a:t> </a:t>
            </a:r>
            <a:r>
              <a:rPr lang="en-GB" sz="2000" kern="0" dirty="0" smtClean="0">
                <a:solidFill>
                  <a:schemeClr val="tx1"/>
                </a:solidFill>
              </a:rPr>
              <a:t>Creative Commons Attribution licence (CC-BY).</a:t>
            </a:r>
          </a:p>
          <a:p>
            <a:endParaRPr lang="en-GB" sz="2000" kern="0" dirty="0" smtClean="0"/>
          </a:p>
          <a:p>
            <a:pPr marL="457200" indent="-457200">
              <a:buFont typeface="Wingdings" pitchFamily="2" charset="2"/>
              <a:buChar char="q"/>
            </a:pPr>
            <a:r>
              <a:rPr lang="en-GB" sz="2000" b="1" kern="0" dirty="0" smtClean="0">
                <a:solidFill>
                  <a:srgbClr val="7030A0"/>
                </a:solidFill>
              </a:rPr>
              <a:t>Affirms</a:t>
            </a:r>
            <a:r>
              <a:rPr lang="en-GB" sz="2000" kern="0" dirty="0" smtClean="0">
                <a:solidFill>
                  <a:srgbClr val="7030A0"/>
                </a:solidFill>
              </a:rPr>
              <a:t> </a:t>
            </a:r>
            <a:r>
              <a:rPr lang="en-GB" sz="2000" kern="0" dirty="0" smtClean="0">
                <a:solidFill>
                  <a:schemeClr val="tx1"/>
                </a:solidFill>
              </a:rPr>
              <a:t>the principle that it is </a:t>
            </a:r>
            <a:r>
              <a:rPr lang="en-GB" sz="2000" b="1" kern="0" dirty="0" smtClean="0">
                <a:solidFill>
                  <a:srgbClr val="7030A0"/>
                </a:solidFill>
                <a:effectLst>
                  <a:outerShdw blurRad="38100" dist="38100" dir="2700000" algn="tl">
                    <a:srgbClr val="000000">
                      <a:alpha val="43137"/>
                    </a:srgbClr>
                  </a:outerShdw>
                </a:effectLst>
              </a:rPr>
              <a:t>the intrinsic merit of the work, and not the title of the journal in which the author’s work is published</a:t>
            </a:r>
            <a:r>
              <a:rPr lang="en-GB" sz="2000" kern="0" dirty="0" smtClean="0">
                <a:solidFill>
                  <a:srgbClr val="7030A0"/>
                </a:solidFill>
              </a:rPr>
              <a:t>, </a:t>
            </a:r>
            <a:r>
              <a:rPr lang="en-GB" sz="2000" kern="0" dirty="0" smtClean="0">
                <a:solidFill>
                  <a:schemeClr val="tx1"/>
                </a:solidFill>
              </a:rPr>
              <a:t>that should be considered in making funding decisions.</a:t>
            </a:r>
          </a:p>
          <a:p>
            <a:pPr marL="457200" indent="-457200">
              <a:buFont typeface="Wingdings" pitchFamily="2" charset="2"/>
              <a:buChar char="q"/>
            </a:pPr>
            <a:endParaRPr lang="en-GB" sz="2000" kern="0" dirty="0" smtClean="0"/>
          </a:p>
          <a:p>
            <a:pPr marL="457200" indent="-457200">
              <a:buFont typeface="Wingdings" pitchFamily="2" charset="2"/>
              <a:buChar char="q"/>
            </a:pPr>
            <a:endParaRPr lang="en-GB" sz="2000" kern="0" dirty="0" smtClean="0"/>
          </a:p>
          <a:p>
            <a:pPr marL="401193" indent="-401193"/>
            <a:endParaRPr lang="en-GB" sz="2800" kern="0" dirty="0"/>
          </a:p>
        </p:txBody>
      </p:sp>
    </p:spTree>
    <p:extLst>
      <p:ext uri="{BB962C8B-B14F-4D97-AF65-F5344CB8AC3E}">
        <p14:creationId xmlns:p14="http://schemas.microsoft.com/office/powerpoint/2010/main" val="3631519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33" y="273680"/>
            <a:ext cx="10838950" cy="6773970"/>
          </a:xfrm>
          <a:prstGeom prst="rect">
            <a:avLst/>
          </a:prstGeom>
        </p:spPr>
      </p:pic>
    </p:spTree>
    <p:extLst>
      <p:ext uri="{BB962C8B-B14F-4D97-AF65-F5344CB8AC3E}">
        <p14:creationId xmlns:p14="http://schemas.microsoft.com/office/powerpoint/2010/main" val="3281172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7374" t="8817" r="8579" b="4915"/>
          <a:stretch/>
        </p:blipFill>
        <p:spPr bwMode="auto">
          <a:xfrm>
            <a:off x="312151" y="2045099"/>
            <a:ext cx="7473963" cy="3595421"/>
          </a:xfrm>
          <a:prstGeom prst="rect">
            <a:avLst/>
          </a:prstGeom>
          <a:ln>
            <a:solidFill>
              <a:schemeClr val="tx2"/>
            </a:solidFill>
          </a:ln>
          <a:extLst>
            <a:ext uri="{53640926-AAD7-44D8-BBD7-CCE9431645EC}">
              <a14:shadowObscured xmlns:a14="http://schemas.microsoft.com/office/drawing/2010/main"/>
            </a:ext>
          </a:extLst>
        </p:spPr>
      </p:pic>
      <p:sp>
        <p:nvSpPr>
          <p:cNvPr id="6" name="TextBox 5"/>
          <p:cNvSpPr txBox="1"/>
          <p:nvPr/>
        </p:nvSpPr>
        <p:spPr>
          <a:xfrm>
            <a:off x="8082642" y="2485515"/>
            <a:ext cx="3303970" cy="1954688"/>
          </a:xfrm>
          <a:prstGeom prst="rect">
            <a:avLst/>
          </a:prstGeom>
          <a:noFill/>
        </p:spPr>
        <p:txBody>
          <a:bodyPr wrap="square" lIns="106985" tIns="53492" rIns="106985" bIns="53492" rtlCol="0">
            <a:spAutoFit/>
          </a:bodyPr>
          <a:lstStyle/>
          <a:p>
            <a:pPr marL="334328" indent="-334328">
              <a:buFont typeface="Courier New" pitchFamily="49" charset="0"/>
              <a:buChar char="o"/>
            </a:pPr>
            <a:r>
              <a:rPr lang="en-GB" sz="2000" dirty="0" smtClean="0">
                <a:solidFill>
                  <a:srgbClr val="7030A0"/>
                </a:solidFill>
                <a:latin typeface="Calibri" pitchFamily="34" charset="0"/>
              </a:rPr>
              <a:t>Cited 2904 times;</a:t>
            </a:r>
          </a:p>
          <a:p>
            <a:r>
              <a:rPr lang="en-GB" sz="2000" dirty="0" smtClean="0">
                <a:solidFill>
                  <a:srgbClr val="7030A0"/>
                </a:solidFill>
                <a:latin typeface="Calibri" pitchFamily="34" charset="0"/>
              </a:rPr>
              <a:t> </a:t>
            </a:r>
          </a:p>
          <a:p>
            <a:pPr marL="334328" indent="-334328">
              <a:buFont typeface="Courier New" pitchFamily="49" charset="0"/>
              <a:buChar char="o"/>
            </a:pPr>
            <a:r>
              <a:rPr lang="en-GB" sz="2000" dirty="0" smtClean="0">
                <a:solidFill>
                  <a:srgbClr val="7030A0"/>
                </a:solidFill>
                <a:latin typeface="Calibri" pitchFamily="34" charset="0"/>
              </a:rPr>
              <a:t>Normalised Citation Impact = 327; </a:t>
            </a:r>
          </a:p>
          <a:p>
            <a:pPr marL="334328" indent="-334328">
              <a:buFont typeface="Courier New" pitchFamily="49" charset="0"/>
              <a:buChar char="o"/>
            </a:pPr>
            <a:endParaRPr lang="en-GB" sz="2000" dirty="0">
              <a:solidFill>
                <a:srgbClr val="7030A0"/>
              </a:solidFill>
              <a:latin typeface="Calibri" pitchFamily="34" charset="0"/>
            </a:endParaRPr>
          </a:p>
          <a:p>
            <a:pPr marL="334328" indent="-334328">
              <a:buFont typeface="Courier New" pitchFamily="49" charset="0"/>
              <a:buChar char="o"/>
            </a:pPr>
            <a:r>
              <a:rPr lang="en-GB" sz="2000" dirty="0" err="1">
                <a:solidFill>
                  <a:srgbClr val="7030A0"/>
                </a:solidFill>
                <a:latin typeface="Calibri" pitchFamily="34" charset="0"/>
              </a:rPr>
              <a:t>Acta</a:t>
            </a:r>
            <a:r>
              <a:rPr lang="en-GB" sz="2000" dirty="0">
                <a:solidFill>
                  <a:srgbClr val="7030A0"/>
                </a:solidFill>
                <a:latin typeface="Calibri" pitchFamily="34" charset="0"/>
              </a:rPr>
              <a:t> </a:t>
            </a:r>
            <a:r>
              <a:rPr lang="en-GB" sz="2000" dirty="0" smtClean="0">
                <a:solidFill>
                  <a:srgbClr val="7030A0"/>
                </a:solidFill>
                <a:latin typeface="Calibri" pitchFamily="34" charset="0"/>
              </a:rPr>
              <a:t>Crystal D JIF = 7.232</a:t>
            </a:r>
            <a:endParaRPr lang="en-GB" sz="2000" dirty="0">
              <a:solidFill>
                <a:srgbClr val="7030A0"/>
              </a:solidFill>
              <a:latin typeface="Calibri" pitchFamily="34" charset="0"/>
            </a:endParaRPr>
          </a:p>
        </p:txBody>
      </p:sp>
      <p:sp>
        <p:nvSpPr>
          <p:cNvPr id="5" name="Rectangle 2"/>
          <p:cNvSpPr txBox="1">
            <a:spLocks noChangeArrowheads="1"/>
          </p:cNvSpPr>
          <p:nvPr/>
        </p:nvSpPr>
        <p:spPr bwMode="auto">
          <a:xfrm>
            <a:off x="312151" y="592158"/>
            <a:ext cx="10433879" cy="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r>
              <a:rPr lang="en-GB" sz="3700" dirty="0">
                <a:solidFill>
                  <a:srgbClr val="7030A0"/>
                </a:solidFill>
                <a:latin typeface="Calibri" pitchFamily="34" charset="0"/>
              </a:rPr>
              <a:t>Article level metrics vs. Journal level metrics</a:t>
            </a:r>
          </a:p>
        </p:txBody>
      </p:sp>
    </p:spTree>
    <p:extLst>
      <p:ext uri="{BB962C8B-B14F-4D97-AF65-F5344CB8AC3E}">
        <p14:creationId xmlns:p14="http://schemas.microsoft.com/office/powerpoint/2010/main" val="529499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3287</TotalTime>
  <Words>1398</Words>
  <Application>Microsoft Office PowerPoint</Application>
  <PresentationFormat>Custom</PresentationFormat>
  <Paragraphs>310</Paragraphs>
  <Slides>24</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Photo Editor Photo</vt:lpstr>
      <vt:lpstr> Impact assessment in the funding sector: the role of altmetrics </vt:lpstr>
      <vt:lpstr>PowerPoint Presentation</vt:lpstr>
      <vt:lpstr>PowerPoint Presentation</vt:lpstr>
      <vt:lpstr>PowerPoint Presentation</vt:lpstr>
      <vt:lpstr>PowerPoint Presentation</vt:lpstr>
      <vt:lpstr>Monitoring progress: WT’s key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Monitoring progress: WT’s key indicators</vt:lpstr>
      <vt:lpstr>Monitoring progress: WT’s key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Adam Dinsmore Wellcome Trust Strategic Planning &amp; Policy Unit  a.dinsmore@wellcome.ac.uk </vt:lpstr>
    </vt:vector>
  </TitlesOfParts>
  <Company>Wellcome Trust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Exploratory Review of PLOS ALMReports: A Funder’s Perspective on ALMs</dc:title>
  <dc:creator>Dinsmore, Adam</dc:creator>
  <cp:lastModifiedBy>Dinsmore, Adam</cp:lastModifiedBy>
  <cp:revision>163</cp:revision>
  <cp:lastPrinted>2014-09-24T15:27:25Z</cp:lastPrinted>
  <dcterms:created xsi:type="dcterms:W3CDTF">2013-09-05T12:18:25Z</dcterms:created>
  <dcterms:modified xsi:type="dcterms:W3CDTF">2014-09-24T15:56:14Z</dcterms:modified>
</cp:coreProperties>
</file>