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1" r:id="rId4"/>
    <p:sldId id="264" r:id="rId5"/>
    <p:sldId id="262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7A1"/>
    <a:srgbClr val="008FC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30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38C5-68F1-C14A-950D-846375DEF71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854C-0934-5C4D-8BF0-D371101862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003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38C5-68F1-C14A-950D-846375DEF71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854C-0934-5C4D-8BF0-D371101862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492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38C5-68F1-C14A-950D-846375DEF71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854C-0934-5C4D-8BF0-D371101862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335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38C5-68F1-C14A-950D-846375DEF71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854C-0934-5C4D-8BF0-D371101862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901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38C5-68F1-C14A-950D-846375DEF71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854C-0934-5C4D-8BF0-D371101862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462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38C5-68F1-C14A-950D-846375DEF71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854C-0934-5C4D-8BF0-D371101862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791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38C5-68F1-C14A-950D-846375DEF71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854C-0934-5C4D-8BF0-D371101862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761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38C5-68F1-C14A-950D-846375DEF71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854C-0934-5C4D-8BF0-D371101862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6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38C5-68F1-C14A-950D-846375DEF71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854C-0934-5C4D-8BF0-D371101862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734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38C5-68F1-C14A-950D-846375DEF71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854C-0934-5C4D-8BF0-D371101862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55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38C5-68F1-C14A-950D-846375DEF71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854C-0934-5C4D-8BF0-D371101862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892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D38C5-68F1-C14A-950D-846375DEF71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7854C-0934-5C4D-8BF0-D371101862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371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emf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80000" cy="6870452"/>
          </a:xfrm>
          <a:prstGeom prst="rect">
            <a:avLst/>
          </a:prstGeom>
          <a:solidFill>
            <a:srgbClr val="0E77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 reverse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0737" y="607081"/>
            <a:ext cx="1856750" cy="54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737" y="1846279"/>
            <a:ext cx="7772400" cy="4641156"/>
          </a:xfrm>
        </p:spPr>
        <p:txBody>
          <a:bodyPr lIns="0" tIns="0" rIns="0" bIns="0" anchor="t" anchorCtr="0">
            <a:normAutofit/>
          </a:bodyPr>
          <a:lstStyle/>
          <a:p>
            <a:pPr algn="l">
              <a:lnSpc>
                <a:spcPts val="3600"/>
              </a:lnSpc>
              <a:spcAft>
                <a:spcPts val="2400"/>
              </a:spcAft>
            </a:pPr>
            <a:r>
              <a:rPr lang="en-GB" sz="30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Impact assessment in the funding sector: </a:t>
            </a:r>
            <a:r>
              <a:rPr lang="en-GB" sz="30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the role of </a:t>
            </a:r>
            <a:r>
              <a:rPr lang="en-GB" sz="3000" b="1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altmetrics</a:t>
            </a:r>
            <a:r>
              <a:rPr lang="en-GB" sz="30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 </a:t>
            </a:r>
            <a:r>
              <a:rPr lang="en-US" sz="20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Century gothic"/>
                <a:cs typeface="Century gothic"/>
              </a:rPr>
            </a:br>
            <a:r>
              <a:rPr lang="en-US" sz="2000" dirty="0" smtClean="0">
                <a:solidFill>
                  <a:schemeClr val="tx2"/>
                </a:solidFill>
                <a:latin typeface="Century Gothic"/>
                <a:cs typeface="Century Gothic"/>
              </a:rPr>
              <a:t/>
            </a:r>
            <a:br>
              <a:rPr lang="en-US" sz="2000" dirty="0" smtClean="0">
                <a:solidFill>
                  <a:schemeClr val="tx2"/>
                </a:solidFill>
                <a:latin typeface="Century Gothic"/>
                <a:cs typeface="Century Gothic"/>
              </a:rPr>
            </a:br>
            <a:r>
              <a:rPr lang="en-GB" sz="2000" dirty="0" smtClean="0">
                <a:solidFill>
                  <a:schemeClr val="tx2"/>
                </a:solidFill>
                <a:latin typeface="Century Gothic"/>
                <a:cs typeface="Century Gothic"/>
              </a:rPr>
              <a:t> Liz Philpots, head of research, AMRC</a:t>
            </a:r>
            <a:endParaRPr lang="en-US" sz="2000" dirty="0">
              <a:solidFill>
                <a:schemeClr val="tx2"/>
              </a:solidFill>
              <a:latin typeface="Century gothic"/>
              <a:cs typeface="Century gothic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30737" y="1327059"/>
            <a:ext cx="8687577" cy="0"/>
          </a:xfrm>
          <a:prstGeom prst="line">
            <a:avLst/>
          </a:prstGeom>
          <a:ln w="6350" cmpd="sng"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18286" y="3048425"/>
            <a:ext cx="5968507" cy="0"/>
          </a:xfrm>
          <a:prstGeom prst="line">
            <a:avLst/>
          </a:prstGeom>
          <a:ln w="6350" cmpd="sng"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2722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188" y="1709307"/>
            <a:ext cx="7772400" cy="4641156"/>
          </a:xfrm>
        </p:spPr>
        <p:txBody>
          <a:bodyPr lIns="0" tIns="0" rIns="0" bIns="0" anchor="t" anchorCtr="0">
            <a:normAutofit fontScale="90000"/>
          </a:bodyPr>
          <a:lstStyle/>
          <a:p>
            <a:pPr lvl="0" algn="l"/>
            <a:r>
              <a:rPr lang="en-US" sz="2400" b="1" dirty="0" smtClean="0">
                <a:latin typeface="Century gothic"/>
                <a:cs typeface="Century gothic"/>
              </a:rPr>
              <a:t>A view from funders….</a:t>
            </a:r>
            <a:br>
              <a:rPr lang="en-US" sz="2400" b="1" dirty="0" smtClean="0">
                <a:latin typeface="Century gothic"/>
                <a:cs typeface="Century gothic"/>
              </a:rPr>
            </a:br>
            <a:r>
              <a:rPr lang="en-US" sz="3000" b="1" dirty="0" smtClean="0">
                <a:latin typeface="Century gothic"/>
                <a:cs typeface="Century gothic"/>
              </a:rPr>
              <a:t/>
            </a:r>
            <a:br>
              <a:rPr lang="en-US" sz="3000" b="1" dirty="0" smtClean="0">
                <a:latin typeface="Century gothic"/>
                <a:cs typeface="Century gothic"/>
              </a:rPr>
            </a:br>
            <a:r>
              <a:rPr lang="en-GB" sz="2000" dirty="0" smtClean="0"/>
              <a:t>Medical research charities invest heavily in research </a:t>
            </a:r>
            <a:br>
              <a:rPr lang="en-GB" sz="20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….</a:t>
            </a:r>
            <a:r>
              <a:rPr lang="en-GB" sz="2000" dirty="0" smtClean="0"/>
              <a:t>and want to see the impact  these funds are having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endParaRPr lang="en-US" sz="1800" dirty="0">
              <a:latin typeface="Century gothic"/>
              <a:cs typeface="Century gothic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43188" y="2186256"/>
            <a:ext cx="8687577" cy="0"/>
          </a:xfrm>
          <a:prstGeom prst="line">
            <a:avLst/>
          </a:prstGeom>
          <a:ln w="6350" cmpd="sng">
            <a:solidFill>
              <a:srgbClr val="008FC5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9180000" cy="1357280"/>
          </a:xfrm>
          <a:prstGeom prst="rect">
            <a:avLst/>
          </a:prstGeom>
          <a:solidFill>
            <a:srgbClr val="0E77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 reverse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0737" y="482561"/>
            <a:ext cx="1685224" cy="490115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019" y="2861333"/>
            <a:ext cx="5890864" cy="352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9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188" y="1492299"/>
            <a:ext cx="7772400" cy="4641156"/>
          </a:xfrm>
        </p:spPr>
        <p:txBody>
          <a:bodyPr lIns="0" tIns="0" rIns="0" bIns="0" anchor="t" anchorCtr="0">
            <a:normAutofit fontScale="90000"/>
          </a:bodyPr>
          <a:lstStyle/>
          <a:p>
            <a:pPr lvl="0" algn="l"/>
            <a:r>
              <a:rPr lang="en-US" sz="2400" b="1" dirty="0" smtClean="0">
                <a:latin typeface="Century gothic"/>
                <a:cs typeface="Century gothic"/>
              </a:rPr>
              <a:t>Roles for </a:t>
            </a:r>
            <a:r>
              <a:rPr lang="en-US" sz="2400" b="1" dirty="0" err="1" smtClean="0">
                <a:latin typeface="Century gothic"/>
                <a:cs typeface="Century gothic"/>
              </a:rPr>
              <a:t>altmetrics</a:t>
            </a:r>
            <a:r>
              <a:rPr lang="en-US" sz="2400" b="1" dirty="0" smtClean="0">
                <a:latin typeface="Century gothic"/>
                <a:cs typeface="Century gothic"/>
              </a:rPr>
              <a:t>: </a:t>
            </a:r>
            <a:br>
              <a:rPr lang="en-US" sz="2400" b="1" dirty="0" smtClean="0">
                <a:latin typeface="Century gothic"/>
                <a:cs typeface="Century gothic"/>
              </a:rPr>
            </a:br>
            <a:r>
              <a:rPr lang="en-US" sz="3000" b="1" dirty="0" smtClean="0">
                <a:latin typeface="Century gothic"/>
                <a:cs typeface="Century gothic"/>
              </a:rPr>
              <a:t/>
            </a:r>
            <a:br>
              <a:rPr lang="en-US" sz="3000" b="1" dirty="0" smtClean="0">
                <a:latin typeface="Century gothic"/>
                <a:cs typeface="Century gothic"/>
              </a:rPr>
            </a:br>
            <a:r>
              <a:rPr lang="en-GB" sz="2000" smtClean="0"/>
              <a:t>Finding </a:t>
            </a:r>
            <a:r>
              <a:rPr lang="en-GB" sz="2000" dirty="0" smtClean="0"/>
              <a:t>research that is getting social media attention </a:t>
            </a:r>
            <a:r>
              <a:rPr lang="en-GB" sz="2000" dirty="0" smtClean="0"/>
              <a:t> - for patient education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endParaRPr lang="en-US" sz="1800" dirty="0">
              <a:latin typeface="Century gothic"/>
              <a:cs typeface="Century gothic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43188" y="2186256"/>
            <a:ext cx="8687577" cy="0"/>
          </a:xfrm>
          <a:prstGeom prst="line">
            <a:avLst/>
          </a:prstGeom>
          <a:ln w="6350" cmpd="sng">
            <a:solidFill>
              <a:srgbClr val="008FC5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9180000" cy="1357280"/>
          </a:xfrm>
          <a:prstGeom prst="rect">
            <a:avLst/>
          </a:prstGeom>
          <a:solidFill>
            <a:srgbClr val="0E77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 reverse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0737" y="482561"/>
            <a:ext cx="1685224" cy="49011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4259" y="2952349"/>
            <a:ext cx="7195040" cy="230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5397" y="4127809"/>
            <a:ext cx="4236790" cy="2730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6478" y="2952349"/>
            <a:ext cx="1369794" cy="4236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76272" y="5256643"/>
            <a:ext cx="44291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9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4637" y="4637139"/>
            <a:ext cx="50006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188" y="1492299"/>
            <a:ext cx="7772400" cy="4641156"/>
          </a:xfrm>
        </p:spPr>
        <p:txBody>
          <a:bodyPr lIns="0" tIns="0" rIns="0" bIns="0" anchor="t" anchorCtr="0">
            <a:normAutofit fontScale="90000"/>
          </a:bodyPr>
          <a:lstStyle/>
          <a:p>
            <a:pPr lvl="0" algn="l"/>
            <a:r>
              <a:rPr lang="en-US" sz="2400" b="1" dirty="0" smtClean="0">
                <a:latin typeface="Century gothic"/>
                <a:cs typeface="Century gothic"/>
              </a:rPr>
              <a:t>Roles for </a:t>
            </a:r>
            <a:r>
              <a:rPr lang="en-US" sz="2400" b="1" dirty="0" err="1" smtClean="0">
                <a:latin typeface="Century gothic"/>
                <a:cs typeface="Century gothic"/>
              </a:rPr>
              <a:t>altmetrics</a:t>
            </a:r>
            <a:r>
              <a:rPr lang="en-US" sz="2400" b="1" dirty="0" smtClean="0">
                <a:latin typeface="Century gothic"/>
                <a:cs typeface="Century gothic"/>
              </a:rPr>
              <a:t>: </a:t>
            </a:r>
            <a:br>
              <a:rPr lang="en-US" sz="2400" b="1" dirty="0" smtClean="0">
                <a:latin typeface="Century gothic"/>
                <a:cs typeface="Century gothic"/>
              </a:rPr>
            </a:br>
            <a:r>
              <a:rPr lang="en-US" sz="3000" b="1" dirty="0" smtClean="0">
                <a:latin typeface="Century gothic"/>
                <a:cs typeface="Century gothic"/>
              </a:rPr>
              <a:t/>
            </a:r>
            <a:br>
              <a:rPr lang="en-US" sz="3000" b="1" dirty="0" smtClean="0">
                <a:latin typeface="Century gothic"/>
                <a:cs typeface="Century gothic"/>
              </a:rPr>
            </a:br>
            <a:r>
              <a:rPr lang="en-GB" sz="2000" dirty="0" smtClean="0"/>
              <a:t>Keeping track of research </a:t>
            </a:r>
            <a:r>
              <a:rPr lang="en-GB" sz="2000" dirty="0" smtClean="0"/>
              <a:t>that is getting social media attention 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endParaRPr lang="en-US" sz="1800" dirty="0">
              <a:latin typeface="Century gothic"/>
              <a:cs typeface="Century gothic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43188" y="2186256"/>
            <a:ext cx="8687577" cy="0"/>
          </a:xfrm>
          <a:prstGeom prst="line">
            <a:avLst/>
          </a:prstGeom>
          <a:ln w="6350" cmpd="sng">
            <a:solidFill>
              <a:srgbClr val="008FC5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9180000" cy="1357280"/>
          </a:xfrm>
          <a:prstGeom prst="rect">
            <a:avLst/>
          </a:prstGeom>
          <a:solidFill>
            <a:srgbClr val="0E77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 reversed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0737" y="482561"/>
            <a:ext cx="1685224" cy="49011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2464" y="3108960"/>
            <a:ext cx="28289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32871" y="3303639"/>
            <a:ext cx="67341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44329" y="2699385"/>
            <a:ext cx="6600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95663" y="4258997"/>
            <a:ext cx="70199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505" y="3108960"/>
            <a:ext cx="1179366" cy="358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9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188" y="1709307"/>
            <a:ext cx="7772400" cy="4641156"/>
          </a:xfrm>
        </p:spPr>
        <p:txBody>
          <a:bodyPr lIns="0" tIns="0" rIns="0" bIns="0" anchor="t" anchorCtr="0">
            <a:normAutofit/>
          </a:bodyPr>
          <a:lstStyle/>
          <a:p>
            <a:pPr lvl="0" algn="l"/>
            <a:r>
              <a:rPr lang="en-US" sz="2400" b="1" dirty="0" smtClean="0">
                <a:latin typeface="Century gothic"/>
                <a:cs typeface="Century gothic"/>
              </a:rPr>
              <a:t>Roles for </a:t>
            </a:r>
            <a:r>
              <a:rPr lang="en-US" sz="2400" b="1" dirty="0" err="1" smtClean="0">
                <a:latin typeface="Century gothic"/>
                <a:cs typeface="Century gothic"/>
              </a:rPr>
              <a:t>altmetrics</a:t>
            </a:r>
            <a:r>
              <a:rPr lang="en-US" sz="2400" b="1" dirty="0" smtClean="0">
                <a:latin typeface="Century gothic"/>
                <a:cs typeface="Century gothic"/>
              </a:rPr>
              <a:t>:</a:t>
            </a:r>
            <a:br>
              <a:rPr lang="en-US" sz="2400" b="1" dirty="0" smtClean="0">
                <a:latin typeface="Century gothic"/>
                <a:cs typeface="Century gothic"/>
              </a:rPr>
            </a:br>
            <a:r>
              <a:rPr lang="en-US" sz="3000" b="1" dirty="0" smtClean="0">
                <a:latin typeface="Century gothic"/>
                <a:cs typeface="Century gothic"/>
              </a:rPr>
              <a:t/>
            </a:r>
            <a:br>
              <a:rPr lang="en-US" sz="3000" b="1" dirty="0" smtClean="0">
                <a:latin typeface="Century gothic"/>
                <a:cs typeface="Century gothic"/>
              </a:rPr>
            </a:br>
            <a:r>
              <a:rPr lang="en-GB" sz="1800" dirty="0" smtClean="0"/>
              <a:t>media </a:t>
            </a:r>
            <a:r>
              <a:rPr lang="en-GB" sz="1800" dirty="0" smtClean="0"/>
              <a:t>monitoring</a:t>
            </a:r>
            <a:r>
              <a:rPr lang="en-GB" sz="1800" dirty="0" smtClean="0"/>
              <a:t>…</a:t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endParaRPr lang="en-US" sz="1800" dirty="0">
              <a:latin typeface="Century gothic"/>
              <a:cs typeface="Century gothic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43188" y="2186256"/>
            <a:ext cx="8687577" cy="0"/>
          </a:xfrm>
          <a:prstGeom prst="line">
            <a:avLst/>
          </a:prstGeom>
          <a:ln w="6350" cmpd="sng">
            <a:solidFill>
              <a:srgbClr val="008FC5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9180000" cy="1357280"/>
          </a:xfrm>
          <a:prstGeom prst="rect">
            <a:avLst/>
          </a:prstGeom>
          <a:solidFill>
            <a:srgbClr val="0E77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 reverse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0737" y="482561"/>
            <a:ext cx="1685224" cy="490115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50" y="1491966"/>
            <a:ext cx="31432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76550"/>
            <a:ext cx="734377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6787" y="2834991"/>
            <a:ext cx="58102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43671" y="2614149"/>
            <a:ext cx="150495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9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188" y="1709307"/>
            <a:ext cx="7772400" cy="522288"/>
          </a:xfrm>
        </p:spPr>
        <p:txBody>
          <a:bodyPr lIns="0" tIns="0" rIns="0" bIns="0" anchor="t" anchorCtr="0">
            <a:normAutofit/>
          </a:bodyPr>
          <a:lstStyle/>
          <a:p>
            <a:pPr algn="l">
              <a:lnSpc>
                <a:spcPts val="2500"/>
              </a:lnSpc>
              <a:spcAft>
                <a:spcPts val="1000"/>
              </a:spcAft>
              <a:buClr>
                <a:srgbClr val="008FC5"/>
              </a:buClr>
              <a:buSzPct val="120000"/>
            </a:pPr>
            <a:r>
              <a:rPr lang="en-US" sz="2400" b="1" dirty="0" smtClean="0">
                <a:solidFill>
                  <a:srgbClr val="008FC5"/>
                </a:solidFill>
                <a:latin typeface="Century gothic"/>
                <a:cs typeface="Century gothic"/>
              </a:rPr>
              <a:t>Challenges….</a:t>
            </a:r>
            <a:endParaRPr lang="en-US" sz="2400" dirty="0">
              <a:solidFill>
                <a:srgbClr val="008FC5"/>
              </a:solidFill>
              <a:latin typeface="Century gothic"/>
              <a:cs typeface="Century gothic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43188" y="2201375"/>
            <a:ext cx="8687577" cy="0"/>
          </a:xfrm>
          <a:prstGeom prst="line">
            <a:avLst/>
          </a:prstGeom>
          <a:ln w="6350" cmpd="sng">
            <a:solidFill>
              <a:srgbClr val="008FC5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665018" y="2408481"/>
            <a:ext cx="7772400" cy="370349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20000"/>
              </a:lnSpc>
              <a:spcAft>
                <a:spcPts val="2200"/>
              </a:spcAft>
              <a:buClr>
                <a:srgbClr val="008FC5"/>
              </a:buClr>
              <a:buSzPct val="120000"/>
              <a:buFont typeface="Arial"/>
              <a:buChar char="•"/>
            </a:pPr>
            <a:r>
              <a:rPr lang="en-GB" sz="1800" dirty="0" smtClean="0"/>
              <a:t>what </a:t>
            </a:r>
            <a:r>
              <a:rPr lang="en-GB" sz="1800" dirty="0" smtClean="0"/>
              <a:t>does it mean as an ‘impact’? </a:t>
            </a:r>
            <a:endParaRPr lang="en-GB" sz="1800" dirty="0" smtClean="0"/>
          </a:p>
          <a:p>
            <a:pPr marL="457200" indent="-457200" algn="l">
              <a:lnSpc>
                <a:spcPct val="120000"/>
              </a:lnSpc>
              <a:spcAft>
                <a:spcPts val="2200"/>
              </a:spcAft>
              <a:buClr>
                <a:srgbClr val="008FC5"/>
              </a:buClr>
              <a:buSzPct val="120000"/>
              <a:buFont typeface="Arial"/>
              <a:buChar char="•"/>
            </a:pPr>
            <a:r>
              <a:rPr lang="en-GB" sz="1800" dirty="0" smtClean="0"/>
              <a:t>educating </a:t>
            </a:r>
            <a:r>
              <a:rPr lang="en-GB" sz="1800" dirty="0" smtClean="0"/>
              <a:t>researchers to get best out of </a:t>
            </a:r>
            <a:r>
              <a:rPr lang="en-GB" sz="1800" dirty="0" err="1" smtClean="0"/>
              <a:t>altmetrics</a:t>
            </a:r>
            <a:r>
              <a:rPr lang="en-GB" sz="1800" dirty="0" smtClean="0"/>
              <a:t> (learn the rules/ include DOI in tweet – or </a:t>
            </a:r>
            <a:r>
              <a:rPr lang="en-GB" sz="1800" dirty="0" err="1" smtClean="0"/>
              <a:t>retweet</a:t>
            </a:r>
            <a:r>
              <a:rPr lang="en-GB" sz="1800" dirty="0" smtClean="0"/>
              <a:t> original article</a:t>
            </a:r>
            <a:r>
              <a:rPr lang="en-GB" sz="1800" dirty="0" smtClean="0"/>
              <a:t>?)</a:t>
            </a:r>
          </a:p>
          <a:p>
            <a:pPr marL="457200" indent="-457200" algn="l">
              <a:lnSpc>
                <a:spcPct val="120000"/>
              </a:lnSpc>
              <a:spcAft>
                <a:spcPts val="2200"/>
              </a:spcAft>
              <a:buClr>
                <a:srgbClr val="008FC5"/>
              </a:buClr>
              <a:buSzPct val="120000"/>
              <a:buFont typeface="Arial"/>
              <a:buChar char="•"/>
            </a:pPr>
            <a:r>
              <a:rPr lang="en-GB" sz="1800" dirty="0" err="1" smtClean="0"/>
              <a:t>gameplaying</a:t>
            </a:r>
            <a:r>
              <a:rPr lang="en-GB" sz="1800" dirty="0" smtClean="0"/>
              <a:t>……</a:t>
            </a:r>
          </a:p>
          <a:p>
            <a:pPr marL="457200" indent="-457200" algn="l">
              <a:lnSpc>
                <a:spcPct val="120000"/>
              </a:lnSpc>
              <a:spcAft>
                <a:spcPts val="2200"/>
              </a:spcAft>
              <a:buClr>
                <a:srgbClr val="008FC5"/>
              </a:buClr>
              <a:buSzPct val="120000"/>
              <a:buFont typeface="Arial"/>
              <a:buChar char="•"/>
            </a:pPr>
            <a:endParaRPr lang="en-GB" sz="1800" dirty="0" smtClean="0"/>
          </a:p>
          <a:p>
            <a:pPr marL="457200" indent="-457200" algn="l">
              <a:lnSpc>
                <a:spcPct val="120000"/>
              </a:lnSpc>
              <a:spcAft>
                <a:spcPts val="2200"/>
              </a:spcAft>
              <a:buClr>
                <a:srgbClr val="008FC5"/>
              </a:buClr>
              <a:buSzPct val="120000"/>
              <a:buFont typeface="Arial"/>
              <a:buChar char="•"/>
            </a:pPr>
            <a:r>
              <a:rPr lang="en-GB" sz="1800" dirty="0" smtClean="0"/>
              <a:t>What behaviour do we WANT to see?</a:t>
            </a:r>
            <a:endParaRPr lang="en-GB" sz="1800" dirty="0" smtClean="0"/>
          </a:p>
          <a:p>
            <a:pPr marL="457200" indent="-457200" algn="l">
              <a:lnSpc>
                <a:spcPct val="120000"/>
              </a:lnSpc>
              <a:spcAft>
                <a:spcPts val="2200"/>
              </a:spcAft>
              <a:buClr>
                <a:srgbClr val="008FC5"/>
              </a:buClr>
              <a:buSzPct val="120000"/>
              <a:buFont typeface="Arial"/>
              <a:buChar char="•"/>
            </a:pPr>
            <a:endParaRPr lang="en-GB" sz="1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80000" cy="1357280"/>
          </a:xfrm>
          <a:prstGeom prst="rect">
            <a:avLst/>
          </a:prstGeom>
          <a:solidFill>
            <a:srgbClr val="0E77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 reverse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0737" y="482561"/>
            <a:ext cx="1685224" cy="49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217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MRC">
      <a:dk1>
        <a:srgbClr val="008FC5"/>
      </a:dk1>
      <a:lt1>
        <a:sysClr val="window" lastClr="FFFFFF"/>
      </a:lt1>
      <a:dk2>
        <a:srgbClr val="B7D3E3"/>
      </a:dk2>
      <a:lt2>
        <a:srgbClr val="3C3C3B"/>
      </a:lt2>
      <a:accent1>
        <a:srgbClr val="CA5420"/>
      </a:accent1>
      <a:accent2>
        <a:srgbClr val="2F516A"/>
      </a:accent2>
      <a:accent3>
        <a:srgbClr val="4C0C4A"/>
      </a:accent3>
      <a:accent4>
        <a:srgbClr val="665490"/>
      </a:accent4>
      <a:accent5>
        <a:srgbClr val="349737"/>
      </a:accent5>
      <a:accent6>
        <a:srgbClr val="1D2763"/>
      </a:accent6>
      <a:hlink>
        <a:srgbClr val="008FC5"/>
      </a:hlink>
      <a:folHlink>
        <a:srgbClr val="1D2763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72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Impact assessment in the funding sector: the role of altmetrics    Liz Philpots, head of research, AMRC</vt:lpstr>
      <vt:lpstr>A view from funders….  Medical research charities invest heavily in research                 ….and want to see the impact  these funds are having  </vt:lpstr>
      <vt:lpstr>Roles for altmetrics:   Finding research that is getting social media attention  - for patient education            </vt:lpstr>
      <vt:lpstr>Roles for altmetrics:   Keeping track of research that is getting social media attention             </vt:lpstr>
      <vt:lpstr>Roles for altmetrics:  media monitoring…  </vt:lpstr>
      <vt:lpstr>Challenges….</vt:lpstr>
    </vt:vector>
  </TitlesOfParts>
  <Company>Ellis &amp;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heading 30pt</dc:title>
  <dc:creator>C E</dc:creator>
  <cp:lastModifiedBy>Liz Philpots</cp:lastModifiedBy>
  <cp:revision>33</cp:revision>
  <dcterms:created xsi:type="dcterms:W3CDTF">2014-05-01T13:57:40Z</dcterms:created>
  <dcterms:modified xsi:type="dcterms:W3CDTF">2014-09-16T17:04:15Z</dcterms:modified>
</cp:coreProperties>
</file>