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aleway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Italic.fntdata"/><Relationship Id="rId11" Type="http://schemas.openxmlformats.org/officeDocument/2006/relationships/slide" Target="slides/slide6.xml"/><Relationship Id="rId22" Type="http://schemas.openxmlformats.org/officeDocument/2006/relationships/font" Target="fonts/Lato-bold.fntdata"/><Relationship Id="rId10" Type="http://schemas.openxmlformats.org/officeDocument/2006/relationships/slide" Target="slides/slide5.xml"/><Relationship Id="rId21" Type="http://schemas.openxmlformats.org/officeDocument/2006/relationships/font" Target="fonts/Lato-regular.fntdata"/><Relationship Id="rId13" Type="http://schemas.openxmlformats.org/officeDocument/2006/relationships/slide" Target="slides/slide8.xml"/><Relationship Id="rId24" Type="http://schemas.openxmlformats.org/officeDocument/2006/relationships/font" Target="fonts/Lato-boldItalic.fntdata"/><Relationship Id="rId12" Type="http://schemas.openxmlformats.org/officeDocument/2006/relationships/slide" Target="slides/slide7.xml"/><Relationship Id="rId23" Type="http://schemas.openxmlformats.org/officeDocument/2006/relationships/font" Target="fonts/La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aleway-italic.fntdata"/><Relationship Id="rId6" Type="http://schemas.openxmlformats.org/officeDocument/2006/relationships/slide" Target="slides/slide1.xml"/><Relationship Id="rId18" Type="http://schemas.openxmlformats.org/officeDocument/2006/relationships/font" Target="fonts/Raleway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6fa3c898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6fa3c89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7de18b4df7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7de18b4df7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c6fa3c898_0_2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c6fa3c898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c6fa3c898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c6fa3c89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e70919d1cd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e70919d1cd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e70919d1c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e70919d1c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7de18b4df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7de18b4df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7de18b4df7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7de18b4df7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7de18b4df7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7de18b4df7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7de18b4df7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7de18b4df7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7de18b4df7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7de18b4df7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github.com/apple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www.swift.org/install/" TargetMode="External"/><Relationship Id="rId4" Type="http://schemas.openxmlformats.org/officeDocument/2006/relationships/hyperlink" Target="https://www.swift.org/install/linux/#installation-via-tarball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marketplace.visualstudio.com/items?itemName=sswg.swift-lang" TargetMode="External"/><Relationship Id="rId4" Type="http://schemas.openxmlformats.org/officeDocument/2006/relationships/hyperlink" Target="https://marketplace.visualstudio.com/items?itemName=sswg.swift-lang" TargetMode="External"/><Relationship Id="rId5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7002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/>
              <a:t>Новые языки программирования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Swift</a:t>
            </a:r>
            <a:endParaRPr sz="2400"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Лапотников, Максимов, Попов, Сон </a:t>
            </a:r>
            <a:r>
              <a:rPr lang="ru"/>
              <a:t>• 12.09.2023</a:t>
            </a:r>
            <a:endParaRPr/>
          </a:p>
        </p:txBody>
      </p:sp>
      <p:pic>
        <p:nvPicPr>
          <p:cNvPr id="74" name="Google Shape;7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4275" y="1935387"/>
            <a:ext cx="1542001" cy="1542001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3"/>
          <p:cNvSpPr/>
          <p:nvPr/>
        </p:nvSpPr>
        <p:spPr>
          <a:xfrm rot="5400000">
            <a:off x="669625" y="3625900"/>
            <a:ext cx="771300" cy="1542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3"/>
          <p:cNvSpPr/>
          <p:nvPr/>
        </p:nvSpPr>
        <p:spPr>
          <a:xfrm rot="5400000">
            <a:off x="669625" y="244875"/>
            <a:ext cx="771300" cy="1542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2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Результат</a:t>
            </a:r>
            <a:endParaRPr/>
          </a:p>
        </p:txBody>
      </p:sp>
      <p:pic>
        <p:nvPicPr>
          <p:cNvPr id="136" name="Google Shape;13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2700" y="1211075"/>
            <a:ext cx="6733378" cy="378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Спасибо-пожалуйста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4"/>
          <p:cNvSpPr txBox="1"/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История</a:t>
            </a:r>
            <a:endParaRPr/>
          </a:p>
        </p:txBody>
      </p:sp>
      <p:sp>
        <p:nvSpPr>
          <p:cNvPr id="82" name="Google Shape;82;p1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>
                <a:solidFill>
                  <a:srgbClr val="F8F9FA"/>
                </a:solidFill>
              </a:rPr>
              <a:t>Swift - открытый компилируемый язык программирования общего назначения.</a:t>
            </a:r>
            <a:endParaRPr sz="1700">
              <a:solidFill>
                <a:srgbClr val="F8F9FA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700">
                <a:solidFill>
                  <a:srgbClr val="F8F9FA"/>
                </a:solidFill>
              </a:rPr>
              <a:t>Разработан и поддерживается компание</a:t>
            </a:r>
            <a:r>
              <a:rPr lang="ru" sz="1700">
                <a:solidFill>
                  <a:srgbClr val="F8F9FA"/>
                </a:solidFill>
              </a:rPr>
              <a:t>й Apple. Призван заменить Objective-C в разработке под операционные системы Apple, на которых чаще всего и используется.</a:t>
            </a:r>
            <a:endParaRPr sz="1700">
              <a:solidFill>
                <a:srgbClr val="F8F9FA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 sz="1700">
                <a:solidFill>
                  <a:srgbClr val="F8F9FA"/>
                </a:solidFill>
              </a:rPr>
              <a:t>Представлен в 2014 году. В 2015, вместе с выходом бета версии Swift 3.0, переведен на открытую </a:t>
            </a:r>
            <a:r>
              <a:rPr lang="ru" sz="1700">
                <a:solidFill>
                  <a:srgbClr val="F8F9FA"/>
                </a:solidFill>
              </a:rPr>
              <a:t>лицензию. Исходный код размещен на </a:t>
            </a:r>
            <a:r>
              <a:rPr lang="ru" sz="1700" u="sng">
                <a:solidFill>
                  <a:srgbClr val="F8F9FA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GitHub</a:t>
            </a:r>
            <a:r>
              <a:rPr lang="ru" sz="1700">
                <a:solidFill>
                  <a:srgbClr val="F8F9FA"/>
                </a:solidFill>
              </a:rPr>
              <a:t>.</a:t>
            </a:r>
            <a:endParaRPr sz="1700">
              <a:solidFill>
                <a:srgbClr val="F8F9FA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5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Обзор</a:t>
            </a:r>
            <a:endParaRPr/>
          </a:p>
        </p:txBody>
      </p:sp>
      <p:sp>
        <p:nvSpPr>
          <p:cNvPr id="88" name="Google Shape;88;p15"/>
          <p:cNvSpPr txBox="1"/>
          <p:nvPr>
            <p:ph idx="2" type="body"/>
          </p:nvPr>
        </p:nvSpPr>
        <p:spPr>
          <a:xfrm>
            <a:off x="4833675" y="724200"/>
            <a:ext cx="41385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Компилируемый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Статически типизированный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Мультипарадигменный:</a:t>
            </a:r>
            <a:endParaRPr sz="19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ru" sz="1500"/>
              <a:t>Императивный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ru" sz="1500"/>
              <a:t>С элементами функционального программирования</a:t>
            </a:r>
            <a:endParaRPr sz="15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Null-safety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Автоматически управляет памятью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Поддерживает расширение типов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Обратно совместим с Objective-C</a:t>
            </a:r>
            <a:endParaRPr sz="19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Обратная совместимость</a:t>
            </a:r>
            <a:endParaRPr/>
          </a:p>
        </p:txBody>
      </p:sp>
      <p:sp>
        <p:nvSpPr>
          <p:cNvPr id="94" name="Google Shape;94;p1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Совместим с кодовой базой Apple, написанной на Objective-C, благодаря чему возможно в рамках одного проекта становится возможно использование сразу нескольких языков программирования: 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Swift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Objective-C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C/C++ (с ограничениями)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Пример ООП</a:t>
            </a:r>
            <a:endParaRPr/>
          </a:p>
        </p:txBody>
      </p:sp>
      <p:pic>
        <p:nvPicPr>
          <p:cNvPr id="100" name="Google Shape;10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550" y="1398975"/>
            <a:ext cx="4135449" cy="288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88175" y="2997533"/>
            <a:ext cx="4052526" cy="12855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88175" y="1398975"/>
            <a:ext cx="4017101" cy="13933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8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Пример функционального подхода</a:t>
            </a:r>
            <a:endParaRPr/>
          </a:p>
        </p:txBody>
      </p:sp>
      <p:pic>
        <p:nvPicPr>
          <p:cNvPr id="108" name="Google Shape;10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3300" y="1237725"/>
            <a:ext cx="8520601" cy="34568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Hello World + Docker</a:t>
            </a:r>
            <a:endParaRPr/>
          </a:p>
        </p:txBody>
      </p:sp>
      <p:sp>
        <p:nvSpPr>
          <p:cNvPr id="114" name="Google Shape;114;p19"/>
          <p:cNvSpPr txBox="1"/>
          <p:nvPr>
            <p:ph idx="4294967295" type="body"/>
          </p:nvPr>
        </p:nvSpPr>
        <p:spPr>
          <a:xfrm>
            <a:off x="707903" y="15493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ru" sz="2100">
                <a:solidFill>
                  <a:schemeClr val="dk1"/>
                </a:solidFill>
              </a:rPr>
              <a:t>Код программы</a:t>
            </a:r>
            <a:endParaRPr/>
          </a:p>
        </p:txBody>
      </p:sp>
      <p:sp>
        <p:nvSpPr>
          <p:cNvPr id="115" name="Google Shape;115;p19"/>
          <p:cNvSpPr txBox="1"/>
          <p:nvPr>
            <p:ph idx="4294967295" type="body"/>
          </p:nvPr>
        </p:nvSpPr>
        <p:spPr>
          <a:xfrm>
            <a:off x="5374247" y="15493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ru" sz="2100">
                <a:solidFill>
                  <a:schemeClr val="dk1"/>
                </a:solidFill>
              </a:rPr>
              <a:t>Dockerfile</a:t>
            </a:r>
            <a:endParaRPr/>
          </a:p>
        </p:txBody>
      </p:sp>
      <p:pic>
        <p:nvPicPr>
          <p:cNvPr id="116" name="Google Shape;11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3300" y="1549375"/>
            <a:ext cx="4093800" cy="2404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72025" y="1648387"/>
            <a:ext cx="3875826" cy="253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0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Пример установки на Linux</a:t>
            </a:r>
            <a:endParaRPr/>
          </a:p>
        </p:txBody>
      </p:sp>
      <p:sp>
        <p:nvSpPr>
          <p:cNvPr id="123" name="Google Shape;123;p20"/>
          <p:cNvSpPr txBox="1"/>
          <p:nvPr>
            <p:ph idx="4294967295" type="body"/>
          </p:nvPr>
        </p:nvSpPr>
        <p:spPr>
          <a:xfrm>
            <a:off x="303312" y="1422551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/>
              <a:t>Порядок </a:t>
            </a:r>
            <a:r>
              <a:rPr lang="ru" sz="2000" u="sng">
                <a:solidFill>
                  <a:schemeClr val="hlink"/>
                </a:solidFill>
                <a:hlinkClick r:id="rId3"/>
              </a:rPr>
              <a:t>установки</a:t>
            </a:r>
            <a:r>
              <a:rPr lang="ru" sz="2000"/>
              <a:t>:</a:t>
            </a:r>
            <a:endParaRPr sz="2000"/>
          </a:p>
          <a:p>
            <a:pPr indent="-355600" lvl="0" marL="457200" rtl="0" algn="l">
              <a:spcBef>
                <a:spcPts val="1600"/>
              </a:spcBef>
              <a:spcAft>
                <a:spcPts val="0"/>
              </a:spcAft>
              <a:buSzPts val="2000"/>
              <a:buAutoNum type="arabicPeriod"/>
            </a:pPr>
            <a:r>
              <a:rPr lang="ru" sz="2000"/>
              <a:t>Установить зависимости (</a:t>
            </a:r>
            <a:r>
              <a:rPr lang="ru" sz="2000" u="sng">
                <a:solidFill>
                  <a:schemeClr val="hlink"/>
                </a:solidFill>
                <a:hlinkClick r:id="rId4"/>
              </a:rPr>
              <a:t>список</a:t>
            </a:r>
            <a:r>
              <a:rPr lang="ru" sz="2000"/>
              <a:t>)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ru" sz="2000"/>
              <a:t>Скачать tar.gz архив, содержащий Swift Toolchain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ru" sz="2000"/>
              <a:t>Распаковать архив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ru" sz="2000"/>
              <a:t>Добавить путь в PATH</a:t>
            </a:r>
            <a:endParaRPr sz="2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1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VS Code в качестве IDE, отладка</a:t>
            </a:r>
            <a:endParaRPr/>
          </a:p>
        </p:txBody>
      </p:sp>
      <p:sp>
        <p:nvSpPr>
          <p:cNvPr id="129" name="Google Shape;129;p21"/>
          <p:cNvSpPr txBox="1"/>
          <p:nvPr>
            <p:ph idx="4294967295" type="body"/>
          </p:nvPr>
        </p:nvSpPr>
        <p:spPr>
          <a:xfrm>
            <a:off x="303296" y="1595775"/>
            <a:ext cx="8520600" cy="322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/>
              <a:t>Расширение </a:t>
            </a:r>
            <a:r>
              <a:rPr lang="ru" sz="2000" u="sng">
                <a:solidFill>
                  <a:schemeClr val="hlink"/>
                </a:solidFill>
                <a:hlinkClick r:id="rId3"/>
              </a:rPr>
              <a:t>Swift</a:t>
            </a:r>
            <a:r>
              <a:rPr lang="ru" sz="2000"/>
              <a:t> для VS Code</a:t>
            </a:r>
            <a:endParaRPr sz="2000"/>
          </a:p>
          <a:p>
            <a:pPr indent="-355600" lvl="0" marL="457200" rtl="0" algn="l">
              <a:spcBef>
                <a:spcPts val="1600"/>
              </a:spcBef>
              <a:spcAft>
                <a:spcPts val="0"/>
              </a:spcAft>
              <a:buSzPts val="2000"/>
              <a:buAutoNum type="arabicPeriod"/>
            </a:pPr>
            <a:r>
              <a:rPr lang="ru" sz="2000"/>
              <a:t>Установить </a:t>
            </a:r>
            <a:r>
              <a:rPr lang="ru" sz="2000" u="sng">
                <a:solidFill>
                  <a:schemeClr val="hlink"/>
                </a:solidFill>
                <a:hlinkClick r:id="rId4"/>
              </a:rPr>
              <a:t>расширение</a:t>
            </a:r>
            <a:r>
              <a:rPr lang="ru" sz="2000"/>
              <a:t> VS Code для Swift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ru" sz="2000"/>
              <a:t>Инициализировать проект Swift с помощью команды:</a:t>
            </a:r>
            <a:br>
              <a:rPr lang="ru" sz="2000"/>
            </a:br>
            <a:br>
              <a:rPr lang="ru" sz="2000"/>
            </a:br>
            <a:br>
              <a:rPr lang="ru" sz="2000"/>
            </a:b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ru" sz="2000"/>
              <a:t>Запуск и отладку производить средствами VS Code</a:t>
            </a:r>
            <a:endParaRPr sz="2000"/>
          </a:p>
        </p:txBody>
      </p:sp>
      <p:pic>
        <p:nvPicPr>
          <p:cNvPr id="130" name="Google Shape;130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53800" y="3011400"/>
            <a:ext cx="5702176" cy="77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